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354" r:id="rId3"/>
    <p:sldId id="342" r:id="rId4"/>
    <p:sldId id="355" r:id="rId5"/>
    <p:sldId id="344" r:id="rId6"/>
    <p:sldId id="357" r:id="rId7"/>
    <p:sldId id="348" r:id="rId8"/>
    <p:sldId id="358" r:id="rId9"/>
    <p:sldId id="346" r:id="rId10"/>
    <p:sldId id="356" r:id="rId11"/>
    <p:sldId id="331" r:id="rId12"/>
    <p:sldId id="359" r:id="rId13"/>
    <p:sldId id="333" r:id="rId14"/>
    <p:sldId id="360" r:id="rId15"/>
    <p:sldId id="349" r:id="rId16"/>
    <p:sldId id="361" r:id="rId17"/>
    <p:sldId id="334" r:id="rId18"/>
    <p:sldId id="362" r:id="rId19"/>
    <p:sldId id="264" r:id="rId20"/>
    <p:sldId id="363" r:id="rId21"/>
    <p:sldId id="265" r:id="rId22"/>
    <p:sldId id="364" r:id="rId23"/>
    <p:sldId id="266" r:id="rId24"/>
    <p:sldId id="365" r:id="rId25"/>
    <p:sldId id="268" r:id="rId26"/>
    <p:sldId id="366" r:id="rId27"/>
    <p:sldId id="269" r:id="rId28"/>
    <p:sldId id="367" r:id="rId29"/>
    <p:sldId id="270" r:id="rId30"/>
    <p:sldId id="368" r:id="rId31"/>
    <p:sldId id="271" r:id="rId32"/>
    <p:sldId id="369" r:id="rId33"/>
    <p:sldId id="273" r:id="rId34"/>
    <p:sldId id="417" r:id="rId35"/>
    <p:sldId id="351" r:id="rId36"/>
    <p:sldId id="370" r:id="rId37"/>
    <p:sldId id="274" r:id="rId38"/>
    <p:sldId id="371" r:id="rId39"/>
    <p:sldId id="275" r:id="rId40"/>
    <p:sldId id="372" r:id="rId41"/>
    <p:sldId id="352" r:id="rId42"/>
    <p:sldId id="373" r:id="rId43"/>
    <p:sldId id="277" r:id="rId44"/>
    <p:sldId id="374" r:id="rId45"/>
    <p:sldId id="278" r:id="rId46"/>
    <p:sldId id="375" r:id="rId47"/>
    <p:sldId id="279" r:id="rId48"/>
    <p:sldId id="376" r:id="rId49"/>
    <p:sldId id="280" r:id="rId50"/>
    <p:sldId id="377" r:id="rId51"/>
    <p:sldId id="281" r:id="rId52"/>
    <p:sldId id="378" r:id="rId53"/>
    <p:sldId id="282" r:id="rId54"/>
    <p:sldId id="379" r:id="rId55"/>
    <p:sldId id="285" r:id="rId56"/>
    <p:sldId id="380" r:id="rId57"/>
    <p:sldId id="289" r:id="rId58"/>
    <p:sldId id="381" r:id="rId59"/>
    <p:sldId id="290" r:id="rId60"/>
    <p:sldId id="382" r:id="rId61"/>
    <p:sldId id="335" r:id="rId62"/>
    <p:sldId id="383" r:id="rId63"/>
    <p:sldId id="291" r:id="rId64"/>
    <p:sldId id="384" r:id="rId65"/>
    <p:sldId id="292" r:id="rId66"/>
    <p:sldId id="385" r:id="rId67"/>
    <p:sldId id="293" r:id="rId68"/>
    <p:sldId id="386" r:id="rId69"/>
    <p:sldId id="294" r:id="rId70"/>
    <p:sldId id="387" r:id="rId71"/>
    <p:sldId id="296" r:id="rId72"/>
    <p:sldId id="388" r:id="rId73"/>
    <p:sldId id="298" r:id="rId74"/>
    <p:sldId id="389" r:id="rId75"/>
    <p:sldId id="299" r:id="rId76"/>
    <p:sldId id="390" r:id="rId77"/>
    <p:sldId id="300" r:id="rId78"/>
    <p:sldId id="391" r:id="rId79"/>
    <p:sldId id="301" r:id="rId80"/>
    <p:sldId id="392" r:id="rId81"/>
    <p:sldId id="302" r:id="rId82"/>
    <p:sldId id="393" r:id="rId83"/>
    <p:sldId id="303" r:id="rId84"/>
    <p:sldId id="394" r:id="rId85"/>
    <p:sldId id="305" r:id="rId86"/>
    <p:sldId id="395" r:id="rId87"/>
    <p:sldId id="306" r:id="rId88"/>
    <p:sldId id="396" r:id="rId89"/>
    <p:sldId id="308" r:id="rId90"/>
    <p:sldId id="397" r:id="rId91"/>
    <p:sldId id="309" r:id="rId92"/>
    <p:sldId id="398" r:id="rId93"/>
    <p:sldId id="310" r:id="rId94"/>
    <p:sldId id="399" r:id="rId95"/>
    <p:sldId id="311" r:id="rId96"/>
    <p:sldId id="400" r:id="rId97"/>
    <p:sldId id="312" r:id="rId98"/>
    <p:sldId id="401" r:id="rId99"/>
    <p:sldId id="353" r:id="rId100"/>
    <p:sldId id="402" r:id="rId101"/>
    <p:sldId id="313" r:id="rId102"/>
    <p:sldId id="403" r:id="rId103"/>
    <p:sldId id="314" r:id="rId104"/>
    <p:sldId id="404" r:id="rId105"/>
    <p:sldId id="316" r:id="rId106"/>
    <p:sldId id="405" r:id="rId107"/>
    <p:sldId id="317" r:id="rId108"/>
    <p:sldId id="406" r:id="rId109"/>
    <p:sldId id="318" r:id="rId110"/>
    <p:sldId id="407" r:id="rId111"/>
    <p:sldId id="321" r:id="rId112"/>
    <p:sldId id="408" r:id="rId113"/>
    <p:sldId id="320" r:id="rId114"/>
    <p:sldId id="409" r:id="rId115"/>
    <p:sldId id="322" r:id="rId116"/>
    <p:sldId id="410" r:id="rId117"/>
    <p:sldId id="323" r:id="rId118"/>
    <p:sldId id="411" r:id="rId119"/>
    <p:sldId id="325" r:id="rId120"/>
    <p:sldId id="412" r:id="rId121"/>
    <p:sldId id="326" r:id="rId122"/>
    <p:sldId id="413" r:id="rId123"/>
    <p:sldId id="327" r:id="rId124"/>
    <p:sldId id="414" r:id="rId125"/>
    <p:sldId id="328" r:id="rId126"/>
    <p:sldId id="415" r:id="rId127"/>
    <p:sldId id="329" r:id="rId128"/>
    <p:sldId id="416" r:id="rId129"/>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Lucida Grande" charset="0"/>
        <a:ea typeface="ヒラギノ角ゴ Pro W3" charset="0"/>
        <a:cs typeface="ヒラギノ角ゴ Pro W3" charset="0"/>
      </a:defRPr>
    </a:lvl1pPr>
    <a:lvl2pPr marL="457200" algn="l" defTabSz="457200" rtl="0" fontAlgn="base">
      <a:spcBef>
        <a:spcPct val="0"/>
      </a:spcBef>
      <a:spcAft>
        <a:spcPct val="0"/>
      </a:spcAft>
      <a:defRPr kern="1200">
        <a:solidFill>
          <a:schemeClr val="tx1"/>
        </a:solidFill>
        <a:latin typeface="Lucida Grande" charset="0"/>
        <a:ea typeface="ヒラギノ角ゴ Pro W3" charset="0"/>
        <a:cs typeface="ヒラギノ角ゴ Pro W3" charset="0"/>
      </a:defRPr>
    </a:lvl2pPr>
    <a:lvl3pPr marL="914400" algn="l" defTabSz="457200" rtl="0" fontAlgn="base">
      <a:spcBef>
        <a:spcPct val="0"/>
      </a:spcBef>
      <a:spcAft>
        <a:spcPct val="0"/>
      </a:spcAft>
      <a:defRPr kern="1200">
        <a:solidFill>
          <a:schemeClr val="tx1"/>
        </a:solidFill>
        <a:latin typeface="Lucida Grande" charset="0"/>
        <a:ea typeface="ヒラギノ角ゴ Pro W3" charset="0"/>
        <a:cs typeface="ヒラギノ角ゴ Pro W3" charset="0"/>
      </a:defRPr>
    </a:lvl3pPr>
    <a:lvl4pPr marL="1371600" algn="l" defTabSz="457200" rtl="0" fontAlgn="base">
      <a:spcBef>
        <a:spcPct val="0"/>
      </a:spcBef>
      <a:spcAft>
        <a:spcPct val="0"/>
      </a:spcAft>
      <a:defRPr kern="1200">
        <a:solidFill>
          <a:schemeClr val="tx1"/>
        </a:solidFill>
        <a:latin typeface="Lucida Grande" charset="0"/>
        <a:ea typeface="ヒラギノ角ゴ Pro W3" charset="0"/>
        <a:cs typeface="ヒラギノ角ゴ Pro W3" charset="0"/>
      </a:defRPr>
    </a:lvl4pPr>
    <a:lvl5pPr marL="1828800" algn="l" defTabSz="457200" rtl="0" fontAlgn="base">
      <a:spcBef>
        <a:spcPct val="0"/>
      </a:spcBef>
      <a:spcAft>
        <a:spcPct val="0"/>
      </a:spcAft>
      <a:defRPr kern="1200">
        <a:solidFill>
          <a:schemeClr val="tx1"/>
        </a:solidFill>
        <a:latin typeface="Lucida Grande" charset="0"/>
        <a:ea typeface="ヒラギノ角ゴ Pro W3" charset="0"/>
        <a:cs typeface="ヒラギノ角ゴ Pro W3" charset="0"/>
      </a:defRPr>
    </a:lvl5pPr>
    <a:lvl6pPr marL="2286000" algn="l" defTabSz="457200" rtl="0" eaLnBrk="1" latinLnBrk="0" hangingPunct="1">
      <a:defRPr kern="1200">
        <a:solidFill>
          <a:schemeClr val="tx1"/>
        </a:solidFill>
        <a:latin typeface="Lucida Grande" charset="0"/>
        <a:ea typeface="ヒラギノ角ゴ Pro W3" charset="0"/>
        <a:cs typeface="ヒラギノ角ゴ Pro W3" charset="0"/>
      </a:defRPr>
    </a:lvl6pPr>
    <a:lvl7pPr marL="2743200" algn="l" defTabSz="457200" rtl="0" eaLnBrk="1" latinLnBrk="0" hangingPunct="1">
      <a:defRPr kern="1200">
        <a:solidFill>
          <a:schemeClr val="tx1"/>
        </a:solidFill>
        <a:latin typeface="Lucida Grande" charset="0"/>
        <a:ea typeface="ヒラギノ角ゴ Pro W3" charset="0"/>
        <a:cs typeface="ヒラギノ角ゴ Pro W3" charset="0"/>
      </a:defRPr>
    </a:lvl7pPr>
    <a:lvl8pPr marL="3200400" algn="l" defTabSz="457200" rtl="0" eaLnBrk="1" latinLnBrk="0" hangingPunct="1">
      <a:defRPr kern="1200">
        <a:solidFill>
          <a:schemeClr val="tx1"/>
        </a:solidFill>
        <a:latin typeface="Lucida Grande" charset="0"/>
        <a:ea typeface="ヒラギノ角ゴ Pro W3" charset="0"/>
        <a:cs typeface="ヒラギノ角ゴ Pro W3" charset="0"/>
      </a:defRPr>
    </a:lvl8pPr>
    <a:lvl9pPr marL="3657600" algn="l" defTabSz="457200" rtl="0" eaLnBrk="1" latinLnBrk="0" hangingPunct="1">
      <a:defRPr kern="1200">
        <a:solidFill>
          <a:schemeClr val="tx1"/>
        </a:solidFill>
        <a:latin typeface="Lucida Grande" charset="0"/>
        <a:ea typeface="ヒラギノ角ゴ Pro W3" charset="0"/>
        <a:cs typeface="ヒラギノ角ゴ Pro W3"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41" autoAdjust="0"/>
    <p:restoredTop sz="93076" autoAdjust="0"/>
  </p:normalViewPr>
  <p:slideViewPr>
    <p:cSldViewPr snapToGrid="0" snapToObjects="1">
      <p:cViewPr varScale="1">
        <p:scale>
          <a:sx n="122" d="100"/>
          <a:sy n="122" d="100"/>
        </p:scale>
        <p:origin x="2064"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8" descr="FDL_4K.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82725" y="2138363"/>
            <a:ext cx="1147763" cy="1185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Title Placeholder 1"/>
          <p:cNvSpPr>
            <a:spLocks noGrp="1"/>
          </p:cNvSpPr>
          <p:nvPr>
            <p:ph type="title"/>
          </p:nvPr>
        </p:nvSpPr>
        <p:spPr>
          <a:xfrm>
            <a:off x="2742599" y="1650331"/>
            <a:ext cx="4755880" cy="2110257"/>
          </a:xfrm>
          <a:prstGeom prst="rect">
            <a:avLst/>
          </a:prstGeom>
        </p:spPr>
        <p:txBody>
          <a:bodyPr rtlCol="0">
            <a:noAutofit/>
          </a:bodyPr>
          <a:lstStyle>
            <a:lvl1pPr>
              <a:defRPr sz="4000"/>
            </a:lvl1pPr>
          </a:lstStyle>
          <a:p>
            <a:r>
              <a:rPr lang="en-US"/>
              <a:t>Click to edit Master title style</a:t>
            </a:r>
            <a:endParaRPr lang="en-US" dirty="0"/>
          </a:p>
        </p:txBody>
      </p:sp>
      <p:sp>
        <p:nvSpPr>
          <p:cNvPr id="4" name="Slide Number Placeholder 5"/>
          <p:cNvSpPr>
            <a:spLocks noGrp="1"/>
          </p:cNvSpPr>
          <p:nvPr>
            <p:ph type="sldNum" sz="quarter" idx="10"/>
          </p:nvPr>
        </p:nvSpPr>
        <p:spPr/>
        <p:txBody>
          <a:bodyPr/>
          <a:lstStyle>
            <a:lvl1pPr>
              <a:defRPr smtClean="0"/>
            </a:lvl1pPr>
          </a:lstStyle>
          <a:p>
            <a:pPr>
              <a:defRPr/>
            </a:pPr>
            <a:fld id="{F78DAFD3-E299-5144-BC41-B4E9DB0EB25A}" type="slidenum">
              <a:rPr lang="en-US"/>
              <a:pPr>
                <a:defRPr/>
              </a:pPr>
              <a:t>‹#›</a:t>
            </a:fld>
            <a:endParaRPr lang="en-US"/>
          </a:p>
        </p:txBody>
      </p:sp>
      <p:sp>
        <p:nvSpPr>
          <p:cNvPr id="5" name="Date Placeholder 6"/>
          <p:cNvSpPr>
            <a:spLocks noGrp="1"/>
          </p:cNvSpPr>
          <p:nvPr>
            <p:ph type="dt" sz="half" idx="11"/>
          </p:nvPr>
        </p:nvSpPr>
        <p:spPr>
          <a:xfrm>
            <a:off x="3816350" y="6508750"/>
            <a:ext cx="2133600" cy="365125"/>
          </a:xfrm>
          <a:prstGeom prst="rect">
            <a:avLst/>
          </a:prstGeom>
        </p:spPr>
        <p:txBody>
          <a:bodyPr/>
          <a:lstStyle>
            <a:lvl1pPr>
              <a:defRPr smtClean="0"/>
            </a:lvl1pPr>
          </a:lstStyle>
          <a:p>
            <a:pPr>
              <a:defRPr/>
            </a:pPr>
            <a:fld id="{F2CA7868-08D4-3A4F-87B4-DB7603519E9F}" type="datetime1">
              <a:rPr lang="en-US"/>
              <a:pPr>
                <a:defRPr/>
              </a:pPr>
              <a:t>6/10/19</a:t>
            </a:fld>
            <a:endParaRPr lang="en-US"/>
          </a:p>
        </p:txBody>
      </p:sp>
    </p:spTree>
    <p:extLst>
      <p:ext uri="{BB962C8B-B14F-4D97-AF65-F5344CB8AC3E}">
        <p14:creationId xmlns:p14="http://schemas.microsoft.com/office/powerpoint/2010/main" val="3901190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8" descr="FDL_4K.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41325" y="328613"/>
            <a:ext cx="1003300" cy="10366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600201"/>
            <a:ext cx="8229600" cy="4234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smtClean="0"/>
            </a:lvl1pPr>
          </a:lstStyle>
          <a:p>
            <a:pPr>
              <a:defRPr/>
            </a:pPr>
            <a:fld id="{682A6F0A-F961-364B-B0AE-03097EADC31D}" type="slidenum">
              <a:rPr lang="en-US"/>
              <a:pPr>
                <a:defRPr/>
              </a:pPr>
              <a:t>‹#›</a:t>
            </a:fld>
            <a:endParaRPr lang="en-US"/>
          </a:p>
        </p:txBody>
      </p:sp>
      <p:sp>
        <p:nvSpPr>
          <p:cNvPr id="6" name="Date Placeholder 6"/>
          <p:cNvSpPr>
            <a:spLocks noGrp="1"/>
          </p:cNvSpPr>
          <p:nvPr>
            <p:ph type="dt" sz="half" idx="11"/>
          </p:nvPr>
        </p:nvSpPr>
        <p:spPr>
          <a:xfrm>
            <a:off x="3816350" y="6508750"/>
            <a:ext cx="2133600" cy="365125"/>
          </a:xfrm>
          <a:prstGeom prst="rect">
            <a:avLst/>
          </a:prstGeom>
        </p:spPr>
        <p:txBody>
          <a:bodyPr/>
          <a:lstStyle>
            <a:lvl1pPr>
              <a:defRPr smtClean="0"/>
            </a:lvl1pPr>
          </a:lstStyle>
          <a:p>
            <a:pPr>
              <a:defRPr/>
            </a:pPr>
            <a:fld id="{6BED51B9-3A9E-9F45-A1CD-7240A21B3796}" type="datetime1">
              <a:rPr lang="en-US"/>
              <a:pPr>
                <a:defRPr/>
              </a:pPr>
              <a:t>6/10/19</a:t>
            </a:fld>
            <a:endParaRPr lang="en-US"/>
          </a:p>
        </p:txBody>
      </p:sp>
    </p:spTree>
    <p:extLst>
      <p:ext uri="{BB962C8B-B14F-4D97-AF65-F5344CB8AC3E}">
        <p14:creationId xmlns:p14="http://schemas.microsoft.com/office/powerpoint/2010/main" val="3763167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8" descr="FDL_4K.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41325" y="328613"/>
            <a:ext cx="1003300" cy="10366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4"/>
          <p:cNvSpPr>
            <a:spLocks noGrp="1"/>
          </p:cNvSpPr>
          <p:nvPr>
            <p:ph type="dt" sz="half" idx="10"/>
          </p:nvPr>
        </p:nvSpPr>
        <p:spPr>
          <a:xfrm>
            <a:off x="3816350" y="6508750"/>
            <a:ext cx="2133600" cy="365125"/>
          </a:xfrm>
          <a:prstGeom prst="rect">
            <a:avLst/>
          </a:prstGeom>
        </p:spPr>
        <p:txBody>
          <a:bodyPr/>
          <a:lstStyle>
            <a:lvl1pPr>
              <a:defRPr smtClean="0"/>
            </a:lvl1pPr>
          </a:lstStyle>
          <a:p>
            <a:pPr>
              <a:defRPr/>
            </a:pPr>
            <a:fld id="{9125D9B1-75CF-994B-BA76-D9D00B310F75}" type="datetime1">
              <a:rPr lang="en-US"/>
              <a:pPr>
                <a:defRPr/>
              </a:pPr>
              <a:t>6/10/19</a:t>
            </a:fld>
            <a:endParaRPr lang="en-US"/>
          </a:p>
        </p:txBody>
      </p:sp>
      <p:sp>
        <p:nvSpPr>
          <p:cNvPr id="7" name="Slide Number Placeholder 6"/>
          <p:cNvSpPr>
            <a:spLocks noGrp="1"/>
          </p:cNvSpPr>
          <p:nvPr>
            <p:ph type="sldNum" sz="quarter" idx="11"/>
          </p:nvPr>
        </p:nvSpPr>
        <p:spPr/>
        <p:txBody>
          <a:bodyPr/>
          <a:lstStyle>
            <a:lvl1pPr>
              <a:defRPr smtClean="0"/>
            </a:lvl1pPr>
          </a:lstStyle>
          <a:p>
            <a:pPr>
              <a:defRPr/>
            </a:pPr>
            <a:fld id="{AA9FC9ED-AF87-7F4F-B5AE-5B5178180048}" type="slidenum">
              <a:rPr lang="en-US"/>
              <a:pPr>
                <a:defRPr/>
              </a:pPr>
              <a:t>‹#›</a:t>
            </a:fld>
            <a:endParaRPr lang="en-US"/>
          </a:p>
        </p:txBody>
      </p:sp>
    </p:spTree>
    <p:extLst>
      <p:ext uri="{BB962C8B-B14F-4D97-AF65-F5344CB8AC3E}">
        <p14:creationId xmlns:p14="http://schemas.microsoft.com/office/powerpoint/2010/main" val="506930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8" descr="FDL_4K.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41325" y="328613"/>
            <a:ext cx="1003300" cy="10366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79608"/>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319370"/>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679608"/>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319370"/>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6"/>
          <p:cNvSpPr>
            <a:spLocks noGrp="1"/>
          </p:cNvSpPr>
          <p:nvPr>
            <p:ph type="dt" sz="half" idx="10"/>
          </p:nvPr>
        </p:nvSpPr>
        <p:spPr>
          <a:xfrm>
            <a:off x="3816350" y="6508750"/>
            <a:ext cx="2133600" cy="365125"/>
          </a:xfrm>
          <a:prstGeom prst="rect">
            <a:avLst/>
          </a:prstGeom>
        </p:spPr>
        <p:txBody>
          <a:bodyPr/>
          <a:lstStyle>
            <a:lvl1pPr>
              <a:defRPr smtClean="0"/>
            </a:lvl1pPr>
          </a:lstStyle>
          <a:p>
            <a:pPr>
              <a:defRPr/>
            </a:pPr>
            <a:fld id="{C8C96F75-AEFB-8846-B9EF-885BC3D17EE9}" type="datetime1">
              <a:rPr lang="en-US"/>
              <a:pPr>
                <a:defRPr/>
              </a:pPr>
              <a:t>6/10/19</a:t>
            </a:fld>
            <a:endParaRPr lang="en-US"/>
          </a:p>
        </p:txBody>
      </p:sp>
      <p:sp>
        <p:nvSpPr>
          <p:cNvPr id="9" name="Slide Number Placeholder 8"/>
          <p:cNvSpPr>
            <a:spLocks noGrp="1"/>
          </p:cNvSpPr>
          <p:nvPr>
            <p:ph type="sldNum" sz="quarter" idx="11"/>
          </p:nvPr>
        </p:nvSpPr>
        <p:spPr/>
        <p:txBody>
          <a:bodyPr/>
          <a:lstStyle>
            <a:lvl1pPr>
              <a:defRPr smtClean="0"/>
            </a:lvl1pPr>
          </a:lstStyle>
          <a:p>
            <a:pPr>
              <a:defRPr/>
            </a:pPr>
            <a:fld id="{5AFD9DAF-6658-D046-9D85-E774AB686531}" type="slidenum">
              <a:rPr lang="en-US"/>
              <a:pPr>
                <a:defRPr/>
              </a:pPr>
              <a:t>‹#›</a:t>
            </a:fld>
            <a:endParaRPr lang="en-US"/>
          </a:p>
        </p:txBody>
      </p:sp>
    </p:spTree>
    <p:extLst>
      <p:ext uri="{BB962C8B-B14F-4D97-AF65-F5344CB8AC3E}">
        <p14:creationId xmlns:p14="http://schemas.microsoft.com/office/powerpoint/2010/main" val="264748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8" descr="FDL_4K.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41325" y="328613"/>
            <a:ext cx="1003300" cy="10366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4" name="Date Placeholder 2"/>
          <p:cNvSpPr>
            <a:spLocks noGrp="1"/>
          </p:cNvSpPr>
          <p:nvPr>
            <p:ph type="dt" sz="half" idx="10"/>
          </p:nvPr>
        </p:nvSpPr>
        <p:spPr>
          <a:xfrm>
            <a:off x="3816350" y="6508750"/>
            <a:ext cx="2133600" cy="365125"/>
          </a:xfrm>
          <a:prstGeom prst="rect">
            <a:avLst/>
          </a:prstGeom>
        </p:spPr>
        <p:txBody>
          <a:bodyPr/>
          <a:lstStyle>
            <a:lvl1pPr>
              <a:defRPr smtClean="0"/>
            </a:lvl1pPr>
          </a:lstStyle>
          <a:p>
            <a:pPr>
              <a:defRPr/>
            </a:pPr>
            <a:fld id="{312F132C-B1CE-014C-BAF7-C83907D6F699}" type="datetime1">
              <a:rPr lang="en-US"/>
              <a:pPr>
                <a:defRPr/>
              </a:pPr>
              <a:t>6/10/19</a:t>
            </a:fld>
            <a:endParaRPr lang="en-US"/>
          </a:p>
        </p:txBody>
      </p:sp>
      <p:sp>
        <p:nvSpPr>
          <p:cNvPr id="5" name="Slide Number Placeholder 4"/>
          <p:cNvSpPr>
            <a:spLocks noGrp="1"/>
          </p:cNvSpPr>
          <p:nvPr>
            <p:ph type="sldNum" sz="quarter" idx="11"/>
          </p:nvPr>
        </p:nvSpPr>
        <p:spPr/>
        <p:txBody>
          <a:bodyPr/>
          <a:lstStyle>
            <a:lvl1pPr>
              <a:defRPr smtClean="0"/>
            </a:lvl1pPr>
          </a:lstStyle>
          <a:p>
            <a:pPr>
              <a:defRPr/>
            </a:pPr>
            <a:fld id="{39807D28-B9D6-3349-B9AF-898DA9ACC459}" type="slidenum">
              <a:rPr lang="en-US"/>
              <a:pPr>
                <a:defRPr/>
              </a:pPr>
              <a:t>‹#›</a:t>
            </a:fld>
            <a:endParaRPr lang="en-US"/>
          </a:p>
        </p:txBody>
      </p:sp>
    </p:spTree>
    <p:extLst>
      <p:ext uri="{BB962C8B-B14F-4D97-AF65-F5344CB8AC3E}">
        <p14:creationId xmlns:p14="http://schemas.microsoft.com/office/powerpoint/2010/main" val="2977499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816350" y="6508750"/>
            <a:ext cx="2133600" cy="365125"/>
          </a:xfrm>
          <a:prstGeom prst="rect">
            <a:avLst/>
          </a:prstGeom>
        </p:spPr>
        <p:txBody>
          <a:bodyPr/>
          <a:lstStyle>
            <a:lvl1pPr>
              <a:defRPr smtClean="0"/>
            </a:lvl1pPr>
          </a:lstStyle>
          <a:p>
            <a:pPr>
              <a:defRPr/>
            </a:pPr>
            <a:fld id="{62614D0A-679C-A640-AF9B-94D562E6C30A}" type="datetime1">
              <a:rPr lang="en-US"/>
              <a:pPr>
                <a:defRPr/>
              </a:pPr>
              <a:t>6/10/19</a:t>
            </a:fld>
            <a:endParaRPr lang="en-US"/>
          </a:p>
        </p:txBody>
      </p:sp>
      <p:sp>
        <p:nvSpPr>
          <p:cNvPr id="3" name="Slide Number Placeholder 3"/>
          <p:cNvSpPr>
            <a:spLocks noGrp="1"/>
          </p:cNvSpPr>
          <p:nvPr>
            <p:ph type="sldNum" sz="quarter" idx="11"/>
          </p:nvPr>
        </p:nvSpPr>
        <p:spPr/>
        <p:txBody>
          <a:bodyPr/>
          <a:lstStyle>
            <a:lvl1pPr>
              <a:defRPr smtClean="0"/>
            </a:lvl1pPr>
          </a:lstStyle>
          <a:p>
            <a:pPr>
              <a:defRPr/>
            </a:pPr>
            <a:fld id="{ED6B965A-4BDC-084A-9723-33E3F88B0544}" type="slidenum">
              <a:rPr lang="en-US"/>
              <a:pPr>
                <a:defRPr/>
              </a:pPr>
              <a:t>‹#›</a:t>
            </a:fld>
            <a:endParaRPr lang="en-US"/>
          </a:p>
        </p:txBody>
      </p:sp>
    </p:spTree>
    <p:extLst>
      <p:ext uri="{BB962C8B-B14F-4D97-AF65-F5344CB8AC3E}">
        <p14:creationId xmlns:p14="http://schemas.microsoft.com/office/powerpoint/2010/main" val="23247938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16350" y="6508750"/>
            <a:ext cx="2133600" cy="365125"/>
          </a:xfrm>
          <a:prstGeom prst="rect">
            <a:avLst/>
          </a:prstGeom>
        </p:spPr>
        <p:txBody>
          <a:bodyPr/>
          <a:lstStyle>
            <a:lvl1pPr>
              <a:defRPr smtClean="0"/>
            </a:lvl1pPr>
          </a:lstStyle>
          <a:p>
            <a:pPr>
              <a:defRPr/>
            </a:pPr>
            <a:fld id="{3D3FDC35-595F-4542-B8F3-5FB7C1827A78}" type="datetime1">
              <a:rPr lang="en-US"/>
              <a:pPr>
                <a:defRPr/>
              </a:pPr>
              <a:t>6/10/19</a:t>
            </a:fld>
            <a:endParaRPr lang="en-US"/>
          </a:p>
        </p:txBody>
      </p:sp>
      <p:sp>
        <p:nvSpPr>
          <p:cNvPr id="6" name="Slide Number Placeholder 6"/>
          <p:cNvSpPr>
            <a:spLocks noGrp="1"/>
          </p:cNvSpPr>
          <p:nvPr>
            <p:ph type="sldNum" sz="quarter" idx="11"/>
          </p:nvPr>
        </p:nvSpPr>
        <p:spPr/>
        <p:txBody>
          <a:bodyPr/>
          <a:lstStyle>
            <a:lvl1pPr>
              <a:defRPr smtClean="0"/>
            </a:lvl1pPr>
          </a:lstStyle>
          <a:p>
            <a:pPr>
              <a:defRPr/>
            </a:pPr>
            <a:fld id="{8307DEC1-A1F8-C944-AF5D-8342B0450681}" type="slidenum">
              <a:rPr lang="en-US"/>
              <a:pPr>
                <a:defRPr/>
              </a:pPr>
              <a:t>‹#›</a:t>
            </a:fld>
            <a:endParaRPr lang="en-US"/>
          </a:p>
        </p:txBody>
      </p:sp>
    </p:spTree>
    <p:extLst>
      <p:ext uri="{BB962C8B-B14F-4D97-AF65-F5344CB8AC3E}">
        <p14:creationId xmlns:p14="http://schemas.microsoft.com/office/powerpoint/2010/main" val="23253785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emf"/><Relationship Id="rId5" Type="http://schemas.openxmlformats.org/officeDocument/2006/relationships/slideLayout" Target="../slideLayouts/slideLayout5.xml"/><Relationship Id="rId10" Type="http://schemas.openxmlformats.org/officeDocument/2006/relationships/image" Target="file://localhost/%5CUsers%5Cjaypointer%5CDesktop%5CFolio.png" TargetMode="Externa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Folio.png" descr="/Users/jaypointer/Desktop/Folio.png"/>
          <p:cNvPicPr>
            <a:picLocks noChangeAspect="1"/>
          </p:cNvPicPr>
          <p:nvPr/>
        </p:nvPicPr>
        <p:blipFill>
          <a:blip r:embed="rId9" r:link="rId10">
            <a:extLst>
              <a:ext uri="{28A0092B-C50C-407E-A947-70E740481C1C}">
                <a14:useLocalDpi xmlns:a14="http://schemas.microsoft.com/office/drawing/2010/main" val="0"/>
              </a:ext>
            </a:extLst>
          </a:blip>
          <a:srcRect/>
          <a:stretch>
            <a:fillRect/>
          </a:stretch>
        </p:blipFill>
        <p:spPr bwMode="auto">
          <a:xfrm>
            <a:off x="0" y="5807075"/>
            <a:ext cx="9167813" cy="1060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1566863" y="274638"/>
            <a:ext cx="7043737" cy="11430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Text Placeholder 2"/>
          <p:cNvSpPr>
            <a:spLocks noGrp="1"/>
          </p:cNvSpPr>
          <p:nvPr>
            <p:ph type="body" idx="1"/>
          </p:nvPr>
        </p:nvSpPr>
        <p:spPr bwMode="auto">
          <a:xfrm>
            <a:off x="457200" y="1600200"/>
            <a:ext cx="8229600" cy="4525963"/>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8686800" y="6508750"/>
            <a:ext cx="412750" cy="365125"/>
          </a:xfrm>
          <a:prstGeom prst="rect">
            <a:avLst/>
          </a:prstGeom>
        </p:spPr>
        <p:txBody>
          <a:bodyPr vert="horz" wrap="square" lIns="91440" tIns="45720" rIns="91440" bIns="45720" numCol="1" anchor="ctr" anchorCtr="0" compatLnSpc="1">
            <a:prstTxWarp prst="textNoShape">
              <a:avLst/>
            </a:prstTxWarp>
          </a:bodyPr>
          <a:lstStyle>
            <a:lvl1pPr algn="r">
              <a:defRPr sz="1000" b="1" smtClean="0">
                <a:solidFill>
                  <a:srgbClr val="95B3D7"/>
                </a:solidFill>
                <a:latin typeface="Helvetica" charset="0"/>
              </a:defRPr>
            </a:lvl1pPr>
          </a:lstStyle>
          <a:p>
            <a:pPr>
              <a:defRPr/>
            </a:pPr>
            <a:fld id="{9176B7DD-CFAB-5B4E-A713-60D7208A57CC}" type="slidenum">
              <a:rPr lang="en-US"/>
              <a:pPr>
                <a:defRPr/>
              </a:pPr>
              <a:t>‹#›</a:t>
            </a:fld>
            <a:endParaRPr lang="en-US"/>
          </a:p>
        </p:txBody>
      </p:sp>
      <p:pic>
        <p:nvPicPr>
          <p:cNvPr id="1030" name="Picture 9"/>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6934200" y="5961063"/>
            <a:ext cx="1058863" cy="133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2" name="Date Placeholder 3"/>
          <p:cNvSpPr>
            <a:spLocks noGrp="1"/>
          </p:cNvSpPr>
          <p:nvPr>
            <p:ph type="dt" sz="half" idx="2"/>
          </p:nvPr>
        </p:nvSpPr>
        <p:spPr>
          <a:xfrm>
            <a:off x="4022725" y="6508750"/>
            <a:ext cx="1727200" cy="365125"/>
          </a:xfrm>
          <a:custGeom>
            <a:avLst/>
            <a:gdLst>
              <a:gd name="connsiteX0" fmla="*/ 0 w 595382"/>
              <a:gd name="connsiteY0" fmla="*/ 0 h 365125"/>
              <a:gd name="connsiteX1" fmla="*/ 595382 w 595382"/>
              <a:gd name="connsiteY1" fmla="*/ 0 h 365125"/>
              <a:gd name="connsiteX2" fmla="*/ 595382 w 595382"/>
              <a:gd name="connsiteY2" fmla="*/ 365125 h 365125"/>
              <a:gd name="connsiteX3" fmla="*/ 0 w 595382"/>
              <a:gd name="connsiteY3" fmla="*/ 365125 h 365125"/>
              <a:gd name="connsiteX4" fmla="*/ 0 w 595382"/>
              <a:gd name="connsiteY4" fmla="*/ 0 h 3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5382" h="365125">
                <a:moveTo>
                  <a:pt x="0" y="0"/>
                </a:moveTo>
                <a:lnTo>
                  <a:pt x="595382" y="0"/>
                </a:lnTo>
                <a:lnTo>
                  <a:pt x="595382" y="365125"/>
                </a:lnTo>
                <a:lnTo>
                  <a:pt x="0" y="365125"/>
                </a:lnTo>
                <a:lnTo>
                  <a:pt x="0" y="0"/>
                </a:lnTo>
                <a:close/>
              </a:path>
            </a:pathLst>
          </a:custGeom>
        </p:spPr>
        <p:txBody>
          <a:bodyPr vert="horz" wrap="square" lIns="91440" tIns="45720" rIns="91440" bIns="45720" numCol="1" anchor="ctr" anchorCtr="1" compatLnSpc="1">
            <a:prstTxWarp prst="textNoShape">
              <a:avLst/>
            </a:prstTxWarp>
          </a:bodyPr>
          <a:lstStyle>
            <a:lvl1pPr>
              <a:defRPr sz="800" smtClean="0">
                <a:solidFill>
                  <a:srgbClr val="95B3D7"/>
                </a:solidFill>
                <a:latin typeface="Helvetica" charset="0"/>
              </a:defRPr>
            </a:lvl1pPr>
          </a:lstStyle>
          <a:p>
            <a:pPr>
              <a:defRPr/>
            </a:pPr>
            <a:fld id="{14BF8674-7CBB-9548-8097-EC4386B4F82A}" type="datetime1">
              <a:rPr lang="en-US"/>
              <a:pPr>
                <a:defRPr/>
              </a:pPr>
              <a:t>6/10/19</a:t>
            </a:fld>
            <a:endParaRPr lang="en-US"/>
          </a:p>
        </p:txBody>
      </p:sp>
      <p:pic>
        <p:nvPicPr>
          <p:cNvPr id="1032" name="Picture 13" descr="AnnivGrStandard_White.png"/>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185738" y="6508750"/>
            <a:ext cx="1830387" cy="2968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Lst>
  <p:hf hdr="0" ftr="0" dt="0"/>
  <p:txStyles>
    <p:titleStyle>
      <a:lvl1pPr algn="l" defTabSz="457200" rtl="0" eaLnBrk="1" fontAlgn="base" hangingPunct="1">
        <a:spcBef>
          <a:spcPct val="0"/>
        </a:spcBef>
        <a:spcAft>
          <a:spcPct val="0"/>
        </a:spcAft>
        <a:defRPr sz="3200" b="1" kern="1200">
          <a:solidFill>
            <a:srgbClr val="CF0031"/>
          </a:solidFill>
          <a:latin typeface="Helvetica"/>
          <a:ea typeface="ヒラギノ角ゴ Pro W3" charset="0"/>
          <a:cs typeface="ヒラギノ角ゴ Pro W3" charset="0"/>
        </a:defRPr>
      </a:lvl1pPr>
      <a:lvl2pPr algn="l" defTabSz="457200" rtl="0" eaLnBrk="1" fontAlgn="base" hangingPunct="1">
        <a:spcBef>
          <a:spcPct val="0"/>
        </a:spcBef>
        <a:spcAft>
          <a:spcPct val="0"/>
        </a:spcAft>
        <a:defRPr sz="3200" b="1">
          <a:solidFill>
            <a:srgbClr val="CF0031"/>
          </a:solidFill>
          <a:latin typeface="Helvetica" charset="0"/>
          <a:ea typeface="ヒラギノ角ゴ Pro W3" charset="0"/>
          <a:cs typeface="ヒラギノ角ゴ Pro W3" charset="0"/>
        </a:defRPr>
      </a:lvl2pPr>
      <a:lvl3pPr algn="l" defTabSz="457200" rtl="0" eaLnBrk="1" fontAlgn="base" hangingPunct="1">
        <a:spcBef>
          <a:spcPct val="0"/>
        </a:spcBef>
        <a:spcAft>
          <a:spcPct val="0"/>
        </a:spcAft>
        <a:defRPr sz="3200" b="1">
          <a:solidFill>
            <a:srgbClr val="CF0031"/>
          </a:solidFill>
          <a:latin typeface="Helvetica" charset="0"/>
          <a:ea typeface="ヒラギノ角ゴ Pro W3" charset="0"/>
          <a:cs typeface="ヒラギノ角ゴ Pro W3" charset="0"/>
        </a:defRPr>
      </a:lvl3pPr>
      <a:lvl4pPr algn="l" defTabSz="457200" rtl="0" eaLnBrk="1" fontAlgn="base" hangingPunct="1">
        <a:spcBef>
          <a:spcPct val="0"/>
        </a:spcBef>
        <a:spcAft>
          <a:spcPct val="0"/>
        </a:spcAft>
        <a:defRPr sz="3200" b="1">
          <a:solidFill>
            <a:srgbClr val="CF0031"/>
          </a:solidFill>
          <a:latin typeface="Helvetica" charset="0"/>
          <a:ea typeface="ヒラギノ角ゴ Pro W3" charset="0"/>
          <a:cs typeface="ヒラギノ角ゴ Pro W3" charset="0"/>
        </a:defRPr>
      </a:lvl4pPr>
      <a:lvl5pPr algn="l" defTabSz="457200" rtl="0" eaLnBrk="1" fontAlgn="base" hangingPunct="1">
        <a:spcBef>
          <a:spcPct val="0"/>
        </a:spcBef>
        <a:spcAft>
          <a:spcPct val="0"/>
        </a:spcAft>
        <a:defRPr sz="3200" b="1">
          <a:solidFill>
            <a:srgbClr val="CF0031"/>
          </a:solidFill>
          <a:latin typeface="Helvetica" charset="0"/>
          <a:ea typeface="ヒラギノ角ゴ Pro W3" charset="0"/>
          <a:cs typeface="ヒラギノ角ゴ Pro W3" charset="0"/>
        </a:defRPr>
      </a:lvl5pPr>
      <a:lvl6pPr marL="457200" algn="l" defTabSz="457200" rtl="0" eaLnBrk="1" fontAlgn="base" hangingPunct="1">
        <a:spcBef>
          <a:spcPct val="0"/>
        </a:spcBef>
        <a:spcAft>
          <a:spcPct val="0"/>
        </a:spcAft>
        <a:defRPr sz="3200" b="1">
          <a:solidFill>
            <a:srgbClr val="CF0031"/>
          </a:solidFill>
          <a:latin typeface="Helvetica" charset="0"/>
          <a:ea typeface="ヒラギノ角ゴ Pro W3" charset="0"/>
          <a:cs typeface="ヒラギノ角ゴ Pro W3" charset="0"/>
        </a:defRPr>
      </a:lvl6pPr>
      <a:lvl7pPr marL="914400" algn="l" defTabSz="457200" rtl="0" eaLnBrk="1" fontAlgn="base" hangingPunct="1">
        <a:spcBef>
          <a:spcPct val="0"/>
        </a:spcBef>
        <a:spcAft>
          <a:spcPct val="0"/>
        </a:spcAft>
        <a:defRPr sz="3200" b="1">
          <a:solidFill>
            <a:srgbClr val="CF0031"/>
          </a:solidFill>
          <a:latin typeface="Helvetica" charset="0"/>
          <a:ea typeface="ヒラギノ角ゴ Pro W3" charset="0"/>
          <a:cs typeface="ヒラギノ角ゴ Pro W3" charset="0"/>
        </a:defRPr>
      </a:lvl7pPr>
      <a:lvl8pPr marL="1371600" algn="l" defTabSz="457200" rtl="0" eaLnBrk="1" fontAlgn="base" hangingPunct="1">
        <a:spcBef>
          <a:spcPct val="0"/>
        </a:spcBef>
        <a:spcAft>
          <a:spcPct val="0"/>
        </a:spcAft>
        <a:defRPr sz="3200" b="1">
          <a:solidFill>
            <a:srgbClr val="CF0031"/>
          </a:solidFill>
          <a:latin typeface="Helvetica" charset="0"/>
          <a:ea typeface="ヒラギノ角ゴ Pro W3" charset="0"/>
          <a:cs typeface="ヒラギノ角ゴ Pro W3" charset="0"/>
        </a:defRPr>
      </a:lvl8pPr>
      <a:lvl9pPr marL="1828800" algn="l" defTabSz="457200" rtl="0" eaLnBrk="1" fontAlgn="base" hangingPunct="1">
        <a:spcBef>
          <a:spcPct val="0"/>
        </a:spcBef>
        <a:spcAft>
          <a:spcPct val="0"/>
        </a:spcAft>
        <a:defRPr sz="3200" b="1">
          <a:solidFill>
            <a:srgbClr val="CF0031"/>
          </a:solidFill>
          <a:latin typeface="Helvetica" charset="0"/>
          <a:ea typeface="ヒラギノ角ゴ Pro W3" charset="0"/>
          <a:cs typeface="ヒラギノ角ゴ Pro W3" charset="0"/>
        </a:defRPr>
      </a:lvl9pPr>
    </p:titleStyle>
    <p:bodyStyle>
      <a:lvl1pPr marL="342900" indent="-342900" algn="l" defTabSz="457200" rtl="0" eaLnBrk="1" fontAlgn="base" hangingPunct="1">
        <a:spcBef>
          <a:spcPct val="20000"/>
        </a:spcBef>
        <a:spcAft>
          <a:spcPct val="0"/>
        </a:spcAft>
        <a:buFont typeface="Arial" charset="0"/>
        <a:buChar char="•"/>
        <a:defRPr sz="2400" b="1" kern="1200">
          <a:solidFill>
            <a:srgbClr val="005AA3"/>
          </a:solidFill>
          <a:latin typeface="Helvetica"/>
          <a:ea typeface="ヒラギノ角ゴ Pro W3" charset="0"/>
          <a:cs typeface="ヒラギノ角ゴ Pro W3" charset="0"/>
        </a:defRPr>
      </a:lvl1pPr>
      <a:lvl2pPr marL="742950" indent="-285750" algn="l" defTabSz="457200" rtl="0" eaLnBrk="1" fontAlgn="base" hangingPunct="1">
        <a:spcBef>
          <a:spcPct val="20000"/>
        </a:spcBef>
        <a:spcAft>
          <a:spcPct val="0"/>
        </a:spcAft>
        <a:buFont typeface="Arial" charset="0"/>
        <a:buChar char="–"/>
        <a:defRPr sz="2000" kern="1200">
          <a:solidFill>
            <a:srgbClr val="005AA3"/>
          </a:solidFill>
          <a:latin typeface="Helvetica"/>
          <a:ea typeface="ヒラギノ角ゴ Pro W3" charset="0"/>
          <a:cs typeface="ヒラギノ角ゴ Pro W3" charset="0"/>
        </a:defRPr>
      </a:lvl2pPr>
      <a:lvl3pPr marL="1143000" indent="-228600" algn="l" defTabSz="457200" rtl="0" eaLnBrk="1" fontAlgn="base" hangingPunct="1">
        <a:spcBef>
          <a:spcPct val="20000"/>
        </a:spcBef>
        <a:spcAft>
          <a:spcPct val="0"/>
        </a:spcAft>
        <a:buFont typeface="Arial" charset="0"/>
        <a:buChar char="•"/>
        <a:defRPr kern="1200">
          <a:solidFill>
            <a:srgbClr val="005AA3"/>
          </a:solidFill>
          <a:latin typeface="Helvetica"/>
          <a:ea typeface="ヒラギノ角ゴ Pro W3" charset="0"/>
          <a:cs typeface="ヒラギノ角ゴ Pro W3" charset="0"/>
        </a:defRPr>
      </a:lvl3pPr>
      <a:lvl4pPr marL="1600200" indent="-228600" algn="l" defTabSz="457200" rtl="0" eaLnBrk="1" fontAlgn="base" hangingPunct="1">
        <a:spcBef>
          <a:spcPct val="20000"/>
        </a:spcBef>
        <a:spcAft>
          <a:spcPct val="0"/>
        </a:spcAft>
        <a:buFont typeface="Arial" charset="0"/>
        <a:buChar char="–"/>
        <a:defRPr sz="1400" b="1" i="1" kern="1200">
          <a:solidFill>
            <a:srgbClr val="CF0031"/>
          </a:solidFill>
          <a:latin typeface="Helvetica"/>
          <a:ea typeface="ヒラギノ角ゴ Pro W3" charset="0"/>
          <a:cs typeface="ヒラギノ角ゴ Pro W3" charset="0"/>
        </a:defRPr>
      </a:lvl4pPr>
      <a:lvl5pPr marL="2057400" indent="-228600" algn="l" defTabSz="457200" rtl="0" eaLnBrk="1" fontAlgn="base" hangingPunct="1">
        <a:spcBef>
          <a:spcPct val="20000"/>
        </a:spcBef>
        <a:spcAft>
          <a:spcPct val="0"/>
        </a:spcAft>
        <a:buFont typeface="Arial" charset="0"/>
        <a:buChar char="»"/>
        <a:defRPr sz="1200" i="1" kern="1200">
          <a:solidFill>
            <a:srgbClr val="005AA3"/>
          </a:solidFill>
          <a:latin typeface="Helvetica"/>
          <a:ea typeface="ヒラギノ角ゴ Pro W3" charset="0"/>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2599" y="1650331"/>
            <a:ext cx="5708350" cy="2110257"/>
          </a:xfrm>
        </p:spPr>
        <p:txBody>
          <a:bodyPr/>
          <a:lstStyle/>
          <a:p>
            <a:r>
              <a:rPr lang="en-US" dirty="0">
                <a:solidFill>
                  <a:schemeClr val="tx1"/>
                </a:solidFill>
              </a:rPr>
              <a:t>Scoutmaster Position Specific Training</a:t>
            </a:r>
          </a:p>
        </p:txBody>
      </p:sp>
      <p:sp>
        <p:nvSpPr>
          <p:cNvPr id="3" name="Slide Number Placeholder 2"/>
          <p:cNvSpPr>
            <a:spLocks noGrp="1"/>
          </p:cNvSpPr>
          <p:nvPr>
            <p:ph type="sldNum" sz="quarter" idx="10"/>
          </p:nvPr>
        </p:nvSpPr>
        <p:spPr/>
        <p:txBody>
          <a:bodyPr/>
          <a:lstStyle/>
          <a:p>
            <a:pPr>
              <a:defRPr/>
            </a:pPr>
            <a:fld id="{F78DAFD3-E299-5144-BC41-B4E9DB0EB25A}" type="slidenum">
              <a:rPr lang="en-US" smtClean="0"/>
              <a:pPr>
                <a:defRPr/>
              </a:pPr>
              <a:t>1</a:t>
            </a:fld>
            <a:endParaRPr lang="en-US"/>
          </a:p>
        </p:txBody>
      </p:sp>
    </p:spTree>
    <p:extLst>
      <p:ext uri="{BB962C8B-B14F-4D97-AF65-F5344CB8AC3E}">
        <p14:creationId xmlns:p14="http://schemas.microsoft.com/office/powerpoint/2010/main" val="1074716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16523"/>
            <a:ext cx="8229600" cy="5518016"/>
          </a:xfrm>
        </p:spPr>
        <p:txBody>
          <a:bodyPr/>
          <a:lstStyle/>
          <a:p>
            <a:pPr marL="0" indent="0" algn="ctr">
              <a:buNone/>
            </a:pPr>
            <a:r>
              <a:rPr lang="en-US" sz="3200" dirty="0">
                <a:solidFill>
                  <a:schemeClr val="tx1"/>
                </a:solidFill>
              </a:rPr>
              <a:t>AIMS AND METHODS OF SCOUTING</a:t>
            </a:r>
          </a:p>
          <a:p>
            <a:pPr marL="0" indent="0" algn="ctr">
              <a:buNone/>
            </a:pPr>
            <a:r>
              <a:rPr lang="en-US" sz="3200" dirty="0">
                <a:solidFill>
                  <a:schemeClr val="tx1"/>
                </a:solidFill>
              </a:rPr>
              <a:t> </a:t>
            </a:r>
          </a:p>
          <a:p>
            <a:pPr marL="0" indent="0" algn="ctr">
              <a:buNone/>
            </a:pPr>
            <a:r>
              <a:rPr lang="en-US" sz="3600" dirty="0">
                <a:solidFill>
                  <a:schemeClr val="tx1"/>
                </a:solidFill>
              </a:rPr>
              <a:t>Ask participants to name the Aims of Scouting</a:t>
            </a:r>
          </a:p>
          <a:p>
            <a:pPr marL="0" indent="0" algn="ctr">
              <a:buNone/>
            </a:pPr>
            <a:r>
              <a:rPr lang="en-US" sz="3600" dirty="0">
                <a:solidFill>
                  <a:schemeClr val="tx1"/>
                </a:solidFill>
              </a:rPr>
              <a:t> </a:t>
            </a:r>
          </a:p>
          <a:p>
            <a:pPr marL="0" indent="0" algn="ctr">
              <a:buNone/>
            </a:pPr>
            <a:r>
              <a:rPr lang="en-US" sz="3600" dirty="0">
                <a:solidFill>
                  <a:schemeClr val="tx1"/>
                </a:solidFill>
              </a:rPr>
              <a:t>After the discussion go to the next page to make sure you go over the main 4 Aims</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10</a:t>
            </a:fld>
            <a:endParaRPr lang="en-US"/>
          </a:p>
        </p:txBody>
      </p:sp>
    </p:spTree>
    <p:extLst>
      <p:ext uri="{BB962C8B-B14F-4D97-AF65-F5344CB8AC3E}">
        <p14:creationId xmlns:p14="http://schemas.microsoft.com/office/powerpoint/2010/main" val="121698455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Unit Commissioner</a:t>
            </a:r>
          </a:p>
        </p:txBody>
      </p:sp>
      <p:sp>
        <p:nvSpPr>
          <p:cNvPr id="3" name="Content Placeholder 2"/>
          <p:cNvSpPr>
            <a:spLocks noGrp="1"/>
          </p:cNvSpPr>
          <p:nvPr>
            <p:ph idx="1"/>
          </p:nvPr>
        </p:nvSpPr>
        <p:spPr>
          <a:xfrm>
            <a:off x="853300" y="1134610"/>
            <a:ext cx="7757300" cy="4234338"/>
          </a:xfrm>
        </p:spPr>
        <p:txBody>
          <a:bodyPr/>
          <a:lstStyle/>
          <a:p>
            <a:pPr marL="0" indent="0">
              <a:buNone/>
            </a:pPr>
            <a:endParaRPr lang="en-US" sz="2000" dirty="0">
              <a:solidFill>
                <a:schemeClr val="tx1"/>
              </a:solidFill>
            </a:endParaRPr>
          </a:p>
          <a:p>
            <a:r>
              <a:rPr lang="en-US" dirty="0">
                <a:solidFill>
                  <a:schemeClr val="tx1"/>
                </a:solidFill>
              </a:rPr>
              <a:t>Counselor: external observer and empathetic coach who identifies opportunities including training, activities, leadership skills, health and safety, and more </a:t>
            </a:r>
          </a:p>
          <a:p>
            <a:endParaRPr lang="en-US" dirty="0">
              <a:solidFill>
                <a:schemeClr val="tx1"/>
              </a:solidFill>
            </a:endParaRPr>
          </a:p>
          <a:p>
            <a:r>
              <a:rPr lang="en-US" dirty="0">
                <a:solidFill>
                  <a:schemeClr val="tx1"/>
                </a:solidFill>
              </a:rPr>
              <a:t>Manager:  Charter renewal process</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100</a:t>
            </a:fld>
            <a:endParaRPr lang="en-US"/>
          </a:p>
        </p:txBody>
      </p:sp>
    </p:spTree>
    <p:extLst>
      <p:ext uri="{BB962C8B-B14F-4D97-AF65-F5344CB8AC3E}">
        <p14:creationId xmlns:p14="http://schemas.microsoft.com/office/powerpoint/2010/main" val="519163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Unit Commissioner</a:t>
            </a:r>
          </a:p>
        </p:txBody>
      </p:sp>
      <p:sp>
        <p:nvSpPr>
          <p:cNvPr id="3" name="Content Placeholder 2"/>
          <p:cNvSpPr>
            <a:spLocks noGrp="1"/>
          </p:cNvSpPr>
          <p:nvPr>
            <p:ph idx="1"/>
          </p:nvPr>
        </p:nvSpPr>
        <p:spPr>
          <a:xfrm>
            <a:off x="1566863" y="1167266"/>
            <a:ext cx="6719676" cy="4234338"/>
          </a:xfrm>
        </p:spPr>
        <p:txBody>
          <a:bodyPr/>
          <a:lstStyle/>
          <a:p>
            <a:pPr marL="0" indent="0">
              <a:buNone/>
            </a:pPr>
            <a:r>
              <a:rPr lang="en-US" sz="2600" dirty="0">
                <a:solidFill>
                  <a:schemeClr val="tx1"/>
                </a:solidFill>
              </a:rPr>
              <a:t>Challenges of Unit Commissioner:</a:t>
            </a:r>
          </a:p>
          <a:p>
            <a:pPr marL="0" indent="0">
              <a:buNone/>
            </a:pPr>
            <a:endParaRPr lang="en-US" sz="800" dirty="0">
              <a:solidFill>
                <a:schemeClr val="tx1"/>
              </a:solidFill>
            </a:endParaRPr>
          </a:p>
          <a:p>
            <a:r>
              <a:rPr lang="en-US" dirty="0">
                <a:solidFill>
                  <a:schemeClr val="tx1"/>
                </a:solidFill>
              </a:rPr>
              <a:t>Poor youth retention </a:t>
            </a:r>
          </a:p>
          <a:p>
            <a:r>
              <a:rPr lang="en-US" dirty="0">
                <a:solidFill>
                  <a:schemeClr val="tx1"/>
                </a:solidFill>
              </a:rPr>
              <a:t>No youth recruiting </a:t>
            </a:r>
          </a:p>
          <a:p>
            <a:r>
              <a:rPr lang="en-US" dirty="0">
                <a:solidFill>
                  <a:schemeClr val="tx1"/>
                </a:solidFill>
              </a:rPr>
              <a:t>Stagnant or no program </a:t>
            </a:r>
          </a:p>
          <a:p>
            <a:r>
              <a:rPr lang="en-US" dirty="0">
                <a:solidFill>
                  <a:schemeClr val="tx1"/>
                </a:solidFill>
              </a:rPr>
              <a:t>Poor quality or no troop meetings </a:t>
            </a:r>
          </a:p>
          <a:p>
            <a:r>
              <a:rPr lang="en-US" dirty="0">
                <a:solidFill>
                  <a:schemeClr val="tx1"/>
                </a:solidFill>
              </a:rPr>
              <a:t>Uninvolved parents </a:t>
            </a:r>
          </a:p>
          <a:p>
            <a:r>
              <a:rPr lang="en-US" dirty="0">
                <a:solidFill>
                  <a:schemeClr val="tx1"/>
                </a:solidFill>
              </a:rPr>
              <a:t>Shortage of active adults </a:t>
            </a:r>
          </a:p>
          <a:p>
            <a:r>
              <a:rPr lang="en-US" dirty="0">
                <a:solidFill>
                  <a:schemeClr val="tx1"/>
                </a:solidFill>
              </a:rPr>
              <a:t>Untrained youth and adult leadership </a:t>
            </a:r>
          </a:p>
          <a:p>
            <a:r>
              <a:rPr lang="en-US" dirty="0">
                <a:solidFill>
                  <a:schemeClr val="tx1"/>
                </a:solidFill>
              </a:rPr>
              <a:t>Chartered organization’s dissatisfaction with the troop </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101</a:t>
            </a:fld>
            <a:endParaRPr lang="en-US"/>
          </a:p>
        </p:txBody>
      </p:sp>
    </p:spTree>
    <p:extLst>
      <p:ext uri="{BB962C8B-B14F-4D97-AF65-F5344CB8AC3E}">
        <p14:creationId xmlns:p14="http://schemas.microsoft.com/office/powerpoint/2010/main" val="2098650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calcmode="lin" valueType="num">
                                      <p:cBhvr additive="base">
                                        <p:cTn id="2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 calcmode="lin" valueType="num">
                                      <p:cBhvr additive="base">
                                        <p:cTn id="3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Unit Commissioner</a:t>
            </a:r>
          </a:p>
        </p:txBody>
      </p:sp>
      <p:sp>
        <p:nvSpPr>
          <p:cNvPr id="3" name="Content Placeholder 2"/>
          <p:cNvSpPr>
            <a:spLocks noGrp="1"/>
          </p:cNvSpPr>
          <p:nvPr>
            <p:ph idx="1"/>
          </p:nvPr>
        </p:nvSpPr>
        <p:spPr>
          <a:xfrm>
            <a:off x="1566863" y="1167266"/>
            <a:ext cx="6719676" cy="4234338"/>
          </a:xfrm>
        </p:spPr>
        <p:txBody>
          <a:bodyPr/>
          <a:lstStyle/>
          <a:p>
            <a:pPr marL="0" indent="0">
              <a:buNone/>
            </a:pPr>
            <a:r>
              <a:rPr lang="en-US" sz="2600" dirty="0">
                <a:solidFill>
                  <a:schemeClr val="tx1"/>
                </a:solidFill>
              </a:rPr>
              <a:t>Challenges of Unit Commissioner:</a:t>
            </a:r>
          </a:p>
          <a:p>
            <a:pPr marL="0" indent="0">
              <a:buNone/>
            </a:pPr>
            <a:endParaRPr lang="en-US" sz="800" dirty="0">
              <a:solidFill>
                <a:schemeClr val="tx1"/>
              </a:solidFill>
            </a:endParaRPr>
          </a:p>
          <a:p>
            <a:r>
              <a:rPr lang="en-US" dirty="0">
                <a:solidFill>
                  <a:schemeClr val="tx1"/>
                </a:solidFill>
              </a:rPr>
              <a:t>Poor youth retention </a:t>
            </a:r>
          </a:p>
          <a:p>
            <a:r>
              <a:rPr lang="en-US" dirty="0">
                <a:solidFill>
                  <a:schemeClr val="tx1"/>
                </a:solidFill>
              </a:rPr>
              <a:t>No youth recruiting </a:t>
            </a:r>
          </a:p>
          <a:p>
            <a:r>
              <a:rPr lang="en-US" dirty="0">
                <a:solidFill>
                  <a:schemeClr val="tx1"/>
                </a:solidFill>
              </a:rPr>
              <a:t>Stagnant or no program </a:t>
            </a:r>
          </a:p>
          <a:p>
            <a:r>
              <a:rPr lang="en-US" dirty="0">
                <a:solidFill>
                  <a:schemeClr val="tx1"/>
                </a:solidFill>
              </a:rPr>
              <a:t>Poor quality or no troop meetings </a:t>
            </a:r>
          </a:p>
          <a:p>
            <a:r>
              <a:rPr lang="en-US" dirty="0">
                <a:solidFill>
                  <a:schemeClr val="tx1"/>
                </a:solidFill>
              </a:rPr>
              <a:t>Uninvolved parents </a:t>
            </a:r>
          </a:p>
          <a:p>
            <a:r>
              <a:rPr lang="en-US" dirty="0">
                <a:solidFill>
                  <a:schemeClr val="tx1"/>
                </a:solidFill>
              </a:rPr>
              <a:t>Shortage of active adults </a:t>
            </a:r>
          </a:p>
          <a:p>
            <a:r>
              <a:rPr lang="en-US" dirty="0">
                <a:solidFill>
                  <a:schemeClr val="tx1"/>
                </a:solidFill>
              </a:rPr>
              <a:t>Untrained youth and adult leadership </a:t>
            </a:r>
          </a:p>
          <a:p>
            <a:r>
              <a:rPr lang="en-US" dirty="0">
                <a:solidFill>
                  <a:schemeClr val="tx1"/>
                </a:solidFill>
              </a:rPr>
              <a:t>Chartered organization’s dissatisfaction with the troop </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102</a:t>
            </a:fld>
            <a:endParaRPr lang="en-US"/>
          </a:p>
        </p:txBody>
      </p:sp>
    </p:spTree>
    <p:extLst>
      <p:ext uri="{BB962C8B-B14F-4D97-AF65-F5344CB8AC3E}">
        <p14:creationId xmlns:p14="http://schemas.microsoft.com/office/powerpoint/2010/main" val="351928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calcmode="lin" valueType="num">
                                      <p:cBhvr additive="base">
                                        <p:cTn id="2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 calcmode="lin" valueType="num">
                                      <p:cBhvr additive="base">
                                        <p:cTn id="3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The Support Team - Summary</a:t>
            </a:r>
          </a:p>
        </p:txBody>
      </p:sp>
      <p:sp>
        <p:nvSpPr>
          <p:cNvPr id="3" name="Content Placeholder 2"/>
          <p:cNvSpPr>
            <a:spLocks noGrp="1"/>
          </p:cNvSpPr>
          <p:nvPr>
            <p:ph idx="1"/>
          </p:nvPr>
        </p:nvSpPr>
        <p:spPr/>
        <p:txBody>
          <a:bodyPr/>
          <a:lstStyle/>
          <a:p>
            <a:pPr>
              <a:lnSpc>
                <a:spcPct val="90000"/>
              </a:lnSpc>
            </a:pPr>
            <a:r>
              <a:rPr lang="en-US" sz="2000" dirty="0">
                <a:solidFill>
                  <a:schemeClr val="tx1"/>
                </a:solidFill>
              </a:rPr>
              <a:t>The troop committee is important to the success of a unit’s program.</a:t>
            </a:r>
          </a:p>
          <a:p>
            <a:pPr>
              <a:lnSpc>
                <a:spcPct val="90000"/>
              </a:lnSpc>
            </a:pPr>
            <a:endParaRPr lang="en-US" sz="2000" dirty="0">
              <a:solidFill>
                <a:schemeClr val="tx1"/>
              </a:solidFill>
            </a:endParaRPr>
          </a:p>
          <a:p>
            <a:pPr>
              <a:lnSpc>
                <a:spcPct val="90000"/>
              </a:lnSpc>
            </a:pPr>
            <a:r>
              <a:rPr lang="en-US" sz="2000" dirty="0">
                <a:solidFill>
                  <a:schemeClr val="tx1"/>
                </a:solidFill>
              </a:rPr>
              <a:t>It handles support functions in order for the unit leadership to focus on the Scouts.</a:t>
            </a:r>
          </a:p>
          <a:p>
            <a:pPr>
              <a:lnSpc>
                <a:spcPct val="90000"/>
              </a:lnSpc>
            </a:pPr>
            <a:endParaRPr lang="en-US" sz="2000" dirty="0">
              <a:solidFill>
                <a:schemeClr val="tx1"/>
              </a:solidFill>
            </a:endParaRPr>
          </a:p>
          <a:p>
            <a:pPr>
              <a:lnSpc>
                <a:spcPct val="90000"/>
              </a:lnSpc>
            </a:pPr>
            <a:r>
              <a:rPr lang="en-US" sz="2000" dirty="0">
                <a:solidFill>
                  <a:schemeClr val="tx1"/>
                </a:solidFill>
              </a:rPr>
              <a:t>The relationship between the Scoutmaster and the troop committee should be one of friendship and trust.</a:t>
            </a:r>
            <a:br>
              <a:rPr lang="en-US" sz="2000" dirty="0">
                <a:solidFill>
                  <a:schemeClr val="tx1"/>
                </a:solidFill>
              </a:rPr>
            </a:br>
            <a:endParaRPr lang="en-US" sz="2000" dirty="0">
              <a:solidFill>
                <a:schemeClr val="tx1"/>
              </a:solidFill>
            </a:endParaRPr>
          </a:p>
          <a:p>
            <a:pPr>
              <a:lnSpc>
                <a:spcPct val="90000"/>
              </a:lnSpc>
            </a:pPr>
            <a:r>
              <a:rPr lang="en-US" sz="2000" dirty="0">
                <a:solidFill>
                  <a:schemeClr val="tx1"/>
                </a:solidFill>
              </a:rPr>
              <a:t>When difficulties arise, the Scoutmaster should be able to turn to the committee at any time for assistance, support, and encouragement.</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103</a:t>
            </a:fld>
            <a:endParaRPr lang="en-US"/>
          </a:p>
        </p:txBody>
      </p:sp>
    </p:spTree>
    <p:extLst>
      <p:ext uri="{BB962C8B-B14F-4D97-AF65-F5344CB8AC3E}">
        <p14:creationId xmlns:p14="http://schemas.microsoft.com/office/powerpoint/2010/main" val="598064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The Support Team - Summary</a:t>
            </a:r>
          </a:p>
        </p:txBody>
      </p:sp>
      <p:sp>
        <p:nvSpPr>
          <p:cNvPr id="3" name="Content Placeholder 2"/>
          <p:cNvSpPr>
            <a:spLocks noGrp="1"/>
          </p:cNvSpPr>
          <p:nvPr>
            <p:ph idx="1"/>
          </p:nvPr>
        </p:nvSpPr>
        <p:spPr/>
        <p:txBody>
          <a:bodyPr/>
          <a:lstStyle/>
          <a:p>
            <a:pPr>
              <a:lnSpc>
                <a:spcPct val="90000"/>
              </a:lnSpc>
            </a:pPr>
            <a:r>
              <a:rPr lang="en-US" sz="2000" dirty="0">
                <a:solidFill>
                  <a:schemeClr val="tx1"/>
                </a:solidFill>
              </a:rPr>
              <a:t>The troop committee is important to the success of a unit’s program.</a:t>
            </a:r>
          </a:p>
          <a:p>
            <a:pPr>
              <a:lnSpc>
                <a:spcPct val="90000"/>
              </a:lnSpc>
            </a:pPr>
            <a:endParaRPr lang="en-US" sz="2000" dirty="0">
              <a:solidFill>
                <a:schemeClr val="tx1"/>
              </a:solidFill>
            </a:endParaRPr>
          </a:p>
          <a:p>
            <a:pPr>
              <a:lnSpc>
                <a:spcPct val="90000"/>
              </a:lnSpc>
            </a:pPr>
            <a:r>
              <a:rPr lang="en-US" sz="2000" dirty="0">
                <a:solidFill>
                  <a:schemeClr val="tx1"/>
                </a:solidFill>
              </a:rPr>
              <a:t>It handles support functions in order for the unit leadership to focus on the Scouts.</a:t>
            </a:r>
          </a:p>
          <a:p>
            <a:pPr>
              <a:lnSpc>
                <a:spcPct val="90000"/>
              </a:lnSpc>
            </a:pPr>
            <a:endParaRPr lang="en-US" sz="2000" dirty="0">
              <a:solidFill>
                <a:schemeClr val="tx1"/>
              </a:solidFill>
            </a:endParaRPr>
          </a:p>
          <a:p>
            <a:pPr>
              <a:lnSpc>
                <a:spcPct val="90000"/>
              </a:lnSpc>
            </a:pPr>
            <a:r>
              <a:rPr lang="en-US" sz="2000" dirty="0">
                <a:solidFill>
                  <a:schemeClr val="tx1"/>
                </a:solidFill>
              </a:rPr>
              <a:t>The relationship between the Scoutmaster and the troop committee should be one of friendship and trust.</a:t>
            </a:r>
            <a:br>
              <a:rPr lang="en-US" sz="2000" dirty="0">
                <a:solidFill>
                  <a:schemeClr val="tx1"/>
                </a:solidFill>
              </a:rPr>
            </a:br>
            <a:endParaRPr lang="en-US" sz="2000" dirty="0">
              <a:solidFill>
                <a:schemeClr val="tx1"/>
              </a:solidFill>
            </a:endParaRPr>
          </a:p>
          <a:p>
            <a:pPr>
              <a:lnSpc>
                <a:spcPct val="90000"/>
              </a:lnSpc>
            </a:pPr>
            <a:r>
              <a:rPr lang="en-US" sz="2000" dirty="0">
                <a:solidFill>
                  <a:schemeClr val="tx1"/>
                </a:solidFill>
              </a:rPr>
              <a:t>When difficulties arise, the Scoutmaster should be able to turn to the committee at any time for assistance, support, and encouragement.</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104</a:t>
            </a:fld>
            <a:endParaRPr lang="en-US"/>
          </a:p>
        </p:txBody>
      </p:sp>
    </p:spTree>
    <p:extLst>
      <p:ext uri="{BB962C8B-B14F-4D97-AF65-F5344CB8AC3E}">
        <p14:creationId xmlns:p14="http://schemas.microsoft.com/office/powerpoint/2010/main" val="695814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Annual Planning</a:t>
            </a:r>
          </a:p>
        </p:txBody>
      </p:sp>
      <p:sp>
        <p:nvSpPr>
          <p:cNvPr id="3" name="Content Placeholder 2"/>
          <p:cNvSpPr>
            <a:spLocks noGrp="1"/>
          </p:cNvSpPr>
          <p:nvPr>
            <p:ph idx="1"/>
          </p:nvPr>
        </p:nvSpPr>
        <p:spPr>
          <a:xfrm>
            <a:off x="2158695" y="1417638"/>
            <a:ext cx="5276247" cy="4234338"/>
          </a:xfrm>
        </p:spPr>
        <p:txBody>
          <a:bodyPr/>
          <a:lstStyle/>
          <a:p>
            <a:pPr marL="0" indent="0">
              <a:buNone/>
            </a:pPr>
            <a:r>
              <a:rPr lang="en-US" dirty="0">
                <a:solidFill>
                  <a:schemeClr val="tx1"/>
                </a:solidFill>
              </a:rPr>
              <a:t>An Annual Program Plan will:</a:t>
            </a:r>
          </a:p>
          <a:p>
            <a:pPr marL="0" indent="0">
              <a:buNone/>
            </a:pPr>
            <a:endParaRPr lang="en-US" dirty="0">
              <a:solidFill>
                <a:schemeClr val="tx1"/>
              </a:solidFill>
            </a:endParaRPr>
          </a:p>
          <a:p>
            <a:pPr>
              <a:lnSpc>
                <a:spcPct val="120000"/>
              </a:lnSpc>
            </a:pPr>
            <a:r>
              <a:rPr lang="en-US" sz="2800" dirty="0">
                <a:solidFill>
                  <a:schemeClr val="tx1"/>
                </a:solidFill>
              </a:rPr>
              <a:t>Attract more families</a:t>
            </a:r>
          </a:p>
          <a:p>
            <a:pPr>
              <a:lnSpc>
                <a:spcPct val="120000"/>
              </a:lnSpc>
            </a:pPr>
            <a:r>
              <a:rPr lang="en-US" sz="2800" dirty="0">
                <a:solidFill>
                  <a:schemeClr val="tx1"/>
                </a:solidFill>
              </a:rPr>
              <a:t>Improve Retention</a:t>
            </a:r>
          </a:p>
          <a:p>
            <a:pPr>
              <a:lnSpc>
                <a:spcPct val="120000"/>
              </a:lnSpc>
            </a:pPr>
            <a:r>
              <a:rPr lang="en-US" sz="2800" dirty="0">
                <a:solidFill>
                  <a:schemeClr val="tx1"/>
                </a:solidFill>
              </a:rPr>
              <a:t>Improve variety of activities</a:t>
            </a:r>
          </a:p>
          <a:p>
            <a:pPr>
              <a:lnSpc>
                <a:spcPct val="120000"/>
              </a:lnSpc>
            </a:pPr>
            <a:r>
              <a:rPr lang="en-US" sz="2800" dirty="0">
                <a:solidFill>
                  <a:schemeClr val="tx1"/>
                </a:solidFill>
              </a:rPr>
              <a:t>Be Scout led</a:t>
            </a:r>
          </a:p>
          <a:p>
            <a:pPr marL="0" indent="0">
              <a:buNone/>
            </a:pPr>
            <a:endParaRPr lang="en-US" dirty="0">
              <a:solidFill>
                <a:schemeClr val="tx1"/>
              </a:solidFill>
            </a:endParaRPr>
          </a:p>
          <a:p>
            <a:pPr marL="0" indent="0">
              <a:buNone/>
            </a:pPr>
            <a:endParaRPr lang="en-US" dirty="0">
              <a:solidFill>
                <a:schemeClr val="tx1"/>
              </a:solidFill>
            </a:endParaRPr>
          </a:p>
          <a:p>
            <a:pPr marL="0" indent="0">
              <a:buNone/>
            </a:pPr>
            <a:endParaRPr lang="en-US" dirty="0">
              <a:solidFill>
                <a:schemeClr val="tx1"/>
              </a:solidFill>
            </a:endParaRPr>
          </a:p>
          <a:p>
            <a:pPr marL="0" indent="0">
              <a:buNone/>
            </a:pP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105</a:t>
            </a:fld>
            <a:endParaRPr lang="en-US"/>
          </a:p>
        </p:txBody>
      </p:sp>
    </p:spTree>
    <p:extLst>
      <p:ext uri="{BB962C8B-B14F-4D97-AF65-F5344CB8AC3E}">
        <p14:creationId xmlns:p14="http://schemas.microsoft.com/office/powerpoint/2010/main" val="3751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Annual Planning</a:t>
            </a:r>
          </a:p>
        </p:txBody>
      </p:sp>
      <p:sp>
        <p:nvSpPr>
          <p:cNvPr id="3" name="Content Placeholder 2"/>
          <p:cNvSpPr>
            <a:spLocks noGrp="1"/>
          </p:cNvSpPr>
          <p:nvPr>
            <p:ph idx="1"/>
          </p:nvPr>
        </p:nvSpPr>
        <p:spPr>
          <a:xfrm>
            <a:off x="2158695" y="1417638"/>
            <a:ext cx="5276247" cy="4234338"/>
          </a:xfrm>
        </p:spPr>
        <p:txBody>
          <a:bodyPr/>
          <a:lstStyle/>
          <a:p>
            <a:pPr marL="0" indent="0">
              <a:buNone/>
            </a:pPr>
            <a:r>
              <a:rPr lang="en-US" dirty="0">
                <a:solidFill>
                  <a:schemeClr val="tx1"/>
                </a:solidFill>
              </a:rPr>
              <a:t>An Annual Program Plan will:</a:t>
            </a:r>
          </a:p>
          <a:p>
            <a:pPr marL="0" indent="0">
              <a:buNone/>
            </a:pPr>
            <a:endParaRPr lang="en-US" dirty="0">
              <a:solidFill>
                <a:schemeClr val="tx1"/>
              </a:solidFill>
            </a:endParaRPr>
          </a:p>
          <a:p>
            <a:pPr>
              <a:lnSpc>
                <a:spcPct val="120000"/>
              </a:lnSpc>
            </a:pPr>
            <a:r>
              <a:rPr lang="en-US" sz="2800" dirty="0">
                <a:solidFill>
                  <a:schemeClr val="tx1"/>
                </a:solidFill>
              </a:rPr>
              <a:t>Attract more families</a:t>
            </a:r>
          </a:p>
          <a:p>
            <a:pPr>
              <a:lnSpc>
                <a:spcPct val="120000"/>
              </a:lnSpc>
            </a:pPr>
            <a:r>
              <a:rPr lang="en-US" sz="2800" dirty="0">
                <a:solidFill>
                  <a:schemeClr val="tx1"/>
                </a:solidFill>
              </a:rPr>
              <a:t>Improve Retention</a:t>
            </a:r>
          </a:p>
          <a:p>
            <a:pPr>
              <a:lnSpc>
                <a:spcPct val="120000"/>
              </a:lnSpc>
            </a:pPr>
            <a:r>
              <a:rPr lang="en-US" sz="2800" dirty="0">
                <a:solidFill>
                  <a:schemeClr val="tx1"/>
                </a:solidFill>
              </a:rPr>
              <a:t>Improve variety of activities</a:t>
            </a:r>
          </a:p>
          <a:p>
            <a:pPr>
              <a:lnSpc>
                <a:spcPct val="120000"/>
              </a:lnSpc>
            </a:pPr>
            <a:r>
              <a:rPr lang="en-US" sz="2800" dirty="0">
                <a:solidFill>
                  <a:schemeClr val="tx1"/>
                </a:solidFill>
              </a:rPr>
              <a:t>Be Scout led</a:t>
            </a:r>
          </a:p>
          <a:p>
            <a:pPr marL="0" indent="0">
              <a:buNone/>
            </a:pPr>
            <a:endParaRPr lang="en-US" dirty="0">
              <a:solidFill>
                <a:schemeClr val="tx1"/>
              </a:solidFill>
            </a:endParaRPr>
          </a:p>
          <a:p>
            <a:pPr marL="0" indent="0">
              <a:buNone/>
            </a:pPr>
            <a:endParaRPr lang="en-US" dirty="0">
              <a:solidFill>
                <a:schemeClr val="tx1"/>
              </a:solidFill>
            </a:endParaRPr>
          </a:p>
          <a:p>
            <a:pPr marL="0" indent="0">
              <a:buNone/>
            </a:pPr>
            <a:endParaRPr lang="en-US" dirty="0">
              <a:solidFill>
                <a:schemeClr val="tx1"/>
              </a:solidFill>
            </a:endParaRPr>
          </a:p>
          <a:p>
            <a:pPr marL="0" indent="0">
              <a:buNone/>
            </a:pP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106</a:t>
            </a:fld>
            <a:endParaRPr lang="en-US"/>
          </a:p>
        </p:txBody>
      </p:sp>
    </p:spTree>
    <p:extLst>
      <p:ext uri="{BB962C8B-B14F-4D97-AF65-F5344CB8AC3E}">
        <p14:creationId xmlns:p14="http://schemas.microsoft.com/office/powerpoint/2010/main" val="1509389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Annual Planning</a:t>
            </a:r>
          </a:p>
        </p:txBody>
      </p:sp>
      <p:sp>
        <p:nvSpPr>
          <p:cNvPr id="3" name="Content Placeholder 2"/>
          <p:cNvSpPr>
            <a:spLocks noGrp="1"/>
          </p:cNvSpPr>
          <p:nvPr>
            <p:ph idx="1"/>
          </p:nvPr>
        </p:nvSpPr>
        <p:spPr>
          <a:xfrm>
            <a:off x="2171025" y="1600201"/>
            <a:ext cx="4967860" cy="4234338"/>
          </a:xfrm>
        </p:spPr>
        <p:txBody>
          <a:bodyPr/>
          <a:lstStyle/>
          <a:p>
            <a:pPr marL="0" indent="0">
              <a:buNone/>
            </a:pPr>
            <a:r>
              <a:rPr lang="en-US" sz="2800" dirty="0">
                <a:solidFill>
                  <a:schemeClr val="tx1"/>
                </a:solidFill>
              </a:rPr>
              <a:t>Two forms of planning:</a:t>
            </a:r>
          </a:p>
          <a:p>
            <a:pPr marL="0" indent="0">
              <a:buNone/>
            </a:pPr>
            <a:endParaRPr lang="en-US" dirty="0">
              <a:solidFill>
                <a:schemeClr val="tx1"/>
              </a:solidFill>
            </a:endParaRPr>
          </a:p>
          <a:p>
            <a:r>
              <a:rPr lang="en-US" dirty="0">
                <a:solidFill>
                  <a:schemeClr val="tx1"/>
                </a:solidFill>
              </a:rPr>
              <a:t>Annual long-range planning </a:t>
            </a:r>
          </a:p>
          <a:p>
            <a:endParaRPr lang="en-US" dirty="0">
              <a:solidFill>
                <a:schemeClr val="tx1"/>
              </a:solidFill>
            </a:endParaRPr>
          </a:p>
          <a:p>
            <a:r>
              <a:rPr lang="en-US" dirty="0">
                <a:solidFill>
                  <a:schemeClr val="tx1"/>
                </a:solidFill>
              </a:rPr>
              <a:t>Monthly short-term planning </a:t>
            </a:r>
          </a:p>
          <a:p>
            <a:pPr marL="0" indent="0">
              <a:buNone/>
            </a:pP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107</a:t>
            </a:fld>
            <a:endParaRPr lang="en-US"/>
          </a:p>
        </p:txBody>
      </p:sp>
    </p:spTree>
    <p:extLst>
      <p:ext uri="{BB962C8B-B14F-4D97-AF65-F5344CB8AC3E}">
        <p14:creationId xmlns:p14="http://schemas.microsoft.com/office/powerpoint/2010/main" val="1751798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 calcmode="lin" valueType="num">
                                      <p:cBhvr additive="base">
                                        <p:cTn id="1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Annual Planning</a:t>
            </a:r>
          </a:p>
        </p:txBody>
      </p:sp>
      <p:sp>
        <p:nvSpPr>
          <p:cNvPr id="3" name="Content Placeholder 2"/>
          <p:cNvSpPr>
            <a:spLocks noGrp="1"/>
          </p:cNvSpPr>
          <p:nvPr>
            <p:ph idx="1"/>
          </p:nvPr>
        </p:nvSpPr>
        <p:spPr>
          <a:xfrm>
            <a:off x="2171025" y="1600201"/>
            <a:ext cx="4967860" cy="4234338"/>
          </a:xfrm>
        </p:spPr>
        <p:txBody>
          <a:bodyPr/>
          <a:lstStyle/>
          <a:p>
            <a:pPr marL="0" indent="0">
              <a:buNone/>
            </a:pPr>
            <a:r>
              <a:rPr lang="en-US" sz="2800" dirty="0">
                <a:solidFill>
                  <a:schemeClr val="tx1"/>
                </a:solidFill>
              </a:rPr>
              <a:t>Two forms of planning:</a:t>
            </a:r>
          </a:p>
          <a:p>
            <a:pPr marL="0" indent="0">
              <a:buNone/>
            </a:pPr>
            <a:endParaRPr lang="en-US" dirty="0">
              <a:solidFill>
                <a:schemeClr val="tx1"/>
              </a:solidFill>
            </a:endParaRPr>
          </a:p>
          <a:p>
            <a:r>
              <a:rPr lang="en-US" dirty="0">
                <a:solidFill>
                  <a:schemeClr val="tx1"/>
                </a:solidFill>
              </a:rPr>
              <a:t>Annual long-range planning </a:t>
            </a:r>
          </a:p>
          <a:p>
            <a:endParaRPr lang="en-US" dirty="0">
              <a:solidFill>
                <a:schemeClr val="tx1"/>
              </a:solidFill>
            </a:endParaRPr>
          </a:p>
          <a:p>
            <a:r>
              <a:rPr lang="en-US" dirty="0">
                <a:solidFill>
                  <a:schemeClr val="tx1"/>
                </a:solidFill>
              </a:rPr>
              <a:t>Monthly short-term planning </a:t>
            </a:r>
          </a:p>
          <a:p>
            <a:pPr marL="0" indent="0">
              <a:buNone/>
            </a:pP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108</a:t>
            </a:fld>
            <a:endParaRPr lang="en-US"/>
          </a:p>
        </p:txBody>
      </p:sp>
    </p:spTree>
    <p:extLst>
      <p:ext uri="{BB962C8B-B14F-4D97-AF65-F5344CB8AC3E}">
        <p14:creationId xmlns:p14="http://schemas.microsoft.com/office/powerpoint/2010/main" val="91088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 calcmode="lin" valueType="num">
                                      <p:cBhvr additive="base">
                                        <p:cTn id="1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The Five Steps of Annual Troop Program Planning </a:t>
            </a:r>
          </a:p>
        </p:txBody>
      </p:sp>
      <p:sp>
        <p:nvSpPr>
          <p:cNvPr id="3" name="Content Placeholder 2"/>
          <p:cNvSpPr>
            <a:spLocks noGrp="1"/>
          </p:cNvSpPr>
          <p:nvPr>
            <p:ph idx="1"/>
          </p:nvPr>
        </p:nvSpPr>
        <p:spPr>
          <a:xfrm>
            <a:off x="1912102" y="1600201"/>
            <a:ext cx="5707641" cy="4234338"/>
          </a:xfrm>
        </p:spPr>
        <p:txBody>
          <a:bodyPr/>
          <a:lstStyle/>
          <a:p>
            <a:pPr marL="457200" indent="-457200">
              <a:lnSpc>
                <a:spcPct val="140000"/>
              </a:lnSpc>
              <a:buFont typeface="+mj-lt"/>
              <a:buAutoNum type="arabicPeriod"/>
            </a:pPr>
            <a:r>
              <a:rPr lang="en-US" dirty="0">
                <a:solidFill>
                  <a:schemeClr val="tx1"/>
                </a:solidFill>
              </a:rPr>
              <a:t>Do your homework. </a:t>
            </a:r>
          </a:p>
          <a:p>
            <a:pPr marL="457200" indent="-457200">
              <a:lnSpc>
                <a:spcPct val="140000"/>
              </a:lnSpc>
              <a:buFont typeface="+mj-lt"/>
              <a:buAutoNum type="arabicPeriod"/>
            </a:pPr>
            <a:r>
              <a:rPr lang="en-US" dirty="0">
                <a:solidFill>
                  <a:schemeClr val="tx1"/>
                </a:solidFill>
              </a:rPr>
              <a:t>Get patrol input. </a:t>
            </a:r>
          </a:p>
          <a:p>
            <a:pPr marL="457200" indent="-457200">
              <a:lnSpc>
                <a:spcPct val="140000"/>
              </a:lnSpc>
              <a:buFont typeface="+mj-lt"/>
              <a:buAutoNum type="arabicPeriod"/>
            </a:pPr>
            <a:r>
              <a:rPr lang="en-US" dirty="0">
                <a:solidFill>
                  <a:schemeClr val="tx1"/>
                </a:solidFill>
              </a:rPr>
              <a:t>Hold a planning conference. </a:t>
            </a:r>
          </a:p>
          <a:p>
            <a:pPr marL="457200" indent="-457200">
              <a:lnSpc>
                <a:spcPct val="140000"/>
              </a:lnSpc>
              <a:buFont typeface="+mj-lt"/>
              <a:buAutoNum type="arabicPeriod"/>
            </a:pPr>
            <a:r>
              <a:rPr lang="en-US" dirty="0">
                <a:solidFill>
                  <a:schemeClr val="tx1"/>
                </a:solidFill>
              </a:rPr>
              <a:t>Consult with the troop committee. </a:t>
            </a:r>
          </a:p>
          <a:p>
            <a:pPr marL="457200" indent="-457200">
              <a:lnSpc>
                <a:spcPct val="140000"/>
              </a:lnSpc>
              <a:buFont typeface="+mj-lt"/>
              <a:buAutoNum type="arabicPeriod"/>
            </a:pPr>
            <a:r>
              <a:rPr lang="en-US" dirty="0">
                <a:solidFill>
                  <a:schemeClr val="tx1"/>
                </a:solidFill>
              </a:rPr>
              <a:t>Announce the plan. </a:t>
            </a:r>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109</a:t>
            </a:fld>
            <a:endParaRPr lang="en-US"/>
          </a:p>
        </p:txBody>
      </p:sp>
    </p:spTree>
    <p:extLst>
      <p:ext uri="{BB962C8B-B14F-4D97-AF65-F5344CB8AC3E}">
        <p14:creationId xmlns:p14="http://schemas.microsoft.com/office/powerpoint/2010/main" val="134299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Aims and Methods of Scouting</a:t>
            </a:r>
          </a:p>
        </p:txBody>
      </p:sp>
      <p:sp>
        <p:nvSpPr>
          <p:cNvPr id="3" name="Content Placeholder 2"/>
          <p:cNvSpPr>
            <a:spLocks noGrp="1"/>
          </p:cNvSpPr>
          <p:nvPr>
            <p:ph idx="1"/>
          </p:nvPr>
        </p:nvSpPr>
        <p:spPr/>
        <p:txBody>
          <a:bodyPr/>
          <a:lstStyle/>
          <a:p>
            <a:pPr marL="0" indent="0" algn="ctr">
              <a:buNone/>
            </a:pPr>
            <a:r>
              <a:rPr lang="en-US" sz="3600" dirty="0">
                <a:solidFill>
                  <a:schemeClr val="tx1"/>
                </a:solidFill>
              </a:rPr>
              <a:t>Character Development</a:t>
            </a:r>
          </a:p>
          <a:p>
            <a:pPr marL="0" indent="0" algn="ctr">
              <a:buNone/>
            </a:pPr>
            <a:endParaRPr lang="en-US" sz="3600" dirty="0">
              <a:solidFill>
                <a:schemeClr val="tx1"/>
              </a:solidFill>
            </a:endParaRPr>
          </a:p>
          <a:p>
            <a:pPr marL="0" indent="0" algn="ctr">
              <a:buNone/>
            </a:pPr>
            <a:r>
              <a:rPr lang="en-US" sz="3600" dirty="0">
                <a:solidFill>
                  <a:schemeClr val="tx1"/>
                </a:solidFill>
              </a:rPr>
              <a:t>Leadership Development</a:t>
            </a:r>
            <a:br>
              <a:rPr lang="en-US" sz="3600" dirty="0">
                <a:solidFill>
                  <a:schemeClr val="tx1"/>
                </a:solidFill>
              </a:rPr>
            </a:br>
            <a:endParaRPr lang="en-US" sz="3600" dirty="0">
              <a:solidFill>
                <a:schemeClr val="tx1"/>
              </a:solidFill>
            </a:endParaRPr>
          </a:p>
          <a:p>
            <a:pPr marL="0" indent="0" algn="ctr">
              <a:buNone/>
            </a:pPr>
            <a:r>
              <a:rPr lang="en-US" sz="3600" dirty="0">
                <a:solidFill>
                  <a:schemeClr val="tx1"/>
                </a:solidFill>
              </a:rPr>
              <a:t>Citizenship Training</a:t>
            </a:r>
            <a:br>
              <a:rPr lang="en-US" sz="3600" dirty="0">
                <a:solidFill>
                  <a:schemeClr val="tx1"/>
                </a:solidFill>
              </a:rPr>
            </a:br>
            <a:endParaRPr lang="en-US" sz="3600" dirty="0">
              <a:solidFill>
                <a:schemeClr val="tx1"/>
              </a:solidFill>
            </a:endParaRPr>
          </a:p>
          <a:p>
            <a:pPr marL="0" indent="0" algn="ctr">
              <a:buNone/>
            </a:pPr>
            <a:r>
              <a:rPr lang="en-US" sz="3600" dirty="0">
                <a:solidFill>
                  <a:schemeClr val="tx1"/>
                </a:solidFill>
              </a:rPr>
              <a:t>Physical and Mental Fitness</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11</a:t>
            </a:fld>
            <a:endParaRPr lang="en-US"/>
          </a:p>
        </p:txBody>
      </p:sp>
    </p:spTree>
    <p:extLst>
      <p:ext uri="{BB962C8B-B14F-4D97-AF65-F5344CB8AC3E}">
        <p14:creationId xmlns:p14="http://schemas.microsoft.com/office/powerpoint/2010/main" val="1170755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 presetClass="entr" presetSubtype="4" fill="hold" nodeType="after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 calcmode="lin" valueType="num">
                                      <p:cBhvr additive="base">
                                        <p:cTn id="18"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20" fill="hold">
                            <p:stCondLst>
                              <p:cond delay="1000"/>
                            </p:stCondLst>
                            <p:childTnLst>
                              <p:par>
                                <p:cTn id="21" presetID="2" presetClass="entr" presetSubtype="4" fill="hold"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The Five Steps of Annual Troop Program Planning </a:t>
            </a:r>
          </a:p>
        </p:txBody>
      </p:sp>
      <p:sp>
        <p:nvSpPr>
          <p:cNvPr id="3" name="Content Placeholder 2"/>
          <p:cNvSpPr>
            <a:spLocks noGrp="1"/>
          </p:cNvSpPr>
          <p:nvPr>
            <p:ph idx="1"/>
          </p:nvPr>
        </p:nvSpPr>
        <p:spPr>
          <a:xfrm>
            <a:off x="1912102" y="1600201"/>
            <a:ext cx="5707641" cy="4234338"/>
          </a:xfrm>
        </p:spPr>
        <p:txBody>
          <a:bodyPr/>
          <a:lstStyle/>
          <a:p>
            <a:pPr marL="457200" indent="-457200">
              <a:lnSpc>
                <a:spcPct val="140000"/>
              </a:lnSpc>
              <a:buFont typeface="+mj-lt"/>
              <a:buAutoNum type="arabicPeriod"/>
            </a:pPr>
            <a:r>
              <a:rPr lang="en-US" dirty="0">
                <a:solidFill>
                  <a:schemeClr val="tx1"/>
                </a:solidFill>
              </a:rPr>
              <a:t>Do your homework. </a:t>
            </a:r>
          </a:p>
          <a:p>
            <a:pPr marL="457200" indent="-457200">
              <a:lnSpc>
                <a:spcPct val="140000"/>
              </a:lnSpc>
              <a:buFont typeface="+mj-lt"/>
              <a:buAutoNum type="arabicPeriod"/>
            </a:pPr>
            <a:r>
              <a:rPr lang="en-US" dirty="0">
                <a:solidFill>
                  <a:schemeClr val="tx1"/>
                </a:solidFill>
              </a:rPr>
              <a:t>Get patrol input. </a:t>
            </a:r>
          </a:p>
          <a:p>
            <a:pPr marL="457200" indent="-457200">
              <a:lnSpc>
                <a:spcPct val="140000"/>
              </a:lnSpc>
              <a:buFont typeface="+mj-lt"/>
              <a:buAutoNum type="arabicPeriod"/>
            </a:pPr>
            <a:r>
              <a:rPr lang="en-US" dirty="0">
                <a:solidFill>
                  <a:schemeClr val="tx1"/>
                </a:solidFill>
              </a:rPr>
              <a:t>Hold a planning conference. </a:t>
            </a:r>
          </a:p>
          <a:p>
            <a:pPr marL="457200" indent="-457200">
              <a:lnSpc>
                <a:spcPct val="140000"/>
              </a:lnSpc>
              <a:buFont typeface="+mj-lt"/>
              <a:buAutoNum type="arabicPeriod"/>
            </a:pPr>
            <a:r>
              <a:rPr lang="en-US" dirty="0">
                <a:solidFill>
                  <a:schemeClr val="tx1"/>
                </a:solidFill>
              </a:rPr>
              <a:t>Consult with the troop committee. </a:t>
            </a:r>
          </a:p>
          <a:p>
            <a:pPr marL="457200" indent="-457200">
              <a:lnSpc>
                <a:spcPct val="140000"/>
              </a:lnSpc>
              <a:buFont typeface="+mj-lt"/>
              <a:buAutoNum type="arabicPeriod"/>
            </a:pPr>
            <a:r>
              <a:rPr lang="en-US" dirty="0">
                <a:solidFill>
                  <a:schemeClr val="tx1"/>
                </a:solidFill>
              </a:rPr>
              <a:t>Announce the plan. </a:t>
            </a:r>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110</a:t>
            </a:fld>
            <a:endParaRPr lang="en-US"/>
          </a:p>
        </p:txBody>
      </p:sp>
    </p:spTree>
    <p:extLst>
      <p:ext uri="{BB962C8B-B14F-4D97-AF65-F5344CB8AC3E}">
        <p14:creationId xmlns:p14="http://schemas.microsoft.com/office/powerpoint/2010/main" val="1918130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Do Your Homework </a:t>
            </a:r>
          </a:p>
        </p:txBody>
      </p:sp>
      <p:sp>
        <p:nvSpPr>
          <p:cNvPr id="3" name="Content Placeholder 2"/>
          <p:cNvSpPr>
            <a:spLocks noGrp="1"/>
          </p:cNvSpPr>
          <p:nvPr>
            <p:ph idx="1"/>
          </p:nvPr>
        </p:nvSpPr>
        <p:spPr>
          <a:xfrm>
            <a:off x="1804303" y="1365705"/>
            <a:ext cx="6327326" cy="4234338"/>
          </a:xfrm>
        </p:spPr>
        <p:txBody>
          <a:bodyPr/>
          <a:lstStyle/>
          <a:p>
            <a:pPr marL="0" indent="0">
              <a:buNone/>
            </a:pPr>
            <a:r>
              <a:rPr lang="en-US" sz="2800" dirty="0">
                <a:solidFill>
                  <a:schemeClr val="tx1"/>
                </a:solidFill>
              </a:rPr>
              <a:t>Priorities for the Year</a:t>
            </a:r>
          </a:p>
          <a:p>
            <a:endParaRPr lang="en-US" dirty="0">
              <a:solidFill>
                <a:schemeClr val="tx1"/>
              </a:solidFill>
            </a:endParaRPr>
          </a:p>
          <a:p>
            <a:r>
              <a:rPr lang="en-US" dirty="0">
                <a:solidFill>
                  <a:schemeClr val="tx1"/>
                </a:solidFill>
              </a:rPr>
              <a:t>Summer Camp</a:t>
            </a:r>
          </a:p>
          <a:p>
            <a:r>
              <a:rPr lang="en-US" dirty="0">
                <a:solidFill>
                  <a:schemeClr val="tx1"/>
                </a:solidFill>
              </a:rPr>
              <a:t>Monthly Outdoor Activity</a:t>
            </a:r>
          </a:p>
          <a:p>
            <a:r>
              <a:rPr lang="en-US" dirty="0">
                <a:solidFill>
                  <a:schemeClr val="tx1"/>
                </a:solidFill>
              </a:rPr>
              <a:t>Community Service</a:t>
            </a:r>
          </a:p>
          <a:p>
            <a:r>
              <a:rPr lang="en-US" dirty="0">
                <a:solidFill>
                  <a:schemeClr val="tx1"/>
                </a:solidFill>
              </a:rPr>
              <a:t>Fundraising Activity </a:t>
            </a:r>
          </a:p>
          <a:p>
            <a:r>
              <a:rPr lang="en-US" dirty="0">
                <a:solidFill>
                  <a:schemeClr val="tx1"/>
                </a:solidFill>
              </a:rPr>
              <a:t>Courts of Honor</a:t>
            </a:r>
          </a:p>
          <a:p>
            <a:r>
              <a:rPr lang="en-US" dirty="0">
                <a:solidFill>
                  <a:schemeClr val="tx1"/>
                </a:solidFill>
              </a:rPr>
              <a:t>High Adventure</a:t>
            </a:r>
            <a:br>
              <a:rPr lang="en-US" dirty="0">
                <a:solidFill>
                  <a:schemeClr val="tx1"/>
                </a:solidFill>
              </a:rPr>
            </a:br>
            <a:r>
              <a:rPr lang="en-US" dirty="0">
                <a:solidFill>
                  <a:schemeClr val="tx1"/>
                </a:solidFill>
              </a:rPr>
              <a:t>(may require more than a year advance planning)</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111</a:t>
            </a:fld>
            <a:endParaRPr lang="en-US"/>
          </a:p>
        </p:txBody>
      </p:sp>
    </p:spTree>
    <p:extLst>
      <p:ext uri="{BB962C8B-B14F-4D97-AF65-F5344CB8AC3E}">
        <p14:creationId xmlns:p14="http://schemas.microsoft.com/office/powerpoint/2010/main" val="1533263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calcmode="lin" valueType="num">
                                      <p:cBhvr additive="base">
                                        <p:cTn id="2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Do Your Homework </a:t>
            </a:r>
          </a:p>
        </p:txBody>
      </p:sp>
      <p:sp>
        <p:nvSpPr>
          <p:cNvPr id="3" name="Content Placeholder 2"/>
          <p:cNvSpPr>
            <a:spLocks noGrp="1"/>
          </p:cNvSpPr>
          <p:nvPr>
            <p:ph idx="1"/>
          </p:nvPr>
        </p:nvSpPr>
        <p:spPr>
          <a:xfrm>
            <a:off x="1804303" y="1365705"/>
            <a:ext cx="6327326" cy="4234338"/>
          </a:xfrm>
        </p:spPr>
        <p:txBody>
          <a:bodyPr/>
          <a:lstStyle/>
          <a:p>
            <a:pPr marL="0" indent="0">
              <a:buNone/>
            </a:pPr>
            <a:r>
              <a:rPr lang="en-US" sz="2800" dirty="0">
                <a:solidFill>
                  <a:schemeClr val="tx1"/>
                </a:solidFill>
              </a:rPr>
              <a:t>Priorities for the Year</a:t>
            </a:r>
          </a:p>
          <a:p>
            <a:endParaRPr lang="en-US" dirty="0">
              <a:solidFill>
                <a:schemeClr val="tx1"/>
              </a:solidFill>
            </a:endParaRPr>
          </a:p>
          <a:p>
            <a:r>
              <a:rPr lang="en-US" dirty="0">
                <a:solidFill>
                  <a:schemeClr val="tx1"/>
                </a:solidFill>
              </a:rPr>
              <a:t>Summer Camp</a:t>
            </a:r>
          </a:p>
          <a:p>
            <a:r>
              <a:rPr lang="en-US" dirty="0">
                <a:solidFill>
                  <a:schemeClr val="tx1"/>
                </a:solidFill>
              </a:rPr>
              <a:t>Monthly Outdoor Activity</a:t>
            </a:r>
          </a:p>
          <a:p>
            <a:r>
              <a:rPr lang="en-US" dirty="0">
                <a:solidFill>
                  <a:schemeClr val="tx1"/>
                </a:solidFill>
              </a:rPr>
              <a:t>Community Service</a:t>
            </a:r>
          </a:p>
          <a:p>
            <a:r>
              <a:rPr lang="en-US" dirty="0">
                <a:solidFill>
                  <a:schemeClr val="tx1"/>
                </a:solidFill>
              </a:rPr>
              <a:t>Fundraising Activity </a:t>
            </a:r>
          </a:p>
          <a:p>
            <a:r>
              <a:rPr lang="en-US" dirty="0">
                <a:solidFill>
                  <a:schemeClr val="tx1"/>
                </a:solidFill>
              </a:rPr>
              <a:t>Courts of Honor</a:t>
            </a:r>
          </a:p>
          <a:p>
            <a:r>
              <a:rPr lang="en-US" dirty="0">
                <a:solidFill>
                  <a:schemeClr val="tx1"/>
                </a:solidFill>
              </a:rPr>
              <a:t>High Adventure</a:t>
            </a:r>
            <a:br>
              <a:rPr lang="en-US" dirty="0">
                <a:solidFill>
                  <a:schemeClr val="tx1"/>
                </a:solidFill>
              </a:rPr>
            </a:br>
            <a:r>
              <a:rPr lang="en-US" dirty="0">
                <a:solidFill>
                  <a:schemeClr val="tx1"/>
                </a:solidFill>
              </a:rPr>
              <a:t>(may require more than a year advance planning)</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112</a:t>
            </a:fld>
            <a:endParaRPr lang="en-US"/>
          </a:p>
        </p:txBody>
      </p:sp>
    </p:spTree>
    <p:extLst>
      <p:ext uri="{BB962C8B-B14F-4D97-AF65-F5344CB8AC3E}">
        <p14:creationId xmlns:p14="http://schemas.microsoft.com/office/powerpoint/2010/main" val="2135515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calcmode="lin" valueType="num">
                                      <p:cBhvr additive="base">
                                        <p:cTn id="2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Get Patrol Input</a:t>
            </a:r>
          </a:p>
        </p:txBody>
      </p:sp>
      <p:sp>
        <p:nvSpPr>
          <p:cNvPr id="3" name="Content Placeholder 2"/>
          <p:cNvSpPr>
            <a:spLocks noGrp="1"/>
          </p:cNvSpPr>
          <p:nvPr>
            <p:ph idx="1"/>
          </p:nvPr>
        </p:nvSpPr>
        <p:spPr>
          <a:xfrm>
            <a:off x="457200" y="1513116"/>
            <a:ext cx="8229600" cy="4234338"/>
          </a:xfrm>
        </p:spPr>
        <p:txBody>
          <a:bodyPr/>
          <a:lstStyle/>
          <a:p>
            <a:pPr marL="0" indent="0">
              <a:buNone/>
            </a:pPr>
            <a:r>
              <a:rPr lang="en-US" dirty="0">
                <a:solidFill>
                  <a:schemeClr val="tx1"/>
                </a:solidFill>
              </a:rPr>
              <a:t>Here is one scenario:</a:t>
            </a:r>
          </a:p>
          <a:p>
            <a:pPr marL="0" indent="0">
              <a:buNone/>
            </a:pPr>
            <a:endParaRPr lang="en-US" sz="800" dirty="0">
              <a:solidFill>
                <a:schemeClr val="tx1"/>
              </a:solidFill>
            </a:endParaRPr>
          </a:p>
          <a:p>
            <a:pPr>
              <a:lnSpc>
                <a:spcPct val="140000"/>
              </a:lnSpc>
            </a:pPr>
            <a:r>
              <a:rPr lang="en-US" sz="2000" dirty="0">
                <a:solidFill>
                  <a:schemeClr val="tx1"/>
                </a:solidFill>
              </a:rPr>
              <a:t>SPL shares an outline of the annual program plan,</a:t>
            </a:r>
            <a:br>
              <a:rPr lang="en-US" sz="2000" dirty="0">
                <a:solidFill>
                  <a:schemeClr val="tx1"/>
                </a:solidFill>
              </a:rPr>
            </a:br>
            <a:r>
              <a:rPr lang="en-US" sz="2000" dirty="0">
                <a:solidFill>
                  <a:schemeClr val="tx1"/>
                </a:solidFill>
              </a:rPr>
              <a:t>with options, with the PLC.</a:t>
            </a:r>
          </a:p>
          <a:p>
            <a:pPr>
              <a:lnSpc>
                <a:spcPct val="140000"/>
              </a:lnSpc>
            </a:pPr>
            <a:r>
              <a:rPr lang="en-US" sz="2000" dirty="0">
                <a:solidFill>
                  <a:schemeClr val="tx1"/>
                </a:solidFill>
              </a:rPr>
              <a:t>Each patrol leader presents the plan to his patrol for discussion.</a:t>
            </a:r>
          </a:p>
          <a:p>
            <a:pPr>
              <a:lnSpc>
                <a:spcPct val="140000"/>
              </a:lnSpc>
            </a:pPr>
            <a:r>
              <a:rPr lang="en-US" sz="2000" dirty="0">
                <a:solidFill>
                  <a:schemeClr val="tx1"/>
                </a:solidFill>
              </a:rPr>
              <a:t>Patrol members can discuss, make changes, or add ideas.</a:t>
            </a:r>
          </a:p>
          <a:p>
            <a:pPr>
              <a:lnSpc>
                <a:spcPct val="140000"/>
              </a:lnSpc>
            </a:pPr>
            <a:r>
              <a:rPr lang="en-US" sz="2000" dirty="0">
                <a:solidFill>
                  <a:schemeClr val="tx1"/>
                </a:solidFill>
              </a:rPr>
              <a:t>SPL presents monthly themes to troop for discussion and vote.</a:t>
            </a:r>
          </a:p>
          <a:p>
            <a:pPr>
              <a:lnSpc>
                <a:spcPct val="140000"/>
              </a:lnSpc>
            </a:pPr>
            <a:r>
              <a:rPr lang="en-US" sz="2000" dirty="0">
                <a:solidFill>
                  <a:schemeClr val="tx1"/>
                </a:solidFill>
              </a:rPr>
              <a:t>PLC enacts plan based on input from patrols.</a:t>
            </a:r>
          </a:p>
          <a:p>
            <a:pPr marL="0" indent="0">
              <a:buNone/>
            </a:pPr>
            <a:endParaRPr lang="en-US" sz="20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113</a:t>
            </a:fld>
            <a:endParaRPr lang="en-US"/>
          </a:p>
        </p:txBody>
      </p:sp>
    </p:spTree>
    <p:extLst>
      <p:ext uri="{BB962C8B-B14F-4D97-AF65-F5344CB8AC3E}">
        <p14:creationId xmlns:p14="http://schemas.microsoft.com/office/powerpoint/2010/main" val="1457486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Get Patrol Input</a:t>
            </a:r>
          </a:p>
        </p:txBody>
      </p:sp>
      <p:sp>
        <p:nvSpPr>
          <p:cNvPr id="3" name="Content Placeholder 2"/>
          <p:cNvSpPr>
            <a:spLocks noGrp="1"/>
          </p:cNvSpPr>
          <p:nvPr>
            <p:ph idx="1"/>
          </p:nvPr>
        </p:nvSpPr>
        <p:spPr>
          <a:xfrm>
            <a:off x="457200" y="1513116"/>
            <a:ext cx="8229600" cy="4234338"/>
          </a:xfrm>
        </p:spPr>
        <p:txBody>
          <a:bodyPr/>
          <a:lstStyle/>
          <a:p>
            <a:pPr marL="0" indent="0">
              <a:buNone/>
            </a:pPr>
            <a:r>
              <a:rPr lang="en-US" dirty="0">
                <a:solidFill>
                  <a:schemeClr val="tx1"/>
                </a:solidFill>
              </a:rPr>
              <a:t>Here is one scenario:</a:t>
            </a:r>
          </a:p>
          <a:p>
            <a:pPr marL="0" indent="0">
              <a:buNone/>
            </a:pPr>
            <a:endParaRPr lang="en-US" sz="800" dirty="0">
              <a:solidFill>
                <a:schemeClr val="tx1"/>
              </a:solidFill>
            </a:endParaRPr>
          </a:p>
          <a:p>
            <a:pPr>
              <a:lnSpc>
                <a:spcPct val="140000"/>
              </a:lnSpc>
            </a:pPr>
            <a:r>
              <a:rPr lang="en-US" sz="2000" dirty="0">
                <a:solidFill>
                  <a:schemeClr val="tx1"/>
                </a:solidFill>
              </a:rPr>
              <a:t>SPL shares an outline of the annual program plan,</a:t>
            </a:r>
            <a:br>
              <a:rPr lang="en-US" sz="2000" dirty="0">
                <a:solidFill>
                  <a:schemeClr val="tx1"/>
                </a:solidFill>
              </a:rPr>
            </a:br>
            <a:r>
              <a:rPr lang="en-US" sz="2000" dirty="0">
                <a:solidFill>
                  <a:schemeClr val="tx1"/>
                </a:solidFill>
              </a:rPr>
              <a:t>with options, with the PLC.</a:t>
            </a:r>
          </a:p>
          <a:p>
            <a:pPr>
              <a:lnSpc>
                <a:spcPct val="140000"/>
              </a:lnSpc>
            </a:pPr>
            <a:r>
              <a:rPr lang="en-US" sz="2000" dirty="0">
                <a:solidFill>
                  <a:schemeClr val="tx1"/>
                </a:solidFill>
              </a:rPr>
              <a:t>Each patrol leader presents the plan to his patrol for discussion.</a:t>
            </a:r>
          </a:p>
          <a:p>
            <a:pPr>
              <a:lnSpc>
                <a:spcPct val="140000"/>
              </a:lnSpc>
            </a:pPr>
            <a:r>
              <a:rPr lang="en-US" sz="2000" dirty="0">
                <a:solidFill>
                  <a:schemeClr val="tx1"/>
                </a:solidFill>
              </a:rPr>
              <a:t>Patrol members can discuss, make changes, or add ideas.</a:t>
            </a:r>
          </a:p>
          <a:p>
            <a:pPr>
              <a:lnSpc>
                <a:spcPct val="140000"/>
              </a:lnSpc>
            </a:pPr>
            <a:r>
              <a:rPr lang="en-US" sz="2000" dirty="0">
                <a:solidFill>
                  <a:schemeClr val="tx1"/>
                </a:solidFill>
              </a:rPr>
              <a:t>SPL presents monthly themes to troop for discussion and vote.</a:t>
            </a:r>
          </a:p>
          <a:p>
            <a:pPr>
              <a:lnSpc>
                <a:spcPct val="140000"/>
              </a:lnSpc>
            </a:pPr>
            <a:r>
              <a:rPr lang="en-US" sz="2000" dirty="0">
                <a:solidFill>
                  <a:schemeClr val="tx1"/>
                </a:solidFill>
              </a:rPr>
              <a:t>PLC enacts plan based on input from patrols.</a:t>
            </a:r>
          </a:p>
          <a:p>
            <a:pPr marL="0" indent="0">
              <a:buNone/>
            </a:pPr>
            <a:endParaRPr lang="en-US" sz="20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114</a:t>
            </a:fld>
            <a:endParaRPr lang="en-US"/>
          </a:p>
        </p:txBody>
      </p:sp>
    </p:spTree>
    <p:extLst>
      <p:ext uri="{BB962C8B-B14F-4D97-AF65-F5344CB8AC3E}">
        <p14:creationId xmlns:p14="http://schemas.microsoft.com/office/powerpoint/2010/main" val="709135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Hold a Troop Program Planning Conference </a:t>
            </a:r>
          </a:p>
        </p:txBody>
      </p:sp>
      <p:sp>
        <p:nvSpPr>
          <p:cNvPr id="3" name="Content Placeholder 2"/>
          <p:cNvSpPr>
            <a:spLocks noGrp="1"/>
          </p:cNvSpPr>
          <p:nvPr>
            <p:ph idx="1"/>
          </p:nvPr>
        </p:nvSpPr>
        <p:spPr>
          <a:xfrm>
            <a:off x="921270" y="1600201"/>
            <a:ext cx="7602954" cy="4234338"/>
          </a:xfrm>
        </p:spPr>
        <p:txBody>
          <a:bodyPr/>
          <a:lstStyle/>
          <a:p>
            <a:r>
              <a:rPr lang="en-US" dirty="0">
                <a:solidFill>
                  <a:schemeClr val="tx1"/>
                </a:solidFill>
              </a:rPr>
              <a:t>The troop program planning conference is at the heart of determining a troop’s activities for the coming six months or year.</a:t>
            </a:r>
          </a:p>
          <a:p>
            <a:endParaRPr lang="en-US" dirty="0">
              <a:solidFill>
                <a:schemeClr val="tx1"/>
              </a:solidFill>
            </a:endParaRPr>
          </a:p>
          <a:p>
            <a:r>
              <a:rPr lang="en-US" dirty="0">
                <a:solidFill>
                  <a:schemeClr val="tx1"/>
                </a:solidFill>
              </a:rPr>
              <a:t>Members of the PLC, the Scoutmaster, and the assistant Scoutmasters should attend.</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115</a:t>
            </a:fld>
            <a:endParaRPr lang="en-US"/>
          </a:p>
        </p:txBody>
      </p:sp>
    </p:spTree>
    <p:extLst>
      <p:ext uri="{BB962C8B-B14F-4D97-AF65-F5344CB8AC3E}">
        <p14:creationId xmlns:p14="http://schemas.microsoft.com/office/powerpoint/2010/main" val="4277875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Hold a Troop Program Planning Conference </a:t>
            </a:r>
          </a:p>
        </p:txBody>
      </p:sp>
      <p:sp>
        <p:nvSpPr>
          <p:cNvPr id="3" name="Content Placeholder 2"/>
          <p:cNvSpPr>
            <a:spLocks noGrp="1"/>
          </p:cNvSpPr>
          <p:nvPr>
            <p:ph idx="1"/>
          </p:nvPr>
        </p:nvSpPr>
        <p:spPr>
          <a:xfrm>
            <a:off x="921270" y="1600201"/>
            <a:ext cx="7602954" cy="4234338"/>
          </a:xfrm>
        </p:spPr>
        <p:txBody>
          <a:bodyPr/>
          <a:lstStyle/>
          <a:p>
            <a:r>
              <a:rPr lang="en-US" dirty="0">
                <a:solidFill>
                  <a:schemeClr val="tx1"/>
                </a:solidFill>
              </a:rPr>
              <a:t>The troop program planning conference is at the heart of determining a troop’s activities for the coming six months or year.</a:t>
            </a:r>
          </a:p>
          <a:p>
            <a:endParaRPr lang="en-US" dirty="0">
              <a:solidFill>
                <a:schemeClr val="tx1"/>
              </a:solidFill>
            </a:endParaRPr>
          </a:p>
          <a:p>
            <a:r>
              <a:rPr lang="en-US" dirty="0">
                <a:solidFill>
                  <a:schemeClr val="tx1"/>
                </a:solidFill>
              </a:rPr>
              <a:t>Members of the PLC, the Scoutmaster, and the assistant Scoutmasters should attend.</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116</a:t>
            </a:fld>
            <a:endParaRPr lang="en-US"/>
          </a:p>
        </p:txBody>
      </p:sp>
    </p:spTree>
    <p:extLst>
      <p:ext uri="{BB962C8B-B14F-4D97-AF65-F5344CB8AC3E}">
        <p14:creationId xmlns:p14="http://schemas.microsoft.com/office/powerpoint/2010/main" val="2052297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Consult With the Troop Committee </a:t>
            </a:r>
          </a:p>
        </p:txBody>
      </p:sp>
      <p:sp>
        <p:nvSpPr>
          <p:cNvPr id="3" name="Content Placeholder 2"/>
          <p:cNvSpPr>
            <a:spLocks noGrp="1"/>
          </p:cNvSpPr>
          <p:nvPr>
            <p:ph idx="1"/>
          </p:nvPr>
        </p:nvSpPr>
        <p:spPr>
          <a:xfrm>
            <a:off x="663575" y="1417638"/>
            <a:ext cx="8229600" cy="4234338"/>
          </a:xfrm>
        </p:spPr>
        <p:txBody>
          <a:bodyPr/>
          <a:lstStyle/>
          <a:p>
            <a:pPr>
              <a:lnSpc>
                <a:spcPct val="140000"/>
              </a:lnSpc>
            </a:pPr>
            <a:r>
              <a:rPr lang="en-US" sz="2200" dirty="0">
                <a:solidFill>
                  <a:schemeClr val="tx1"/>
                </a:solidFill>
              </a:rPr>
              <a:t>SPL and Scoutmaster present the proposed troop </a:t>
            </a:r>
            <a:r>
              <a:rPr lang="en-US" sz="2200" dirty="0" err="1">
                <a:solidFill>
                  <a:schemeClr val="tx1"/>
                </a:solidFill>
              </a:rPr>
              <a:t>progra</a:t>
            </a:r>
            <a:endParaRPr lang="en-US" sz="2200" dirty="0">
              <a:solidFill>
                <a:schemeClr val="tx1"/>
              </a:solidFill>
            </a:endParaRPr>
          </a:p>
          <a:p>
            <a:pPr>
              <a:lnSpc>
                <a:spcPct val="140000"/>
              </a:lnSpc>
            </a:pPr>
            <a:r>
              <a:rPr lang="en-US" sz="2200" dirty="0">
                <a:solidFill>
                  <a:schemeClr val="tx1"/>
                </a:solidFill>
              </a:rPr>
              <a:t>Committee has the right of refusal if it feels the program plan is unsafe or unwise for the troop.</a:t>
            </a:r>
          </a:p>
          <a:p>
            <a:pPr>
              <a:lnSpc>
                <a:spcPct val="140000"/>
              </a:lnSpc>
            </a:pPr>
            <a:r>
              <a:rPr lang="en-US" sz="2200" dirty="0">
                <a:solidFill>
                  <a:schemeClr val="tx1"/>
                </a:solidFill>
              </a:rPr>
              <a:t>The SPL will return to the PLC for any revisions.</a:t>
            </a:r>
          </a:p>
          <a:p>
            <a:pPr>
              <a:lnSpc>
                <a:spcPct val="140000"/>
              </a:lnSpc>
            </a:pPr>
            <a:r>
              <a:rPr lang="en-US" sz="2200" dirty="0">
                <a:solidFill>
                  <a:schemeClr val="tx1"/>
                </a:solidFill>
              </a:rPr>
              <a:t>Upon acceptance, the committee provides necessary support.</a:t>
            </a:r>
          </a:p>
          <a:p>
            <a:pPr>
              <a:lnSpc>
                <a:spcPct val="140000"/>
              </a:lnSpc>
            </a:pPr>
            <a:r>
              <a:rPr lang="en-US" sz="2200" dirty="0">
                <a:solidFill>
                  <a:schemeClr val="tx1"/>
                </a:solidFill>
              </a:rPr>
              <a:t>Scoutmaster delegates parts of the plan to assistant Scoutmasters to provide the necessary adult guidance and accountability.</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117</a:t>
            </a:fld>
            <a:endParaRPr lang="en-US"/>
          </a:p>
        </p:txBody>
      </p:sp>
    </p:spTree>
    <p:extLst>
      <p:ext uri="{BB962C8B-B14F-4D97-AF65-F5344CB8AC3E}">
        <p14:creationId xmlns:p14="http://schemas.microsoft.com/office/powerpoint/2010/main" val="3212124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Consult With the Troop Committee </a:t>
            </a:r>
          </a:p>
        </p:txBody>
      </p:sp>
      <p:sp>
        <p:nvSpPr>
          <p:cNvPr id="3" name="Content Placeholder 2"/>
          <p:cNvSpPr>
            <a:spLocks noGrp="1"/>
          </p:cNvSpPr>
          <p:nvPr>
            <p:ph idx="1"/>
          </p:nvPr>
        </p:nvSpPr>
        <p:spPr>
          <a:xfrm>
            <a:off x="663575" y="1417638"/>
            <a:ext cx="8229600" cy="4234338"/>
          </a:xfrm>
        </p:spPr>
        <p:txBody>
          <a:bodyPr/>
          <a:lstStyle/>
          <a:p>
            <a:pPr>
              <a:lnSpc>
                <a:spcPct val="140000"/>
              </a:lnSpc>
            </a:pPr>
            <a:r>
              <a:rPr lang="en-US" sz="2200" dirty="0">
                <a:solidFill>
                  <a:schemeClr val="tx1"/>
                </a:solidFill>
              </a:rPr>
              <a:t>SPL and Scoutmaster present the proposed troop </a:t>
            </a:r>
            <a:r>
              <a:rPr lang="en-US" sz="2200" dirty="0" err="1">
                <a:solidFill>
                  <a:schemeClr val="tx1"/>
                </a:solidFill>
              </a:rPr>
              <a:t>progra</a:t>
            </a:r>
            <a:endParaRPr lang="en-US" sz="2200" dirty="0">
              <a:solidFill>
                <a:schemeClr val="tx1"/>
              </a:solidFill>
            </a:endParaRPr>
          </a:p>
          <a:p>
            <a:pPr>
              <a:lnSpc>
                <a:spcPct val="140000"/>
              </a:lnSpc>
            </a:pPr>
            <a:r>
              <a:rPr lang="en-US" sz="2200" dirty="0">
                <a:solidFill>
                  <a:schemeClr val="tx1"/>
                </a:solidFill>
              </a:rPr>
              <a:t>Committee has the right of refusal if it feels the program plan is unsafe or unwise for the troop.</a:t>
            </a:r>
          </a:p>
          <a:p>
            <a:pPr>
              <a:lnSpc>
                <a:spcPct val="140000"/>
              </a:lnSpc>
            </a:pPr>
            <a:r>
              <a:rPr lang="en-US" sz="2200" dirty="0">
                <a:solidFill>
                  <a:schemeClr val="tx1"/>
                </a:solidFill>
              </a:rPr>
              <a:t>The SPL will return to the PLC for any revisions.</a:t>
            </a:r>
          </a:p>
          <a:p>
            <a:pPr>
              <a:lnSpc>
                <a:spcPct val="140000"/>
              </a:lnSpc>
            </a:pPr>
            <a:r>
              <a:rPr lang="en-US" sz="2200" dirty="0">
                <a:solidFill>
                  <a:schemeClr val="tx1"/>
                </a:solidFill>
              </a:rPr>
              <a:t>Upon acceptance, the committee provides necessary support.</a:t>
            </a:r>
          </a:p>
          <a:p>
            <a:pPr>
              <a:lnSpc>
                <a:spcPct val="140000"/>
              </a:lnSpc>
            </a:pPr>
            <a:r>
              <a:rPr lang="en-US" sz="2200" dirty="0">
                <a:solidFill>
                  <a:schemeClr val="tx1"/>
                </a:solidFill>
              </a:rPr>
              <a:t>Scoutmaster delegates parts of the plan to assistant Scoutmasters to provide the necessary adult guidance and accountability.</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118</a:t>
            </a:fld>
            <a:endParaRPr lang="en-US"/>
          </a:p>
        </p:txBody>
      </p:sp>
    </p:spTree>
    <p:extLst>
      <p:ext uri="{BB962C8B-B14F-4D97-AF65-F5344CB8AC3E}">
        <p14:creationId xmlns:p14="http://schemas.microsoft.com/office/powerpoint/2010/main" val="75996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Announce the Troop’s Annual Plan </a:t>
            </a:r>
          </a:p>
        </p:txBody>
      </p:sp>
      <p:sp>
        <p:nvSpPr>
          <p:cNvPr id="3" name="Content Placeholder 2"/>
          <p:cNvSpPr>
            <a:spLocks noGrp="1"/>
          </p:cNvSpPr>
          <p:nvPr>
            <p:ph idx="1"/>
          </p:nvPr>
        </p:nvSpPr>
        <p:spPr>
          <a:xfrm>
            <a:off x="1153304" y="1600201"/>
            <a:ext cx="7102247" cy="4234338"/>
          </a:xfrm>
        </p:spPr>
        <p:txBody>
          <a:bodyPr/>
          <a:lstStyle/>
          <a:p>
            <a:pPr marL="0" indent="0">
              <a:buNone/>
            </a:pPr>
            <a:r>
              <a:rPr lang="en-US" sz="2800" dirty="0">
                <a:solidFill>
                  <a:schemeClr val="tx1"/>
                </a:solidFill>
              </a:rPr>
              <a:t>Distribute copies of the final plan to:</a:t>
            </a:r>
            <a:br>
              <a:rPr lang="en-US" sz="2800" dirty="0">
                <a:solidFill>
                  <a:schemeClr val="tx1"/>
                </a:solidFill>
              </a:rPr>
            </a:br>
            <a:endParaRPr lang="en-US" sz="2800" dirty="0">
              <a:solidFill>
                <a:schemeClr val="tx1"/>
              </a:solidFill>
            </a:endParaRPr>
          </a:p>
          <a:p>
            <a:r>
              <a:rPr lang="en-US" dirty="0">
                <a:solidFill>
                  <a:schemeClr val="tx1"/>
                </a:solidFill>
              </a:rPr>
              <a:t>troop members</a:t>
            </a:r>
          </a:p>
          <a:p>
            <a:r>
              <a:rPr lang="en-US" dirty="0">
                <a:solidFill>
                  <a:schemeClr val="tx1"/>
                </a:solidFill>
              </a:rPr>
              <a:t>the parent or guardian of each Scout</a:t>
            </a:r>
          </a:p>
          <a:p>
            <a:r>
              <a:rPr lang="en-US" dirty="0">
                <a:solidFill>
                  <a:schemeClr val="tx1"/>
                </a:solidFill>
              </a:rPr>
              <a:t>members of the troop committee</a:t>
            </a:r>
          </a:p>
          <a:p>
            <a:r>
              <a:rPr lang="en-US" dirty="0">
                <a:solidFill>
                  <a:schemeClr val="tx1"/>
                </a:solidFill>
              </a:rPr>
              <a:t>representatives of the chartered organization</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119</a:t>
            </a:fld>
            <a:endParaRPr lang="en-US"/>
          </a:p>
        </p:txBody>
      </p:sp>
    </p:spTree>
    <p:extLst>
      <p:ext uri="{BB962C8B-B14F-4D97-AF65-F5344CB8AC3E}">
        <p14:creationId xmlns:p14="http://schemas.microsoft.com/office/powerpoint/2010/main" val="3232952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solidFill>
                  <a:schemeClr val="tx1"/>
                </a:solidFill>
              </a:rPr>
              <a:t>Aims and Methods of Scouting</a:t>
            </a:r>
          </a:p>
        </p:txBody>
      </p:sp>
      <p:sp>
        <p:nvSpPr>
          <p:cNvPr id="3" name="Content Placeholder 2"/>
          <p:cNvSpPr>
            <a:spLocks noGrp="1"/>
          </p:cNvSpPr>
          <p:nvPr>
            <p:ph idx="1"/>
          </p:nvPr>
        </p:nvSpPr>
        <p:spPr/>
        <p:txBody>
          <a:bodyPr/>
          <a:lstStyle/>
          <a:p>
            <a:pPr marL="0" indent="0" algn="ctr">
              <a:buNone/>
            </a:pPr>
            <a:r>
              <a:rPr lang="en-US" sz="3600" dirty="0">
                <a:solidFill>
                  <a:schemeClr val="tx1"/>
                </a:solidFill>
              </a:rPr>
              <a:t>Character Development</a:t>
            </a:r>
          </a:p>
          <a:p>
            <a:pPr marL="0" indent="0" algn="ctr">
              <a:buNone/>
            </a:pPr>
            <a:endParaRPr lang="en-US" sz="3600" dirty="0">
              <a:solidFill>
                <a:schemeClr val="tx1"/>
              </a:solidFill>
            </a:endParaRPr>
          </a:p>
          <a:p>
            <a:pPr marL="0" indent="0" algn="ctr">
              <a:buNone/>
            </a:pPr>
            <a:r>
              <a:rPr lang="en-US" sz="3600" dirty="0">
                <a:solidFill>
                  <a:schemeClr val="tx1"/>
                </a:solidFill>
              </a:rPr>
              <a:t>Leadership Development</a:t>
            </a:r>
            <a:br>
              <a:rPr lang="en-US" sz="3600" dirty="0">
                <a:solidFill>
                  <a:schemeClr val="tx1"/>
                </a:solidFill>
              </a:rPr>
            </a:br>
            <a:endParaRPr lang="en-US" sz="3600" dirty="0">
              <a:solidFill>
                <a:schemeClr val="tx1"/>
              </a:solidFill>
            </a:endParaRPr>
          </a:p>
          <a:p>
            <a:pPr marL="0" indent="0" algn="ctr">
              <a:buNone/>
            </a:pPr>
            <a:r>
              <a:rPr lang="en-US" sz="3600" dirty="0">
                <a:solidFill>
                  <a:schemeClr val="tx1"/>
                </a:solidFill>
              </a:rPr>
              <a:t>Citizenship Training</a:t>
            </a:r>
            <a:br>
              <a:rPr lang="en-US" sz="3600" dirty="0">
                <a:solidFill>
                  <a:schemeClr val="tx1"/>
                </a:solidFill>
              </a:rPr>
            </a:br>
            <a:endParaRPr lang="en-US" sz="3600" dirty="0">
              <a:solidFill>
                <a:schemeClr val="tx1"/>
              </a:solidFill>
            </a:endParaRPr>
          </a:p>
          <a:p>
            <a:pPr marL="0" indent="0" algn="ctr">
              <a:buNone/>
            </a:pPr>
            <a:r>
              <a:rPr lang="en-US" sz="3600" dirty="0">
                <a:solidFill>
                  <a:schemeClr val="tx1"/>
                </a:solidFill>
              </a:rPr>
              <a:t>Physical and Mental Fitness</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12</a:t>
            </a:fld>
            <a:endParaRPr lang="en-US"/>
          </a:p>
        </p:txBody>
      </p:sp>
    </p:spTree>
    <p:extLst>
      <p:ext uri="{BB962C8B-B14F-4D97-AF65-F5344CB8AC3E}">
        <p14:creationId xmlns:p14="http://schemas.microsoft.com/office/powerpoint/2010/main" val="1509268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 presetClass="entr" presetSubtype="4" fill="hold" nodeType="after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 calcmode="lin" valueType="num">
                                      <p:cBhvr additive="base">
                                        <p:cTn id="18"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20" fill="hold">
                            <p:stCondLst>
                              <p:cond delay="1000"/>
                            </p:stCondLst>
                            <p:childTnLst>
                              <p:par>
                                <p:cTn id="21" presetID="2" presetClass="entr" presetSubtype="4" fill="hold"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Announce the Troop’s Annual Plan </a:t>
            </a:r>
          </a:p>
        </p:txBody>
      </p:sp>
      <p:sp>
        <p:nvSpPr>
          <p:cNvPr id="3" name="Content Placeholder 2"/>
          <p:cNvSpPr>
            <a:spLocks noGrp="1"/>
          </p:cNvSpPr>
          <p:nvPr>
            <p:ph idx="1"/>
          </p:nvPr>
        </p:nvSpPr>
        <p:spPr>
          <a:xfrm>
            <a:off x="1153304" y="1600201"/>
            <a:ext cx="7102247" cy="4234338"/>
          </a:xfrm>
        </p:spPr>
        <p:txBody>
          <a:bodyPr/>
          <a:lstStyle/>
          <a:p>
            <a:pPr marL="0" indent="0">
              <a:buNone/>
            </a:pPr>
            <a:r>
              <a:rPr lang="en-US" sz="2800" dirty="0">
                <a:solidFill>
                  <a:schemeClr val="tx1"/>
                </a:solidFill>
              </a:rPr>
              <a:t>Distribute copies of the final plan to:</a:t>
            </a:r>
            <a:br>
              <a:rPr lang="en-US" sz="2800" dirty="0">
                <a:solidFill>
                  <a:schemeClr val="tx1"/>
                </a:solidFill>
              </a:rPr>
            </a:br>
            <a:endParaRPr lang="en-US" sz="2800" dirty="0">
              <a:solidFill>
                <a:schemeClr val="tx1"/>
              </a:solidFill>
            </a:endParaRPr>
          </a:p>
          <a:p>
            <a:r>
              <a:rPr lang="en-US" dirty="0">
                <a:solidFill>
                  <a:schemeClr val="tx1"/>
                </a:solidFill>
              </a:rPr>
              <a:t>troop members</a:t>
            </a:r>
          </a:p>
          <a:p>
            <a:r>
              <a:rPr lang="en-US" dirty="0">
                <a:solidFill>
                  <a:schemeClr val="tx1"/>
                </a:solidFill>
              </a:rPr>
              <a:t>the parent or guardian of each Scout</a:t>
            </a:r>
          </a:p>
          <a:p>
            <a:r>
              <a:rPr lang="en-US" dirty="0">
                <a:solidFill>
                  <a:schemeClr val="tx1"/>
                </a:solidFill>
              </a:rPr>
              <a:t>members of the troop committee</a:t>
            </a:r>
          </a:p>
          <a:p>
            <a:r>
              <a:rPr lang="en-US" dirty="0">
                <a:solidFill>
                  <a:schemeClr val="tx1"/>
                </a:solidFill>
              </a:rPr>
              <a:t>representatives of the chartered organization</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120</a:t>
            </a:fld>
            <a:endParaRPr lang="en-US"/>
          </a:p>
        </p:txBody>
      </p:sp>
    </p:spTree>
    <p:extLst>
      <p:ext uri="{BB962C8B-B14F-4D97-AF65-F5344CB8AC3E}">
        <p14:creationId xmlns:p14="http://schemas.microsoft.com/office/powerpoint/2010/main" val="1666074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Annual Planning</a:t>
            </a:r>
          </a:p>
        </p:txBody>
      </p:sp>
      <p:sp>
        <p:nvSpPr>
          <p:cNvPr id="3" name="Content Placeholder 2"/>
          <p:cNvSpPr>
            <a:spLocks noGrp="1"/>
          </p:cNvSpPr>
          <p:nvPr>
            <p:ph idx="1"/>
          </p:nvPr>
        </p:nvSpPr>
        <p:spPr>
          <a:xfrm>
            <a:off x="1165516" y="1479254"/>
            <a:ext cx="6723664" cy="4234338"/>
          </a:xfrm>
        </p:spPr>
        <p:txBody>
          <a:bodyPr/>
          <a:lstStyle/>
          <a:p>
            <a:pPr marL="0" indent="0">
              <a:buNone/>
            </a:pPr>
            <a:r>
              <a:rPr lang="en-US" sz="2800" dirty="0">
                <a:solidFill>
                  <a:schemeClr val="tx1"/>
                </a:solidFill>
              </a:rPr>
              <a:t>Publicize through a variety of outlets:</a:t>
            </a:r>
          </a:p>
          <a:p>
            <a:pPr marL="0" indent="0">
              <a:buNone/>
            </a:pPr>
            <a:endParaRPr lang="en-US" dirty="0">
              <a:solidFill>
                <a:schemeClr val="tx1"/>
              </a:solidFill>
            </a:endParaRPr>
          </a:p>
          <a:p>
            <a:r>
              <a:rPr lang="en-US" dirty="0">
                <a:solidFill>
                  <a:schemeClr val="tx1"/>
                </a:solidFill>
              </a:rPr>
              <a:t>Troop website</a:t>
            </a:r>
          </a:p>
          <a:p>
            <a:r>
              <a:rPr lang="en-US" dirty="0">
                <a:solidFill>
                  <a:schemeClr val="tx1"/>
                </a:solidFill>
              </a:rPr>
              <a:t>Handouts</a:t>
            </a:r>
          </a:p>
          <a:p>
            <a:r>
              <a:rPr lang="en-US" dirty="0">
                <a:solidFill>
                  <a:schemeClr val="tx1"/>
                </a:solidFill>
              </a:rPr>
              <a:t>Social Media</a:t>
            </a:r>
          </a:p>
          <a:p>
            <a:r>
              <a:rPr lang="en-US" dirty="0">
                <a:solidFill>
                  <a:schemeClr val="tx1"/>
                </a:solidFill>
              </a:rPr>
              <a:t>Post in scout meeting place</a:t>
            </a:r>
          </a:p>
          <a:p>
            <a:r>
              <a:rPr lang="en-US" dirty="0">
                <a:solidFill>
                  <a:schemeClr val="tx1"/>
                </a:solidFill>
              </a:rPr>
              <a:t>Email</a:t>
            </a:r>
          </a:p>
          <a:p>
            <a:r>
              <a:rPr lang="en-US" dirty="0">
                <a:solidFill>
                  <a:schemeClr val="tx1"/>
                </a:solidFill>
              </a:rPr>
              <a:t>Newsletter</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121</a:t>
            </a:fld>
            <a:endParaRPr lang="en-US"/>
          </a:p>
        </p:txBody>
      </p:sp>
    </p:spTree>
    <p:extLst>
      <p:ext uri="{BB962C8B-B14F-4D97-AF65-F5344CB8AC3E}">
        <p14:creationId xmlns:p14="http://schemas.microsoft.com/office/powerpoint/2010/main" val="2062212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calcmode="lin" valueType="num">
                                      <p:cBhvr additive="base">
                                        <p:cTn id="2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Annual Planning</a:t>
            </a:r>
          </a:p>
        </p:txBody>
      </p:sp>
      <p:sp>
        <p:nvSpPr>
          <p:cNvPr id="3" name="Content Placeholder 2"/>
          <p:cNvSpPr>
            <a:spLocks noGrp="1"/>
          </p:cNvSpPr>
          <p:nvPr>
            <p:ph idx="1"/>
          </p:nvPr>
        </p:nvSpPr>
        <p:spPr>
          <a:xfrm>
            <a:off x="1165516" y="1479254"/>
            <a:ext cx="6723664" cy="4234338"/>
          </a:xfrm>
        </p:spPr>
        <p:txBody>
          <a:bodyPr/>
          <a:lstStyle/>
          <a:p>
            <a:pPr marL="0" indent="0">
              <a:buNone/>
            </a:pPr>
            <a:r>
              <a:rPr lang="en-US" sz="2800" dirty="0">
                <a:solidFill>
                  <a:schemeClr val="tx1"/>
                </a:solidFill>
              </a:rPr>
              <a:t>Publicize through a variety of outlets:</a:t>
            </a:r>
          </a:p>
          <a:p>
            <a:pPr marL="0" indent="0">
              <a:buNone/>
            </a:pPr>
            <a:endParaRPr lang="en-US" dirty="0">
              <a:solidFill>
                <a:schemeClr val="tx1"/>
              </a:solidFill>
            </a:endParaRPr>
          </a:p>
          <a:p>
            <a:r>
              <a:rPr lang="en-US" dirty="0">
                <a:solidFill>
                  <a:schemeClr val="tx1"/>
                </a:solidFill>
              </a:rPr>
              <a:t>Troop website</a:t>
            </a:r>
          </a:p>
          <a:p>
            <a:r>
              <a:rPr lang="en-US" dirty="0">
                <a:solidFill>
                  <a:schemeClr val="tx1"/>
                </a:solidFill>
              </a:rPr>
              <a:t>Handouts</a:t>
            </a:r>
          </a:p>
          <a:p>
            <a:r>
              <a:rPr lang="en-US" dirty="0">
                <a:solidFill>
                  <a:schemeClr val="tx1"/>
                </a:solidFill>
              </a:rPr>
              <a:t>Social Media</a:t>
            </a:r>
          </a:p>
          <a:p>
            <a:r>
              <a:rPr lang="en-US" dirty="0">
                <a:solidFill>
                  <a:schemeClr val="tx1"/>
                </a:solidFill>
              </a:rPr>
              <a:t>Post in scout meeting place</a:t>
            </a:r>
          </a:p>
          <a:p>
            <a:r>
              <a:rPr lang="en-US" dirty="0">
                <a:solidFill>
                  <a:schemeClr val="tx1"/>
                </a:solidFill>
              </a:rPr>
              <a:t>Email</a:t>
            </a:r>
          </a:p>
          <a:p>
            <a:r>
              <a:rPr lang="en-US" dirty="0">
                <a:solidFill>
                  <a:schemeClr val="tx1"/>
                </a:solidFill>
              </a:rPr>
              <a:t>Newsletter</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122</a:t>
            </a:fld>
            <a:endParaRPr lang="en-US"/>
          </a:p>
        </p:txBody>
      </p:sp>
    </p:spTree>
    <p:extLst>
      <p:ext uri="{BB962C8B-B14F-4D97-AF65-F5344CB8AC3E}">
        <p14:creationId xmlns:p14="http://schemas.microsoft.com/office/powerpoint/2010/main" val="666881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calcmode="lin" valueType="num">
                                      <p:cBhvr additive="base">
                                        <p:cTn id="2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Annual Planning - Summary</a:t>
            </a:r>
          </a:p>
        </p:txBody>
      </p:sp>
      <p:sp>
        <p:nvSpPr>
          <p:cNvPr id="3" name="Content Placeholder 2"/>
          <p:cNvSpPr>
            <a:spLocks noGrp="1"/>
          </p:cNvSpPr>
          <p:nvPr>
            <p:ph idx="1"/>
          </p:nvPr>
        </p:nvSpPr>
        <p:spPr>
          <a:xfrm>
            <a:off x="1050263" y="1663582"/>
            <a:ext cx="7316089" cy="4234338"/>
          </a:xfrm>
        </p:spPr>
        <p:txBody>
          <a:bodyPr/>
          <a:lstStyle/>
          <a:p>
            <a:pPr marL="0" indent="0">
              <a:buNone/>
            </a:pPr>
            <a:r>
              <a:rPr lang="en-US" sz="2800" dirty="0">
                <a:solidFill>
                  <a:schemeClr val="tx1"/>
                </a:solidFill>
              </a:rPr>
              <a:t>An annual plan makes the Scoutmaster's job easier by involving the troop in the planning process.</a:t>
            </a:r>
          </a:p>
          <a:p>
            <a:pPr marL="0" indent="0">
              <a:buNone/>
            </a:pPr>
            <a:endParaRPr lang="en-US" sz="2800" dirty="0">
              <a:solidFill>
                <a:schemeClr val="tx1"/>
              </a:solidFill>
            </a:endParaRPr>
          </a:p>
          <a:p>
            <a:pPr marL="0" indent="0">
              <a:buNone/>
            </a:pPr>
            <a:r>
              <a:rPr lang="en-US" sz="2800" dirty="0">
                <a:solidFill>
                  <a:schemeClr val="tx1"/>
                </a:solidFill>
              </a:rPr>
              <a:t>It helps distribute responsibilities to troop leadership and adult volunteers.</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123</a:t>
            </a:fld>
            <a:endParaRPr lang="en-US"/>
          </a:p>
        </p:txBody>
      </p:sp>
    </p:spTree>
    <p:extLst>
      <p:ext uri="{BB962C8B-B14F-4D97-AF65-F5344CB8AC3E}">
        <p14:creationId xmlns:p14="http://schemas.microsoft.com/office/powerpoint/2010/main" val="313923916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Annual Planning - Summary</a:t>
            </a:r>
          </a:p>
        </p:txBody>
      </p:sp>
      <p:sp>
        <p:nvSpPr>
          <p:cNvPr id="3" name="Content Placeholder 2"/>
          <p:cNvSpPr>
            <a:spLocks noGrp="1"/>
          </p:cNvSpPr>
          <p:nvPr>
            <p:ph idx="1"/>
          </p:nvPr>
        </p:nvSpPr>
        <p:spPr>
          <a:xfrm>
            <a:off x="1050263" y="1663582"/>
            <a:ext cx="7316089" cy="4234338"/>
          </a:xfrm>
        </p:spPr>
        <p:txBody>
          <a:bodyPr/>
          <a:lstStyle/>
          <a:p>
            <a:pPr marL="0" indent="0">
              <a:buNone/>
            </a:pPr>
            <a:r>
              <a:rPr lang="en-US" sz="2800" dirty="0">
                <a:solidFill>
                  <a:schemeClr val="tx1"/>
                </a:solidFill>
              </a:rPr>
              <a:t>An annual plan makes the Scoutmaster's job easier by involving the troop in the planning process.</a:t>
            </a:r>
          </a:p>
          <a:p>
            <a:pPr marL="0" indent="0">
              <a:buNone/>
            </a:pPr>
            <a:endParaRPr lang="en-US" sz="2800" dirty="0">
              <a:solidFill>
                <a:schemeClr val="tx1"/>
              </a:solidFill>
            </a:endParaRPr>
          </a:p>
          <a:p>
            <a:pPr marL="0" indent="0">
              <a:buNone/>
            </a:pPr>
            <a:r>
              <a:rPr lang="en-US" sz="2800" dirty="0">
                <a:solidFill>
                  <a:schemeClr val="tx1"/>
                </a:solidFill>
              </a:rPr>
              <a:t>It helps distribute responsibilities to troop leadership and adult volunteers.</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124</a:t>
            </a:fld>
            <a:endParaRPr lang="en-US"/>
          </a:p>
        </p:txBody>
      </p:sp>
    </p:spTree>
    <p:extLst>
      <p:ext uri="{BB962C8B-B14F-4D97-AF65-F5344CB8AC3E}">
        <p14:creationId xmlns:p14="http://schemas.microsoft.com/office/powerpoint/2010/main" val="56440175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r>
              <a:rPr lang="en-US" dirty="0">
                <a:solidFill>
                  <a:schemeClr val="tx1"/>
                </a:solidFill>
              </a:rPr>
              <a:t>Thank You For Attending Today</a:t>
            </a:r>
          </a:p>
        </p:txBody>
      </p:sp>
      <p:sp>
        <p:nvSpPr>
          <p:cNvPr id="3" name="Content Placeholder 2"/>
          <p:cNvSpPr>
            <a:spLocks noGrp="1"/>
          </p:cNvSpPr>
          <p:nvPr>
            <p:ph idx="1"/>
          </p:nvPr>
        </p:nvSpPr>
        <p:spPr>
          <a:xfrm>
            <a:off x="457200" y="2077791"/>
            <a:ext cx="8229600" cy="2702417"/>
          </a:xfrm>
        </p:spPr>
        <p:txBody>
          <a:bodyPr/>
          <a:lstStyle/>
          <a:p>
            <a:pPr marL="0" indent="0" algn="ctr">
              <a:buNone/>
            </a:pPr>
            <a:r>
              <a:rPr lang="en-US" sz="2800" dirty="0">
                <a:solidFill>
                  <a:schemeClr val="tx1"/>
                </a:solidFill>
              </a:rPr>
              <a:t>Scouts BSA Troop Leader Guidebook, Vols. 1 and 2, $12.99 each</a:t>
            </a:r>
          </a:p>
          <a:p>
            <a:pPr marL="0" indent="0" algn="ctr">
              <a:buNone/>
            </a:pPr>
            <a:endParaRPr lang="en-US" sz="2800" dirty="0">
              <a:solidFill>
                <a:schemeClr val="tx1"/>
              </a:solidFill>
            </a:endParaRPr>
          </a:p>
          <a:p>
            <a:pPr marL="0" indent="0" algn="ctr">
              <a:buNone/>
            </a:pPr>
            <a:r>
              <a:rPr lang="en-US" sz="2800" dirty="0">
                <a:solidFill>
                  <a:schemeClr val="tx1"/>
                </a:solidFill>
              </a:rPr>
              <a:t>Amazon has Kindle editions for $9.99 each</a:t>
            </a:r>
            <a:r>
              <a:rPr lang="en-US" sz="3600" dirty="0">
                <a:solidFill>
                  <a:schemeClr val="tx1"/>
                </a:solidFill>
              </a:rPr>
              <a:t> </a:t>
            </a:r>
            <a:endParaRPr lang="en-US" sz="2800" dirty="0">
              <a:solidFill>
                <a:schemeClr val="tx1"/>
              </a:solidFill>
            </a:endParaRPr>
          </a:p>
          <a:p>
            <a:pPr marL="0" indent="0" algn="ctr">
              <a:buNone/>
            </a:pPr>
            <a:endParaRPr lang="en-US" sz="28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125</a:t>
            </a:fld>
            <a:endParaRPr lang="en-US"/>
          </a:p>
        </p:txBody>
      </p:sp>
    </p:spTree>
    <p:extLst>
      <p:ext uri="{BB962C8B-B14F-4D97-AF65-F5344CB8AC3E}">
        <p14:creationId xmlns:p14="http://schemas.microsoft.com/office/powerpoint/2010/main" val="129946065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r>
              <a:rPr lang="en-US" dirty="0">
                <a:solidFill>
                  <a:schemeClr val="tx1"/>
                </a:solidFill>
              </a:rPr>
              <a:t>Thank You For Attending Today</a:t>
            </a:r>
          </a:p>
        </p:txBody>
      </p:sp>
      <p:sp>
        <p:nvSpPr>
          <p:cNvPr id="3" name="Content Placeholder 2"/>
          <p:cNvSpPr>
            <a:spLocks noGrp="1"/>
          </p:cNvSpPr>
          <p:nvPr>
            <p:ph idx="1"/>
          </p:nvPr>
        </p:nvSpPr>
        <p:spPr>
          <a:xfrm>
            <a:off x="457200" y="1417638"/>
            <a:ext cx="8229600" cy="4589578"/>
          </a:xfrm>
        </p:spPr>
        <p:txBody>
          <a:bodyPr/>
          <a:lstStyle/>
          <a:p>
            <a:pPr marL="0" indent="0" algn="ctr">
              <a:buNone/>
            </a:pPr>
            <a:r>
              <a:rPr lang="en-US" sz="3200" dirty="0">
                <a:solidFill>
                  <a:schemeClr val="tx1"/>
                </a:solidFill>
              </a:rPr>
              <a:t>Scouts BSA Troop Leader Guidebook, Vols. 1 and 2, $12.99 each</a:t>
            </a:r>
          </a:p>
          <a:p>
            <a:pPr marL="0" indent="0" algn="ctr">
              <a:buNone/>
            </a:pPr>
            <a:endParaRPr lang="en-US" sz="3200" dirty="0">
              <a:solidFill>
                <a:schemeClr val="tx1"/>
              </a:solidFill>
            </a:endParaRPr>
          </a:p>
          <a:p>
            <a:pPr marL="0" indent="0" algn="ctr">
              <a:buNone/>
            </a:pPr>
            <a:r>
              <a:rPr lang="en-US" sz="3200" dirty="0">
                <a:solidFill>
                  <a:schemeClr val="tx1"/>
                </a:solidFill>
              </a:rPr>
              <a:t>Amazon has Kindle editions for $9.99 each</a:t>
            </a:r>
            <a:r>
              <a:rPr lang="en-US" sz="4000" dirty="0">
                <a:solidFill>
                  <a:schemeClr val="tx1"/>
                </a:solidFill>
              </a:rPr>
              <a:t> </a:t>
            </a:r>
            <a:endParaRPr lang="en-US" sz="3200" dirty="0">
              <a:solidFill>
                <a:schemeClr val="tx1"/>
              </a:solidFill>
            </a:endParaRPr>
          </a:p>
          <a:p>
            <a:pPr marL="0" indent="0" algn="ctr">
              <a:buNone/>
            </a:pPr>
            <a:endParaRPr lang="en-US" sz="3200" dirty="0">
              <a:solidFill>
                <a:schemeClr val="tx1"/>
              </a:solidFill>
            </a:endParaRPr>
          </a:p>
          <a:p>
            <a:pPr marL="0" indent="0">
              <a:buNone/>
            </a:pP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126</a:t>
            </a:fld>
            <a:endParaRPr lang="en-US"/>
          </a:p>
        </p:txBody>
      </p:sp>
    </p:spTree>
    <p:extLst>
      <p:ext uri="{BB962C8B-B14F-4D97-AF65-F5344CB8AC3E}">
        <p14:creationId xmlns:p14="http://schemas.microsoft.com/office/powerpoint/2010/main" val="464943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Any Questions?</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127</a:t>
            </a:fld>
            <a:endParaRPr lang="en-US"/>
          </a:p>
        </p:txBody>
      </p:sp>
      <p:pic>
        <p:nvPicPr>
          <p:cNvPr id="5" name="Picture 4" descr="equipmentprotection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0696" y="1264705"/>
            <a:ext cx="4291498" cy="4291498"/>
          </a:xfrm>
          <a:prstGeom prst="rect">
            <a:avLst/>
          </a:prstGeom>
        </p:spPr>
      </p:pic>
    </p:spTree>
    <p:extLst>
      <p:ext uri="{BB962C8B-B14F-4D97-AF65-F5344CB8AC3E}">
        <p14:creationId xmlns:p14="http://schemas.microsoft.com/office/powerpoint/2010/main" val="51497039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Any Questions?</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128</a:t>
            </a:fld>
            <a:endParaRPr lang="en-US"/>
          </a:p>
        </p:txBody>
      </p:sp>
      <p:pic>
        <p:nvPicPr>
          <p:cNvPr id="5" name="Picture 4" descr="equipmentprotection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0696" y="1264705"/>
            <a:ext cx="4291498" cy="4291498"/>
          </a:xfrm>
          <a:prstGeom prst="rect">
            <a:avLst/>
          </a:prstGeom>
        </p:spPr>
      </p:pic>
    </p:spTree>
    <p:extLst>
      <p:ext uri="{BB962C8B-B14F-4D97-AF65-F5344CB8AC3E}">
        <p14:creationId xmlns:p14="http://schemas.microsoft.com/office/powerpoint/2010/main" val="17590731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Methods of Scouts BSA</a:t>
            </a:r>
          </a:p>
        </p:txBody>
      </p:sp>
      <p:sp>
        <p:nvSpPr>
          <p:cNvPr id="3" name="Slide Number Placeholder 2"/>
          <p:cNvSpPr>
            <a:spLocks noGrp="1"/>
          </p:cNvSpPr>
          <p:nvPr>
            <p:ph type="sldNum" sz="quarter" idx="11"/>
          </p:nvPr>
        </p:nvSpPr>
        <p:spPr/>
        <p:txBody>
          <a:bodyPr/>
          <a:lstStyle/>
          <a:p>
            <a:pPr>
              <a:defRPr/>
            </a:pPr>
            <a:fld id="{39807D28-B9D6-3349-B9AF-898DA9ACC459}" type="slidenum">
              <a:rPr lang="en-US" smtClean="0"/>
              <a:pPr>
                <a:defRPr/>
              </a:pPr>
              <a:t>13</a:t>
            </a:fld>
            <a:endParaRPr lang="en-US"/>
          </a:p>
        </p:txBody>
      </p:sp>
      <p:sp>
        <p:nvSpPr>
          <p:cNvPr id="4" name="TextBox 3"/>
          <p:cNvSpPr txBox="1"/>
          <p:nvPr/>
        </p:nvSpPr>
        <p:spPr>
          <a:xfrm>
            <a:off x="1566863" y="1647631"/>
            <a:ext cx="6556603" cy="2554545"/>
          </a:xfrm>
          <a:prstGeom prst="rect">
            <a:avLst/>
          </a:prstGeom>
          <a:noFill/>
        </p:spPr>
        <p:txBody>
          <a:bodyPr wrap="none" rtlCol="0">
            <a:spAutoFit/>
          </a:bodyPr>
          <a:lstStyle/>
          <a:p>
            <a:r>
              <a:rPr lang="en-US" sz="4000" b="1" dirty="0">
                <a:latin typeface="Helvetica Neue"/>
                <a:cs typeface="Helvetica Neue"/>
              </a:rPr>
              <a:t>• Ideals</a:t>
            </a:r>
          </a:p>
          <a:p>
            <a:r>
              <a:rPr lang="en-US" sz="4000" b="1" dirty="0">
                <a:latin typeface="Helvetica Neue"/>
                <a:cs typeface="Helvetica Neue"/>
              </a:rPr>
              <a:t>• Adult association</a:t>
            </a:r>
          </a:p>
          <a:p>
            <a:r>
              <a:rPr lang="en-US" sz="4000" b="1" dirty="0">
                <a:latin typeface="Helvetica Neue"/>
                <a:cs typeface="Helvetica Neue"/>
              </a:rPr>
              <a:t>• Personal growth</a:t>
            </a:r>
          </a:p>
          <a:p>
            <a:r>
              <a:rPr lang="en-US" sz="4000" b="1" dirty="0">
                <a:latin typeface="Helvetica Neue"/>
                <a:cs typeface="Helvetica Neue"/>
              </a:rPr>
              <a:t>• Leadership development</a:t>
            </a:r>
          </a:p>
        </p:txBody>
      </p:sp>
    </p:spTree>
    <p:extLst>
      <p:ext uri="{BB962C8B-B14F-4D97-AF65-F5344CB8AC3E}">
        <p14:creationId xmlns:p14="http://schemas.microsoft.com/office/powerpoint/2010/main" val="2776606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3785"/>
            <a:ext cx="8229600" cy="5518016"/>
          </a:xfrm>
        </p:spPr>
        <p:txBody>
          <a:bodyPr/>
          <a:lstStyle/>
          <a:p>
            <a:pPr marL="0" indent="0">
              <a:buNone/>
            </a:pPr>
            <a:r>
              <a:rPr lang="en-US" sz="1800" u="sng" dirty="0">
                <a:solidFill>
                  <a:schemeClr val="tx1"/>
                </a:solidFill>
              </a:rPr>
              <a:t>Ideals</a:t>
            </a:r>
            <a:endParaRPr lang="en-US" sz="1800" dirty="0">
              <a:solidFill>
                <a:schemeClr val="tx1"/>
              </a:solidFill>
            </a:endParaRPr>
          </a:p>
          <a:p>
            <a:pPr marL="0" lvl="0" indent="0">
              <a:buNone/>
            </a:pPr>
            <a:r>
              <a:rPr lang="en-US" sz="1800" dirty="0">
                <a:solidFill>
                  <a:schemeClr val="tx1"/>
                </a:solidFill>
              </a:rPr>
              <a:t>Scout Oath and Law – hard to live up to!</a:t>
            </a:r>
          </a:p>
          <a:p>
            <a:pPr marL="0" lvl="0" indent="0">
              <a:buNone/>
            </a:pPr>
            <a:r>
              <a:rPr lang="en-US" sz="1800" dirty="0">
                <a:solidFill>
                  <a:schemeClr val="tx1"/>
                </a:solidFill>
              </a:rPr>
              <a:t>Must continually try to improve</a:t>
            </a:r>
          </a:p>
          <a:p>
            <a:pPr marL="0" lvl="0" indent="0">
              <a:buNone/>
            </a:pPr>
            <a:endParaRPr lang="en-US" sz="1800" dirty="0">
              <a:solidFill>
                <a:schemeClr val="tx1"/>
              </a:solidFill>
            </a:endParaRPr>
          </a:p>
          <a:p>
            <a:pPr marL="0" indent="0">
              <a:buNone/>
            </a:pPr>
            <a:r>
              <a:rPr lang="en-US" sz="1800" u="sng" dirty="0">
                <a:solidFill>
                  <a:schemeClr val="tx1"/>
                </a:solidFill>
              </a:rPr>
              <a:t>Adult Association</a:t>
            </a:r>
            <a:endParaRPr lang="en-US" sz="1800" dirty="0">
              <a:solidFill>
                <a:schemeClr val="tx1"/>
              </a:solidFill>
            </a:endParaRPr>
          </a:p>
          <a:p>
            <a:pPr marL="0" lvl="0" indent="0">
              <a:buNone/>
            </a:pPr>
            <a:r>
              <a:rPr lang="en-US" sz="1800" dirty="0">
                <a:solidFill>
                  <a:schemeClr val="tx1"/>
                </a:solidFill>
              </a:rPr>
              <a:t>Learn by watching how adults conduct themselves</a:t>
            </a:r>
          </a:p>
          <a:p>
            <a:pPr marL="0" lvl="0" indent="0">
              <a:buNone/>
            </a:pPr>
            <a:r>
              <a:rPr lang="en-US" sz="1800" dirty="0">
                <a:solidFill>
                  <a:schemeClr val="tx1"/>
                </a:solidFill>
              </a:rPr>
              <a:t>Scout leaders can be positive role models</a:t>
            </a:r>
          </a:p>
          <a:p>
            <a:pPr marL="0" lvl="0" indent="0">
              <a:buNone/>
            </a:pPr>
            <a:r>
              <a:rPr lang="en-US" sz="1800" dirty="0">
                <a:solidFill>
                  <a:schemeClr val="tx1"/>
                </a:solidFill>
              </a:rPr>
              <a:t>Listening, encouraging, and taking a sincere interest will make a profound difference in their lives</a:t>
            </a:r>
          </a:p>
          <a:p>
            <a:pPr marL="0" lvl="0" indent="0">
              <a:buNone/>
            </a:pPr>
            <a:endParaRPr lang="en-US" sz="1800" dirty="0">
              <a:solidFill>
                <a:schemeClr val="tx1"/>
              </a:solidFill>
            </a:endParaRPr>
          </a:p>
          <a:p>
            <a:pPr marL="0" indent="0">
              <a:buNone/>
            </a:pPr>
            <a:r>
              <a:rPr lang="en-US" sz="1800" u="sng" dirty="0">
                <a:solidFill>
                  <a:schemeClr val="tx1"/>
                </a:solidFill>
              </a:rPr>
              <a:t>Personal Growth</a:t>
            </a:r>
            <a:endParaRPr lang="en-US" sz="1800" dirty="0">
              <a:solidFill>
                <a:schemeClr val="tx1"/>
              </a:solidFill>
            </a:endParaRPr>
          </a:p>
          <a:p>
            <a:pPr marL="0" lvl="0" indent="0">
              <a:buNone/>
            </a:pPr>
            <a:r>
              <a:rPr lang="en-US" sz="1800" dirty="0">
                <a:solidFill>
                  <a:schemeClr val="tx1"/>
                </a:solidFill>
              </a:rPr>
              <a:t>Planning activities and meeting goals </a:t>
            </a:r>
          </a:p>
          <a:p>
            <a:pPr marL="0" lvl="0" indent="0">
              <a:buNone/>
            </a:pPr>
            <a:r>
              <a:rPr lang="en-US" sz="1800" dirty="0">
                <a:solidFill>
                  <a:schemeClr val="tx1"/>
                </a:solidFill>
              </a:rPr>
              <a:t>Good Turn Daily - successfully teaches service to others</a:t>
            </a:r>
          </a:p>
          <a:p>
            <a:pPr marL="0" lvl="0" indent="0">
              <a:buNone/>
            </a:pPr>
            <a:r>
              <a:rPr lang="en-US" sz="1800" dirty="0">
                <a:solidFill>
                  <a:schemeClr val="tx1"/>
                </a:solidFill>
              </a:rPr>
              <a:t>Community service projects</a:t>
            </a:r>
          </a:p>
          <a:p>
            <a:pPr marL="0" lvl="0" indent="0">
              <a:buNone/>
            </a:pPr>
            <a:r>
              <a:rPr lang="en-US" sz="1800" dirty="0">
                <a:solidFill>
                  <a:schemeClr val="tx1"/>
                </a:solidFill>
              </a:rPr>
              <a:t>Religious emblems program</a:t>
            </a:r>
          </a:p>
          <a:p>
            <a:pPr marL="0" lvl="0" indent="0">
              <a:buNone/>
            </a:pPr>
            <a:r>
              <a:rPr lang="en-US" sz="1800" dirty="0">
                <a:solidFill>
                  <a:schemeClr val="tx1"/>
                </a:solidFill>
              </a:rPr>
              <a:t>Conferences and Boards of Review</a:t>
            </a:r>
          </a:p>
          <a:p>
            <a:pPr marL="0" indent="0">
              <a:buNone/>
            </a:pPr>
            <a:r>
              <a:rPr lang="en-US" sz="1800" dirty="0">
                <a:solidFill>
                  <a:schemeClr val="tx1"/>
                </a:solidFill>
              </a:rPr>
              <a:t> </a:t>
            </a:r>
          </a:p>
          <a:p>
            <a:pPr marL="0" indent="0">
              <a:buNone/>
            </a:pPr>
            <a:r>
              <a:rPr lang="en-US" sz="1800" u="sng" dirty="0">
                <a:solidFill>
                  <a:schemeClr val="tx1"/>
                </a:solidFill>
              </a:rPr>
              <a:t>Leadership Development</a:t>
            </a:r>
            <a:endParaRPr lang="en-US" sz="1800" dirty="0">
              <a:solidFill>
                <a:schemeClr val="tx1"/>
              </a:solidFill>
            </a:endParaRPr>
          </a:p>
          <a:p>
            <a:pPr marL="0" lvl="0" indent="0">
              <a:buNone/>
            </a:pPr>
            <a:r>
              <a:rPr lang="en-US" sz="1800" dirty="0">
                <a:solidFill>
                  <a:schemeClr val="tx1"/>
                </a:solidFill>
              </a:rPr>
              <a:t>Both shared and total leadership situations</a:t>
            </a:r>
          </a:p>
          <a:p>
            <a:pPr marL="0" lvl="0" indent="0">
              <a:buNone/>
            </a:pPr>
            <a:r>
              <a:rPr lang="en-US" sz="1800" dirty="0">
                <a:solidFill>
                  <a:schemeClr val="tx1"/>
                </a:solidFill>
              </a:rPr>
              <a:t>Gain understanding of leadership concepts by doing them</a:t>
            </a:r>
          </a:p>
          <a:p>
            <a:pPr marL="0" lvl="0" indent="0">
              <a:buNone/>
            </a:pPr>
            <a:endParaRPr lang="en-US" sz="1800" dirty="0">
              <a:solidFill>
                <a:schemeClr val="tx1"/>
              </a:solidFill>
            </a:endParaRPr>
          </a:p>
          <a:p>
            <a:pPr marL="0" indent="0" algn="ctr">
              <a:buNone/>
            </a:pPr>
            <a:endParaRPr lang="en-US" sz="18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14</a:t>
            </a:fld>
            <a:endParaRPr lang="en-US"/>
          </a:p>
        </p:txBody>
      </p:sp>
    </p:spTree>
    <p:extLst>
      <p:ext uri="{BB962C8B-B14F-4D97-AF65-F5344CB8AC3E}">
        <p14:creationId xmlns:p14="http://schemas.microsoft.com/office/powerpoint/2010/main" val="13368417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4557" y="286361"/>
            <a:ext cx="7043737" cy="1143000"/>
          </a:xfrm>
        </p:spPr>
        <p:txBody>
          <a:bodyPr/>
          <a:lstStyle/>
          <a:p>
            <a:r>
              <a:rPr lang="en-US" dirty="0">
                <a:solidFill>
                  <a:schemeClr val="tx1"/>
                </a:solidFill>
              </a:rPr>
              <a:t>Methods of Scouts BSA</a:t>
            </a:r>
          </a:p>
        </p:txBody>
      </p:sp>
      <p:sp>
        <p:nvSpPr>
          <p:cNvPr id="3" name="Slide Number Placeholder 2"/>
          <p:cNvSpPr>
            <a:spLocks noGrp="1"/>
          </p:cNvSpPr>
          <p:nvPr>
            <p:ph type="sldNum" sz="quarter" idx="11"/>
          </p:nvPr>
        </p:nvSpPr>
        <p:spPr/>
        <p:txBody>
          <a:bodyPr/>
          <a:lstStyle/>
          <a:p>
            <a:pPr>
              <a:defRPr/>
            </a:pPr>
            <a:fld id="{39807D28-B9D6-3349-B9AF-898DA9ACC459}" type="slidenum">
              <a:rPr lang="en-US" smtClean="0"/>
              <a:pPr>
                <a:defRPr/>
              </a:pPr>
              <a:t>15</a:t>
            </a:fld>
            <a:endParaRPr lang="en-US"/>
          </a:p>
        </p:txBody>
      </p:sp>
      <p:sp>
        <p:nvSpPr>
          <p:cNvPr id="5" name="TextBox 4"/>
          <p:cNvSpPr txBox="1"/>
          <p:nvPr/>
        </p:nvSpPr>
        <p:spPr>
          <a:xfrm>
            <a:off x="2500680" y="1659355"/>
            <a:ext cx="4461478" cy="3477875"/>
          </a:xfrm>
          <a:prstGeom prst="rect">
            <a:avLst/>
          </a:prstGeom>
          <a:noFill/>
        </p:spPr>
        <p:txBody>
          <a:bodyPr wrap="none" rtlCol="0">
            <a:spAutoFit/>
          </a:bodyPr>
          <a:lstStyle/>
          <a:p>
            <a:pPr marL="571500" indent="-571500">
              <a:buFont typeface="Arial" charset="0"/>
              <a:buChar char="•"/>
            </a:pPr>
            <a:r>
              <a:rPr lang="en-US" sz="4400" b="1" dirty="0">
                <a:latin typeface="Helvetica Neue"/>
                <a:cs typeface="Helvetica Neue"/>
              </a:rPr>
              <a:t>Uniform</a:t>
            </a:r>
          </a:p>
          <a:p>
            <a:pPr marL="571500" indent="-571500">
              <a:buFont typeface="Arial" charset="0"/>
              <a:buChar char="•"/>
            </a:pPr>
            <a:r>
              <a:rPr lang="en-US" sz="4400" b="1" dirty="0">
                <a:latin typeface="Helvetica Neue"/>
                <a:cs typeface="Helvetica Neue"/>
              </a:rPr>
              <a:t>Patrols</a:t>
            </a:r>
          </a:p>
          <a:p>
            <a:pPr marL="571500" indent="-571500">
              <a:buFont typeface="Arial" charset="0"/>
              <a:buChar char="•"/>
            </a:pPr>
            <a:r>
              <a:rPr lang="en-US" sz="4400" b="1" dirty="0">
                <a:latin typeface="Helvetica Neue"/>
                <a:cs typeface="Helvetica Neue"/>
              </a:rPr>
              <a:t>Outdoors</a:t>
            </a:r>
          </a:p>
          <a:p>
            <a:pPr marL="571500" indent="-571500">
              <a:buFont typeface="Arial" charset="0"/>
              <a:buChar char="•"/>
            </a:pPr>
            <a:r>
              <a:rPr lang="en-US" sz="4400" b="1" dirty="0">
                <a:latin typeface="Helvetica Neue"/>
                <a:cs typeface="Helvetica Neue"/>
              </a:rPr>
              <a:t>Advancement</a:t>
            </a:r>
          </a:p>
          <a:p>
            <a:pPr marL="571500" indent="-571500">
              <a:buFont typeface="Arial" charset="0"/>
              <a:buChar char="•"/>
            </a:pPr>
            <a:endParaRPr lang="en-US" sz="4400" b="1" dirty="0">
              <a:latin typeface="Helvetica Neue"/>
              <a:cs typeface="Helvetica Neue"/>
            </a:endParaRPr>
          </a:p>
        </p:txBody>
      </p:sp>
    </p:spTree>
    <p:extLst>
      <p:ext uri="{BB962C8B-B14F-4D97-AF65-F5344CB8AC3E}">
        <p14:creationId xmlns:p14="http://schemas.microsoft.com/office/powerpoint/2010/main" val="1016109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3785"/>
            <a:ext cx="8229600" cy="5518016"/>
          </a:xfrm>
        </p:spPr>
        <p:txBody>
          <a:bodyPr/>
          <a:lstStyle/>
          <a:p>
            <a:pPr marL="0" indent="0">
              <a:buNone/>
            </a:pPr>
            <a:r>
              <a:rPr lang="en-US" sz="1800" u="sng" dirty="0">
                <a:solidFill>
                  <a:schemeClr val="tx1"/>
                </a:solidFill>
              </a:rPr>
              <a:t>Uniform</a:t>
            </a:r>
            <a:endParaRPr lang="en-US" sz="1800" dirty="0">
              <a:solidFill>
                <a:schemeClr val="tx1"/>
              </a:solidFill>
            </a:endParaRPr>
          </a:p>
          <a:p>
            <a:pPr marL="0" lvl="0" indent="0">
              <a:buNone/>
            </a:pPr>
            <a:r>
              <a:rPr lang="en-US" sz="1800" dirty="0">
                <a:solidFill>
                  <a:schemeClr val="tx1"/>
                </a:solidFill>
              </a:rPr>
              <a:t>Visibility - positive image in the community</a:t>
            </a:r>
          </a:p>
          <a:p>
            <a:pPr marL="0" lvl="0" indent="0">
              <a:buNone/>
            </a:pPr>
            <a:r>
              <a:rPr lang="en-US" sz="1800" dirty="0">
                <a:solidFill>
                  <a:schemeClr val="tx1"/>
                </a:solidFill>
              </a:rPr>
              <a:t>Shows commitment to ideals of Scouting</a:t>
            </a:r>
          </a:p>
          <a:p>
            <a:pPr marL="0" lvl="0" indent="0">
              <a:buNone/>
            </a:pPr>
            <a:r>
              <a:rPr lang="en-US" sz="1800" dirty="0">
                <a:solidFill>
                  <a:schemeClr val="tx1"/>
                </a:solidFill>
              </a:rPr>
              <a:t>World brotherhood of Scouting</a:t>
            </a:r>
          </a:p>
          <a:p>
            <a:pPr marL="0" lvl="0" indent="0">
              <a:buNone/>
            </a:pPr>
            <a:r>
              <a:rPr lang="en-US" sz="1800" dirty="0">
                <a:solidFill>
                  <a:schemeClr val="tx1"/>
                </a:solidFill>
              </a:rPr>
              <a:t>Levels the playing field</a:t>
            </a:r>
          </a:p>
          <a:p>
            <a:pPr marL="0" indent="0">
              <a:buNone/>
            </a:pPr>
            <a:r>
              <a:rPr lang="en-US" sz="1800" dirty="0">
                <a:solidFill>
                  <a:schemeClr val="tx1"/>
                </a:solidFill>
              </a:rPr>
              <a:t> </a:t>
            </a:r>
          </a:p>
          <a:p>
            <a:pPr marL="0" indent="0">
              <a:buNone/>
            </a:pPr>
            <a:r>
              <a:rPr lang="en-US" sz="1800" u="sng" dirty="0">
                <a:solidFill>
                  <a:schemeClr val="tx1"/>
                </a:solidFill>
              </a:rPr>
              <a:t>Patrols</a:t>
            </a:r>
            <a:endParaRPr lang="en-US" sz="1800" dirty="0">
              <a:solidFill>
                <a:schemeClr val="tx1"/>
              </a:solidFill>
            </a:endParaRPr>
          </a:p>
          <a:p>
            <a:pPr marL="0" lvl="0" indent="0">
              <a:buNone/>
            </a:pPr>
            <a:r>
              <a:rPr lang="en-US" sz="1800" dirty="0">
                <a:solidFill>
                  <a:schemeClr val="tx1"/>
                </a:solidFill>
              </a:rPr>
              <a:t>Patrol Method = participating citizenship</a:t>
            </a:r>
          </a:p>
          <a:p>
            <a:pPr marL="0" lvl="0" indent="0">
              <a:buNone/>
            </a:pPr>
            <a:r>
              <a:rPr lang="en-US" sz="1800" dirty="0">
                <a:solidFill>
                  <a:schemeClr val="tx1"/>
                </a:solidFill>
              </a:rPr>
              <a:t>Gives responsibility </a:t>
            </a:r>
          </a:p>
          <a:p>
            <a:pPr marL="0" lvl="0" indent="0">
              <a:buNone/>
            </a:pPr>
            <a:r>
              <a:rPr lang="en-US" sz="1800" dirty="0">
                <a:solidFill>
                  <a:schemeClr val="tx1"/>
                </a:solidFill>
              </a:rPr>
              <a:t>Teaches how to accept responsibility</a:t>
            </a:r>
          </a:p>
          <a:p>
            <a:pPr marL="0" indent="0">
              <a:buNone/>
            </a:pPr>
            <a:r>
              <a:rPr lang="en-US" sz="1800" dirty="0">
                <a:solidFill>
                  <a:schemeClr val="tx1"/>
                </a:solidFill>
              </a:rPr>
              <a:t> </a:t>
            </a:r>
          </a:p>
          <a:p>
            <a:pPr marL="0" indent="0">
              <a:buNone/>
            </a:pPr>
            <a:r>
              <a:rPr lang="en-US" sz="1800" u="sng" dirty="0">
                <a:solidFill>
                  <a:schemeClr val="tx1"/>
                </a:solidFill>
              </a:rPr>
              <a:t>Outdoors</a:t>
            </a:r>
            <a:endParaRPr lang="en-US" sz="1800" dirty="0">
              <a:solidFill>
                <a:schemeClr val="tx1"/>
              </a:solidFill>
            </a:endParaRPr>
          </a:p>
          <a:p>
            <a:pPr marL="0" lvl="0" indent="0">
              <a:buNone/>
            </a:pPr>
            <a:r>
              <a:rPr lang="en-US" sz="1800" dirty="0">
                <a:solidFill>
                  <a:schemeClr val="tx1"/>
                </a:solidFill>
              </a:rPr>
              <a:t>Designed to take place outdoors</a:t>
            </a:r>
          </a:p>
          <a:p>
            <a:pPr marL="0" lvl="0" indent="0">
              <a:buNone/>
            </a:pPr>
            <a:r>
              <a:rPr lang="en-US" sz="1800" dirty="0">
                <a:solidFill>
                  <a:schemeClr val="tx1"/>
                </a:solidFill>
              </a:rPr>
              <a:t>Share responsibilities and learn to live with one another</a:t>
            </a:r>
          </a:p>
          <a:p>
            <a:pPr marL="0" indent="0">
              <a:buNone/>
            </a:pPr>
            <a:r>
              <a:rPr lang="en-US" sz="1800" dirty="0">
                <a:solidFill>
                  <a:schemeClr val="tx1"/>
                </a:solidFill>
              </a:rPr>
              <a:t>Learn appreciation for nature </a:t>
            </a:r>
          </a:p>
          <a:p>
            <a:pPr marL="0" indent="0">
              <a:buNone/>
            </a:pPr>
            <a:endParaRPr lang="en-US" sz="1800" dirty="0">
              <a:solidFill>
                <a:schemeClr val="tx1"/>
              </a:solidFill>
            </a:endParaRPr>
          </a:p>
          <a:p>
            <a:pPr marL="0" indent="0">
              <a:buNone/>
            </a:pPr>
            <a:r>
              <a:rPr lang="en-US" sz="1800" u="sng" dirty="0">
                <a:solidFill>
                  <a:schemeClr val="tx1"/>
                </a:solidFill>
              </a:rPr>
              <a:t>Advancement</a:t>
            </a:r>
            <a:endParaRPr lang="en-US" sz="1800" dirty="0">
              <a:solidFill>
                <a:schemeClr val="tx1"/>
              </a:solidFill>
            </a:endParaRPr>
          </a:p>
          <a:p>
            <a:pPr marL="0" lvl="0" indent="0">
              <a:buNone/>
            </a:pPr>
            <a:r>
              <a:rPr lang="en-US" sz="1800" dirty="0">
                <a:solidFill>
                  <a:schemeClr val="tx1"/>
                </a:solidFill>
              </a:rPr>
              <a:t>Goal setting – challenges conquered</a:t>
            </a:r>
          </a:p>
          <a:p>
            <a:pPr marL="0" lvl="0" indent="0">
              <a:buNone/>
            </a:pPr>
            <a:r>
              <a:rPr lang="en-US" sz="1800" dirty="0">
                <a:solidFill>
                  <a:schemeClr val="tx1"/>
                </a:solidFill>
              </a:rPr>
              <a:t>At each Scout's own pace - time management</a:t>
            </a:r>
          </a:p>
          <a:p>
            <a:pPr marL="0" lvl="0" indent="0">
              <a:buNone/>
            </a:pPr>
            <a:r>
              <a:rPr lang="en-US" sz="1800" dirty="0">
                <a:solidFill>
                  <a:schemeClr val="tx1"/>
                </a:solidFill>
              </a:rPr>
              <a:t>Recognition for hard work</a:t>
            </a:r>
          </a:p>
          <a:p>
            <a:pPr marL="0" indent="0">
              <a:buNone/>
            </a:pPr>
            <a:endParaRPr lang="en-US" sz="18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16</a:t>
            </a:fld>
            <a:endParaRPr lang="en-US"/>
          </a:p>
        </p:txBody>
      </p:sp>
    </p:spTree>
    <p:extLst>
      <p:ext uri="{BB962C8B-B14F-4D97-AF65-F5344CB8AC3E}">
        <p14:creationId xmlns:p14="http://schemas.microsoft.com/office/powerpoint/2010/main" val="20790230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How Programs Stray</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17</a:t>
            </a:fld>
            <a:endParaRPr lang="en-US"/>
          </a:p>
        </p:txBody>
      </p:sp>
      <p:pic>
        <p:nvPicPr>
          <p:cNvPr id="5" name="Picture 4" descr="Boy-Scout-Image-Los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7959" y="1732009"/>
            <a:ext cx="2223661" cy="2371905"/>
          </a:xfrm>
          <a:prstGeom prst="rect">
            <a:avLst/>
          </a:prstGeom>
        </p:spPr>
      </p:pic>
      <p:sp>
        <p:nvSpPr>
          <p:cNvPr id="6" name="TextBox 5"/>
          <p:cNvSpPr txBox="1"/>
          <p:nvPr/>
        </p:nvSpPr>
        <p:spPr>
          <a:xfrm>
            <a:off x="2830286" y="1319667"/>
            <a:ext cx="5996235" cy="4524315"/>
          </a:xfrm>
          <a:prstGeom prst="rect">
            <a:avLst/>
          </a:prstGeom>
          <a:noFill/>
        </p:spPr>
        <p:txBody>
          <a:bodyPr wrap="square" rtlCol="0">
            <a:spAutoFit/>
          </a:bodyPr>
          <a:lstStyle/>
          <a:p>
            <a:pPr marL="285750" indent="-285750">
              <a:lnSpc>
                <a:spcPct val="120000"/>
              </a:lnSpc>
              <a:buFont typeface="Arial"/>
              <a:buChar char="•"/>
            </a:pPr>
            <a:r>
              <a:rPr lang="en-US" sz="2400" b="1" dirty="0">
                <a:latin typeface="Helvetica Neue"/>
                <a:cs typeface="Helvetica Neue"/>
              </a:rPr>
              <a:t>Low expectations for youth leaders</a:t>
            </a:r>
          </a:p>
          <a:p>
            <a:pPr marL="285750" indent="-285750">
              <a:lnSpc>
                <a:spcPct val="120000"/>
              </a:lnSpc>
              <a:buFont typeface="Arial"/>
              <a:buChar char="•"/>
            </a:pPr>
            <a:r>
              <a:rPr lang="en-US" sz="2400" b="1" dirty="0">
                <a:latin typeface="Helvetica Neue"/>
                <a:cs typeface="Helvetica Neue"/>
              </a:rPr>
              <a:t>Treating Scouts BSA like Cubs</a:t>
            </a:r>
          </a:p>
          <a:p>
            <a:pPr marL="285750" indent="-285750">
              <a:lnSpc>
                <a:spcPct val="120000"/>
              </a:lnSpc>
              <a:buFont typeface="Arial"/>
              <a:buChar char="•"/>
            </a:pPr>
            <a:r>
              <a:rPr lang="en-US" sz="2400" b="1" dirty="0">
                <a:latin typeface="Helvetica Neue"/>
                <a:cs typeface="Helvetica Neue"/>
              </a:rPr>
              <a:t>Not following age-appropriate guidelines</a:t>
            </a:r>
          </a:p>
          <a:p>
            <a:pPr marL="285750" indent="-285750">
              <a:lnSpc>
                <a:spcPct val="120000"/>
              </a:lnSpc>
              <a:buFont typeface="Arial"/>
              <a:buChar char="•"/>
            </a:pPr>
            <a:r>
              <a:rPr lang="en-US" sz="2400" b="1" dirty="0">
                <a:latin typeface="Helvetica Neue"/>
                <a:cs typeface="Helvetica Neue"/>
              </a:rPr>
              <a:t>Favoritism</a:t>
            </a:r>
          </a:p>
          <a:p>
            <a:pPr marL="285750" indent="-285750">
              <a:lnSpc>
                <a:spcPct val="120000"/>
              </a:lnSpc>
              <a:buFont typeface="Arial"/>
              <a:buChar char="•"/>
            </a:pPr>
            <a:r>
              <a:rPr lang="en-US" sz="2400" b="1" dirty="0">
                <a:latin typeface="Helvetica Neue"/>
                <a:cs typeface="Helvetica Neue"/>
              </a:rPr>
              <a:t>Multiple standards</a:t>
            </a:r>
          </a:p>
          <a:p>
            <a:pPr marL="285750" indent="-285750">
              <a:lnSpc>
                <a:spcPct val="120000"/>
              </a:lnSpc>
              <a:buFont typeface="Arial"/>
              <a:buChar char="•"/>
            </a:pPr>
            <a:r>
              <a:rPr lang="en-US" sz="2400" b="1" dirty="0">
                <a:latin typeface="Helvetica Neue"/>
                <a:cs typeface="Helvetica Neue"/>
              </a:rPr>
              <a:t>Troop Rules contrary to BSA</a:t>
            </a:r>
          </a:p>
          <a:p>
            <a:pPr marL="285750" indent="-285750">
              <a:lnSpc>
                <a:spcPct val="120000"/>
              </a:lnSpc>
              <a:buFont typeface="Arial"/>
              <a:buChar char="•"/>
            </a:pPr>
            <a:r>
              <a:rPr lang="en-US" sz="2400" b="1" dirty="0">
                <a:latin typeface="Helvetica Neue"/>
                <a:cs typeface="Helvetica Neue"/>
              </a:rPr>
              <a:t>Inappropriate Fundraising</a:t>
            </a:r>
          </a:p>
          <a:p>
            <a:pPr marL="285750" indent="-285750">
              <a:lnSpc>
                <a:spcPct val="120000"/>
              </a:lnSpc>
              <a:buFont typeface="Arial"/>
              <a:buChar char="•"/>
            </a:pPr>
            <a:r>
              <a:rPr lang="en-US" sz="2400" b="1" dirty="0">
                <a:latin typeface="Helvetica Neue"/>
                <a:cs typeface="Helvetica Neue"/>
              </a:rPr>
              <a:t>Not conducting the program according to BSA guidelines</a:t>
            </a:r>
          </a:p>
        </p:txBody>
      </p:sp>
    </p:spTree>
    <p:extLst>
      <p:ext uri="{BB962C8B-B14F-4D97-AF65-F5344CB8AC3E}">
        <p14:creationId xmlns:p14="http://schemas.microsoft.com/office/powerpoint/2010/main" val="3885159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 calcmode="lin" valueType="num">
                                      <p:cBhvr additive="base">
                                        <p:cTn id="3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 calcmode="lin" valueType="num">
                                      <p:cBhvr additive="base">
                                        <p:cTn id="3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6">
                                            <p:txEl>
                                              <p:pRg st="6" end="6"/>
                                            </p:txEl>
                                          </p:spTgt>
                                        </p:tgtEl>
                                        <p:attrNameLst>
                                          <p:attrName>style.visibility</p:attrName>
                                        </p:attrNameLst>
                                      </p:cBhvr>
                                      <p:to>
                                        <p:strVal val="visible"/>
                                      </p:to>
                                    </p:set>
                                    <p:anim calcmode="lin" valueType="num">
                                      <p:cBhvr additive="base">
                                        <p:cTn id="43"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6">
                                            <p:txEl>
                                              <p:pRg st="7" end="7"/>
                                            </p:txEl>
                                          </p:spTgt>
                                        </p:tgtEl>
                                        <p:attrNameLst>
                                          <p:attrName>style.visibility</p:attrName>
                                        </p:attrNameLst>
                                      </p:cBhvr>
                                      <p:to>
                                        <p:strVal val="visible"/>
                                      </p:to>
                                    </p:set>
                                    <p:anim calcmode="lin" valueType="num">
                                      <p:cBhvr additive="base">
                                        <p:cTn id="49"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643063" y="-155717"/>
            <a:ext cx="7043737" cy="1143000"/>
          </a:xfrm>
        </p:spPr>
        <p:txBody>
          <a:bodyPr/>
          <a:lstStyle/>
          <a:p>
            <a:r>
              <a:rPr lang="en-US" u="sng" dirty="0">
                <a:solidFill>
                  <a:schemeClr val="tx1"/>
                </a:solidFill>
              </a:rPr>
              <a:t>How Programs Stray</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18</a:t>
            </a:fld>
            <a:endParaRPr lang="en-US"/>
          </a:p>
        </p:txBody>
      </p:sp>
      <p:sp>
        <p:nvSpPr>
          <p:cNvPr id="6" name="TextBox 5"/>
          <p:cNvSpPr txBox="1"/>
          <p:nvPr/>
        </p:nvSpPr>
        <p:spPr>
          <a:xfrm>
            <a:off x="602902" y="710067"/>
            <a:ext cx="8083898" cy="5943550"/>
          </a:xfrm>
          <a:prstGeom prst="rect">
            <a:avLst/>
          </a:prstGeom>
          <a:noFill/>
        </p:spPr>
        <p:txBody>
          <a:bodyPr wrap="square" rtlCol="0">
            <a:spAutoFit/>
          </a:bodyPr>
          <a:lstStyle/>
          <a:p>
            <a:pPr marL="285750" indent="-285750">
              <a:lnSpc>
                <a:spcPct val="120000"/>
              </a:lnSpc>
              <a:buFont typeface="Arial"/>
              <a:buChar char="•"/>
            </a:pPr>
            <a:r>
              <a:rPr lang="en-US" sz="3200" b="1" dirty="0">
                <a:latin typeface="Helvetica Neue"/>
                <a:cs typeface="Helvetica Neue"/>
              </a:rPr>
              <a:t>Low expectations for youth leaders</a:t>
            </a:r>
          </a:p>
          <a:p>
            <a:pPr marL="285750" indent="-285750">
              <a:lnSpc>
                <a:spcPct val="120000"/>
              </a:lnSpc>
              <a:buFont typeface="Arial"/>
              <a:buChar char="•"/>
            </a:pPr>
            <a:r>
              <a:rPr lang="en-US" sz="3200" b="1" dirty="0">
                <a:latin typeface="Helvetica Neue"/>
                <a:cs typeface="Helvetica Neue"/>
              </a:rPr>
              <a:t>Treating Scouts BSA like Cubs</a:t>
            </a:r>
          </a:p>
          <a:p>
            <a:pPr marL="285750" indent="-285750">
              <a:lnSpc>
                <a:spcPct val="120000"/>
              </a:lnSpc>
              <a:buFont typeface="Arial"/>
              <a:buChar char="•"/>
            </a:pPr>
            <a:r>
              <a:rPr lang="en-US" sz="3200" b="1" dirty="0">
                <a:latin typeface="Helvetica Neue"/>
                <a:cs typeface="Helvetica Neue"/>
              </a:rPr>
              <a:t>Not following age-appropriate guidelines</a:t>
            </a:r>
          </a:p>
          <a:p>
            <a:pPr marL="285750" indent="-285750">
              <a:lnSpc>
                <a:spcPct val="120000"/>
              </a:lnSpc>
              <a:buFont typeface="Arial"/>
              <a:buChar char="•"/>
            </a:pPr>
            <a:r>
              <a:rPr lang="en-US" sz="3200" b="1" dirty="0">
                <a:latin typeface="Helvetica Neue"/>
                <a:cs typeface="Helvetica Neue"/>
              </a:rPr>
              <a:t>Favoritism</a:t>
            </a:r>
          </a:p>
          <a:p>
            <a:pPr marL="285750" indent="-285750">
              <a:lnSpc>
                <a:spcPct val="120000"/>
              </a:lnSpc>
              <a:buFont typeface="Arial"/>
              <a:buChar char="•"/>
            </a:pPr>
            <a:r>
              <a:rPr lang="en-US" sz="3200" b="1" dirty="0">
                <a:latin typeface="Helvetica Neue"/>
                <a:cs typeface="Helvetica Neue"/>
              </a:rPr>
              <a:t>Multiple standards</a:t>
            </a:r>
          </a:p>
          <a:p>
            <a:pPr marL="285750" indent="-285750">
              <a:lnSpc>
                <a:spcPct val="120000"/>
              </a:lnSpc>
              <a:buFont typeface="Arial"/>
              <a:buChar char="•"/>
            </a:pPr>
            <a:r>
              <a:rPr lang="en-US" sz="3200" b="1" dirty="0">
                <a:latin typeface="Helvetica Neue"/>
                <a:cs typeface="Helvetica Neue"/>
              </a:rPr>
              <a:t>Troop Rules contrary to BSA</a:t>
            </a:r>
          </a:p>
          <a:p>
            <a:pPr marL="285750" indent="-285750">
              <a:lnSpc>
                <a:spcPct val="120000"/>
              </a:lnSpc>
              <a:buFont typeface="Arial"/>
              <a:buChar char="•"/>
            </a:pPr>
            <a:r>
              <a:rPr lang="en-US" sz="3200" b="1" dirty="0">
                <a:latin typeface="Helvetica Neue"/>
                <a:cs typeface="Helvetica Neue"/>
              </a:rPr>
              <a:t>Inappropriate Fundraising</a:t>
            </a:r>
          </a:p>
          <a:p>
            <a:pPr marL="285750" indent="-285750">
              <a:lnSpc>
                <a:spcPct val="120000"/>
              </a:lnSpc>
              <a:buFont typeface="Arial"/>
              <a:buChar char="•"/>
            </a:pPr>
            <a:r>
              <a:rPr lang="en-US" sz="3200" b="1" dirty="0">
                <a:latin typeface="Helvetica Neue"/>
                <a:cs typeface="Helvetica Neue"/>
              </a:rPr>
              <a:t>Not conducting the program according to BSA guidelines</a:t>
            </a:r>
          </a:p>
        </p:txBody>
      </p:sp>
    </p:spTree>
    <p:extLst>
      <p:ext uri="{BB962C8B-B14F-4D97-AF65-F5344CB8AC3E}">
        <p14:creationId xmlns:p14="http://schemas.microsoft.com/office/powerpoint/2010/main" val="801055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 calcmode="lin" valueType="num">
                                      <p:cBhvr additive="base">
                                        <p:cTn id="3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 calcmode="lin" valueType="num">
                                      <p:cBhvr additive="base">
                                        <p:cTn id="3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6">
                                            <p:txEl>
                                              <p:pRg st="6" end="6"/>
                                            </p:txEl>
                                          </p:spTgt>
                                        </p:tgtEl>
                                        <p:attrNameLst>
                                          <p:attrName>style.visibility</p:attrName>
                                        </p:attrNameLst>
                                      </p:cBhvr>
                                      <p:to>
                                        <p:strVal val="visible"/>
                                      </p:to>
                                    </p:set>
                                    <p:anim calcmode="lin" valueType="num">
                                      <p:cBhvr additive="base">
                                        <p:cTn id="43"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6">
                                            <p:txEl>
                                              <p:pRg st="7" end="7"/>
                                            </p:txEl>
                                          </p:spTgt>
                                        </p:tgtEl>
                                        <p:attrNameLst>
                                          <p:attrName>style.visibility</p:attrName>
                                        </p:attrNameLst>
                                      </p:cBhvr>
                                      <p:to>
                                        <p:strVal val="visible"/>
                                      </p:to>
                                    </p:set>
                                    <p:anim calcmode="lin" valueType="num">
                                      <p:cBhvr additive="base">
                                        <p:cTn id="49"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Aims and Methods - Summary</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19</a:t>
            </a:fld>
            <a:endParaRPr lang="en-US"/>
          </a:p>
        </p:txBody>
      </p:sp>
      <p:sp>
        <p:nvSpPr>
          <p:cNvPr id="5" name="TextBox 4"/>
          <p:cNvSpPr txBox="1"/>
          <p:nvPr/>
        </p:nvSpPr>
        <p:spPr>
          <a:xfrm>
            <a:off x="1023364" y="1615098"/>
            <a:ext cx="7225193" cy="3539431"/>
          </a:xfrm>
          <a:prstGeom prst="rect">
            <a:avLst/>
          </a:prstGeom>
          <a:noFill/>
        </p:spPr>
        <p:txBody>
          <a:bodyPr wrap="square" rtlCol="0">
            <a:spAutoFit/>
          </a:bodyPr>
          <a:lstStyle/>
          <a:p>
            <a:r>
              <a:rPr lang="en-US" sz="2800" b="1" dirty="0">
                <a:latin typeface="Helvetica Neue"/>
                <a:cs typeface="Helvetica Neue"/>
              </a:rPr>
              <a:t>Scouts BSA is a program that serves youth from 10 through 17 years old.</a:t>
            </a:r>
          </a:p>
          <a:p>
            <a:endParaRPr lang="en-US" sz="2800" b="1" dirty="0">
              <a:latin typeface="Helvetica Neue"/>
              <a:cs typeface="Helvetica Neue"/>
            </a:endParaRPr>
          </a:p>
          <a:p>
            <a:r>
              <a:rPr lang="en-US" sz="2800" b="1" dirty="0">
                <a:latin typeface="Helvetica Neue"/>
                <a:cs typeface="Helvetica Neue"/>
              </a:rPr>
              <a:t>Scoutmasters must stay true to the aims of Scouting and help youth leaders in troops plan and lead exciting, fun, and safe activities using the methods of the Scouts BSA program.</a:t>
            </a:r>
          </a:p>
        </p:txBody>
      </p:sp>
    </p:spTree>
    <p:extLst>
      <p:ext uri="{BB962C8B-B14F-4D97-AF65-F5344CB8AC3E}">
        <p14:creationId xmlns:p14="http://schemas.microsoft.com/office/powerpoint/2010/main" val="2958585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430215" y="1650331"/>
            <a:ext cx="7020734" cy="2110257"/>
          </a:xfrm>
        </p:spPr>
        <p:txBody>
          <a:bodyPr/>
          <a:lstStyle/>
          <a:p>
            <a:r>
              <a:rPr lang="en-US" dirty="0">
                <a:solidFill>
                  <a:schemeClr val="tx1"/>
                </a:solidFill>
              </a:rPr>
              <a:t>Scoutmaster Position Specific Training</a:t>
            </a:r>
          </a:p>
        </p:txBody>
      </p:sp>
      <p:sp>
        <p:nvSpPr>
          <p:cNvPr id="3" name="Slide Number Placeholder 2"/>
          <p:cNvSpPr>
            <a:spLocks noGrp="1"/>
          </p:cNvSpPr>
          <p:nvPr>
            <p:ph type="sldNum" sz="quarter" idx="10"/>
          </p:nvPr>
        </p:nvSpPr>
        <p:spPr/>
        <p:txBody>
          <a:bodyPr/>
          <a:lstStyle/>
          <a:p>
            <a:pPr>
              <a:defRPr/>
            </a:pPr>
            <a:fld id="{F78DAFD3-E299-5144-BC41-B4E9DB0EB25A}" type="slidenum">
              <a:rPr lang="en-US" smtClean="0"/>
              <a:pPr>
                <a:defRPr/>
              </a:pPr>
              <a:t>2</a:t>
            </a:fld>
            <a:endParaRPr lang="en-US"/>
          </a:p>
        </p:txBody>
      </p:sp>
    </p:spTree>
    <p:extLst>
      <p:ext uri="{BB962C8B-B14F-4D97-AF65-F5344CB8AC3E}">
        <p14:creationId xmlns:p14="http://schemas.microsoft.com/office/powerpoint/2010/main" val="9543259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Aims and Methods - Summary</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20</a:t>
            </a:fld>
            <a:endParaRPr lang="en-US"/>
          </a:p>
        </p:txBody>
      </p:sp>
      <p:sp>
        <p:nvSpPr>
          <p:cNvPr id="5" name="TextBox 4"/>
          <p:cNvSpPr txBox="1"/>
          <p:nvPr/>
        </p:nvSpPr>
        <p:spPr>
          <a:xfrm>
            <a:off x="1023364" y="1615098"/>
            <a:ext cx="7225193" cy="3539431"/>
          </a:xfrm>
          <a:prstGeom prst="rect">
            <a:avLst/>
          </a:prstGeom>
          <a:noFill/>
        </p:spPr>
        <p:txBody>
          <a:bodyPr wrap="square" rtlCol="0">
            <a:spAutoFit/>
          </a:bodyPr>
          <a:lstStyle/>
          <a:p>
            <a:r>
              <a:rPr lang="en-US" sz="2800" b="1" dirty="0">
                <a:latin typeface="Helvetica Neue"/>
                <a:cs typeface="Helvetica Neue"/>
              </a:rPr>
              <a:t>Scouts BSA is a program that serves youth from 10 through 17 years old.</a:t>
            </a:r>
          </a:p>
          <a:p>
            <a:endParaRPr lang="en-US" sz="2800" b="1" dirty="0">
              <a:latin typeface="Helvetica Neue"/>
              <a:cs typeface="Helvetica Neue"/>
            </a:endParaRPr>
          </a:p>
          <a:p>
            <a:r>
              <a:rPr lang="en-US" sz="2800" b="1" dirty="0">
                <a:latin typeface="Helvetica Neue"/>
                <a:cs typeface="Helvetica Neue"/>
              </a:rPr>
              <a:t>Scoutmasters must stay true to the aims of Scouting and help youth leaders in troops plan and lead exciting, fun, and safe activities using the methods of the Scouts BSA program.</a:t>
            </a:r>
          </a:p>
        </p:txBody>
      </p:sp>
    </p:spTree>
    <p:extLst>
      <p:ext uri="{BB962C8B-B14F-4D97-AF65-F5344CB8AC3E}">
        <p14:creationId xmlns:p14="http://schemas.microsoft.com/office/powerpoint/2010/main" val="5792311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Role of the Scoutmaster</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21</a:t>
            </a:fld>
            <a:endParaRPr lang="en-US"/>
          </a:p>
        </p:txBody>
      </p:sp>
      <p:sp>
        <p:nvSpPr>
          <p:cNvPr id="5" name="TextBox 4"/>
          <p:cNvSpPr txBox="1"/>
          <p:nvPr/>
        </p:nvSpPr>
        <p:spPr>
          <a:xfrm>
            <a:off x="1566863" y="1445910"/>
            <a:ext cx="6199133" cy="461665"/>
          </a:xfrm>
          <a:prstGeom prst="rect">
            <a:avLst/>
          </a:prstGeom>
          <a:noFill/>
        </p:spPr>
        <p:txBody>
          <a:bodyPr wrap="none" rtlCol="0">
            <a:spAutoFit/>
          </a:bodyPr>
          <a:lstStyle/>
          <a:p>
            <a:r>
              <a:rPr lang="en-US" sz="2400" b="1" dirty="0">
                <a:latin typeface="Helvetica Neue"/>
                <a:cs typeface="Helvetica Neue"/>
              </a:rPr>
              <a:t>What are the Qualities of a Scoutmaster?</a:t>
            </a:r>
          </a:p>
        </p:txBody>
      </p:sp>
      <p:pic>
        <p:nvPicPr>
          <p:cNvPr id="6" name="Picture 5" descr="25217.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9726" y="1993052"/>
            <a:ext cx="2629437" cy="3615476"/>
          </a:xfrm>
          <a:prstGeom prst="rect">
            <a:avLst/>
          </a:prstGeom>
        </p:spPr>
      </p:pic>
      <p:pic>
        <p:nvPicPr>
          <p:cNvPr id="7" name="Picture 6" descr="The-Scoutmaster-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42417" y="1993052"/>
            <a:ext cx="2734032" cy="3615476"/>
          </a:xfrm>
          <a:prstGeom prst="rect">
            <a:avLst/>
          </a:prstGeom>
        </p:spPr>
      </p:pic>
    </p:spTree>
    <p:extLst>
      <p:ext uri="{BB962C8B-B14F-4D97-AF65-F5344CB8AC3E}">
        <p14:creationId xmlns:p14="http://schemas.microsoft.com/office/powerpoint/2010/main" val="12962385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latin typeface="Helvetica Neue"/>
                <a:cs typeface="Helvetica Neue"/>
              </a:rPr>
              <a:t>What are the Qualities of a Scoutmaster?</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22</a:t>
            </a:fld>
            <a:endParaRPr lang="en-US"/>
          </a:p>
        </p:txBody>
      </p:sp>
      <p:sp>
        <p:nvSpPr>
          <p:cNvPr id="5" name="TextBox 4"/>
          <p:cNvSpPr txBox="1"/>
          <p:nvPr/>
        </p:nvSpPr>
        <p:spPr>
          <a:xfrm>
            <a:off x="1023364" y="1615098"/>
            <a:ext cx="7225193" cy="1384995"/>
          </a:xfrm>
          <a:prstGeom prst="rect">
            <a:avLst/>
          </a:prstGeom>
          <a:noFill/>
        </p:spPr>
        <p:txBody>
          <a:bodyPr wrap="square" rtlCol="0">
            <a:spAutoFit/>
          </a:bodyPr>
          <a:lstStyle/>
          <a:p>
            <a:r>
              <a:rPr lang="en-US" sz="2800" b="1" dirty="0">
                <a:latin typeface="Helvetica Neue"/>
                <a:cs typeface="Helvetica Neue"/>
              </a:rPr>
              <a:t>Ask participants – then move to next page to make sure all the items listed have been hit upon.</a:t>
            </a:r>
          </a:p>
        </p:txBody>
      </p:sp>
    </p:spTree>
    <p:extLst>
      <p:ext uri="{BB962C8B-B14F-4D97-AF65-F5344CB8AC3E}">
        <p14:creationId xmlns:p14="http://schemas.microsoft.com/office/powerpoint/2010/main" val="14957025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20000"/>
              </a:lnSpc>
            </a:pPr>
            <a:r>
              <a:rPr lang="en-US" dirty="0">
                <a:solidFill>
                  <a:schemeClr val="tx1"/>
                </a:solidFill>
              </a:rPr>
              <a:t>Qualities of a Scoutmaster</a:t>
            </a:r>
          </a:p>
        </p:txBody>
      </p:sp>
      <p:sp>
        <p:nvSpPr>
          <p:cNvPr id="4" name="Slide Number Placeholder 3"/>
          <p:cNvSpPr>
            <a:spLocks noGrp="1"/>
          </p:cNvSpPr>
          <p:nvPr>
            <p:ph type="sldNum" sz="quarter" idx="10"/>
          </p:nvPr>
        </p:nvSpPr>
        <p:spPr/>
        <p:txBody>
          <a:bodyPr/>
          <a:lstStyle/>
          <a:p>
            <a:pPr>
              <a:lnSpc>
                <a:spcPct val="120000"/>
              </a:lnSpc>
              <a:defRPr/>
            </a:pPr>
            <a:fld id="{682A6F0A-F961-364B-B0AE-03097EADC31D}" type="slidenum">
              <a:rPr lang="en-US" smtClean="0"/>
              <a:pPr>
                <a:lnSpc>
                  <a:spcPct val="120000"/>
                </a:lnSpc>
                <a:defRPr/>
              </a:pPr>
              <a:t>23</a:t>
            </a:fld>
            <a:endParaRPr lang="en-US"/>
          </a:p>
        </p:txBody>
      </p:sp>
      <p:sp>
        <p:nvSpPr>
          <p:cNvPr id="5" name="TextBox 4"/>
          <p:cNvSpPr txBox="1"/>
          <p:nvPr/>
        </p:nvSpPr>
        <p:spPr>
          <a:xfrm>
            <a:off x="653142" y="1417638"/>
            <a:ext cx="7804353" cy="4366324"/>
          </a:xfrm>
          <a:prstGeom prst="rect">
            <a:avLst/>
          </a:prstGeom>
          <a:noFill/>
        </p:spPr>
        <p:txBody>
          <a:bodyPr wrap="square" rtlCol="0">
            <a:spAutoFit/>
          </a:bodyPr>
          <a:lstStyle/>
          <a:p>
            <a:pPr marL="285750" indent="-285750">
              <a:lnSpc>
                <a:spcPct val="120000"/>
              </a:lnSpc>
              <a:buFont typeface="Arial"/>
              <a:buChar char="•"/>
            </a:pPr>
            <a:r>
              <a:rPr lang="en-US" sz="2600" b="1" dirty="0">
                <a:latin typeface="Helvetica Neue"/>
                <a:cs typeface="Helvetica Neue"/>
              </a:rPr>
              <a:t>Works well with youth</a:t>
            </a:r>
          </a:p>
          <a:p>
            <a:pPr marL="285750" indent="-285750">
              <a:lnSpc>
                <a:spcPct val="120000"/>
              </a:lnSpc>
              <a:buFont typeface="Arial"/>
              <a:buChar char="•"/>
            </a:pPr>
            <a:r>
              <a:rPr lang="en-US" sz="2600" b="1" dirty="0">
                <a:latin typeface="Helvetica Neue"/>
                <a:cs typeface="Helvetica Neue"/>
              </a:rPr>
              <a:t>Cares about Scouts and ensures their safety</a:t>
            </a:r>
          </a:p>
          <a:p>
            <a:pPr marL="285750" indent="-285750">
              <a:lnSpc>
                <a:spcPct val="120000"/>
              </a:lnSpc>
              <a:buFont typeface="Arial"/>
              <a:buChar char="•"/>
            </a:pPr>
            <a:r>
              <a:rPr lang="en-US" sz="2600" b="1" dirty="0">
                <a:latin typeface="Helvetica Neue"/>
                <a:cs typeface="Helvetica Neue"/>
              </a:rPr>
              <a:t>Teaches Scouts how to do things for themselves</a:t>
            </a:r>
          </a:p>
          <a:p>
            <a:pPr marL="285750" indent="-285750">
              <a:lnSpc>
                <a:spcPct val="120000"/>
              </a:lnSpc>
              <a:buFont typeface="Arial"/>
              <a:buChar char="•"/>
            </a:pPr>
            <a:r>
              <a:rPr lang="en-US" sz="2600" b="1" dirty="0">
                <a:latin typeface="Helvetica Neue"/>
                <a:cs typeface="Helvetica Neue"/>
              </a:rPr>
              <a:t>Understands the Scouting program</a:t>
            </a:r>
          </a:p>
          <a:p>
            <a:pPr marL="285750" indent="-285750">
              <a:lnSpc>
                <a:spcPct val="120000"/>
              </a:lnSpc>
              <a:buFont typeface="Arial"/>
              <a:buChar char="•"/>
            </a:pPr>
            <a:r>
              <a:rPr lang="en-US" sz="2600" b="1" dirty="0">
                <a:latin typeface="Helvetica Neue"/>
                <a:cs typeface="Helvetica Neue"/>
              </a:rPr>
              <a:t>Sets a positive example</a:t>
            </a:r>
          </a:p>
          <a:p>
            <a:pPr marL="285750" indent="-285750">
              <a:lnSpc>
                <a:spcPct val="120000"/>
              </a:lnSpc>
              <a:buFont typeface="Arial"/>
              <a:buChar char="•"/>
            </a:pPr>
            <a:r>
              <a:rPr lang="en-US" sz="2600" b="1" dirty="0">
                <a:latin typeface="Helvetica Neue"/>
                <a:cs typeface="Helvetica Neue"/>
              </a:rPr>
              <a:t>Is comfortable in the outdoors</a:t>
            </a:r>
          </a:p>
          <a:p>
            <a:pPr marL="285750" indent="-285750">
              <a:lnSpc>
                <a:spcPct val="120000"/>
              </a:lnSpc>
              <a:buFont typeface="Arial"/>
              <a:buChar char="•"/>
            </a:pPr>
            <a:r>
              <a:rPr lang="en-US" sz="2600" b="1" dirty="0">
                <a:latin typeface="Helvetica Neue"/>
                <a:cs typeface="Helvetica Neue"/>
              </a:rPr>
              <a:t>Develops the other adult leaders</a:t>
            </a:r>
          </a:p>
          <a:p>
            <a:pPr marL="285750" indent="-285750">
              <a:lnSpc>
                <a:spcPct val="120000"/>
              </a:lnSpc>
              <a:buFont typeface="Arial"/>
              <a:buChar char="•"/>
            </a:pPr>
            <a:r>
              <a:rPr lang="en-US" sz="2600" b="1" dirty="0">
                <a:latin typeface="Helvetica Neue"/>
                <a:cs typeface="Helvetica Neue"/>
              </a:rPr>
              <a:t>Communicates well with adults and Scouts</a:t>
            </a:r>
          </a:p>
        </p:txBody>
      </p:sp>
    </p:spTree>
    <p:extLst>
      <p:ext uri="{BB962C8B-B14F-4D97-AF65-F5344CB8AC3E}">
        <p14:creationId xmlns:p14="http://schemas.microsoft.com/office/powerpoint/2010/main" val="2543116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5">
                                            <p:txEl>
                                              <p:pRg st="7" end="7"/>
                                            </p:txEl>
                                          </p:spTgt>
                                        </p:tgtEl>
                                        <p:attrNameLst>
                                          <p:attrName>style.visibility</p:attrName>
                                        </p:attrNameLst>
                                      </p:cBhvr>
                                      <p:to>
                                        <p:strVal val="visible"/>
                                      </p:to>
                                    </p:set>
                                    <p:anim calcmode="lin" valueType="num">
                                      <p:cBhvr additive="base">
                                        <p:cTn id="49"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7" end="7"/>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5">
                                            <p:txEl>
                                              <p:pRg st="7" end="7"/>
                                            </p:txEl>
                                          </p:spTgt>
                                        </p:tgtEl>
                                        <p:attrNameLst>
                                          <p:attrName>style.visibility</p:attrName>
                                        </p:attrNameLst>
                                      </p:cBhvr>
                                      <p:to>
                                        <p:strVal val="visible"/>
                                      </p:to>
                                    </p:set>
                                    <p:anim calcmode="lin" valueType="num">
                                      <p:cBhvr additive="base">
                                        <p:cTn id="53"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20000"/>
              </a:lnSpc>
            </a:pPr>
            <a:r>
              <a:rPr lang="en-US" dirty="0">
                <a:solidFill>
                  <a:schemeClr val="tx1"/>
                </a:solidFill>
              </a:rPr>
              <a:t>Qualities of a Scoutmaster</a:t>
            </a:r>
          </a:p>
        </p:txBody>
      </p:sp>
      <p:sp>
        <p:nvSpPr>
          <p:cNvPr id="4" name="Slide Number Placeholder 3"/>
          <p:cNvSpPr>
            <a:spLocks noGrp="1"/>
          </p:cNvSpPr>
          <p:nvPr>
            <p:ph type="sldNum" sz="quarter" idx="10"/>
          </p:nvPr>
        </p:nvSpPr>
        <p:spPr/>
        <p:txBody>
          <a:bodyPr/>
          <a:lstStyle/>
          <a:p>
            <a:pPr>
              <a:lnSpc>
                <a:spcPct val="120000"/>
              </a:lnSpc>
              <a:defRPr/>
            </a:pPr>
            <a:fld id="{682A6F0A-F961-364B-B0AE-03097EADC31D}" type="slidenum">
              <a:rPr lang="en-US" smtClean="0"/>
              <a:pPr>
                <a:lnSpc>
                  <a:spcPct val="120000"/>
                </a:lnSpc>
                <a:defRPr/>
              </a:pPr>
              <a:t>24</a:t>
            </a:fld>
            <a:endParaRPr lang="en-US"/>
          </a:p>
        </p:txBody>
      </p:sp>
      <p:sp>
        <p:nvSpPr>
          <p:cNvPr id="5" name="TextBox 4"/>
          <p:cNvSpPr txBox="1"/>
          <p:nvPr/>
        </p:nvSpPr>
        <p:spPr>
          <a:xfrm>
            <a:off x="653142" y="1417638"/>
            <a:ext cx="7804353" cy="4366324"/>
          </a:xfrm>
          <a:prstGeom prst="rect">
            <a:avLst/>
          </a:prstGeom>
          <a:noFill/>
        </p:spPr>
        <p:txBody>
          <a:bodyPr wrap="square" rtlCol="0">
            <a:spAutoFit/>
          </a:bodyPr>
          <a:lstStyle/>
          <a:p>
            <a:pPr marL="285750" indent="-285750">
              <a:lnSpc>
                <a:spcPct val="120000"/>
              </a:lnSpc>
              <a:buFont typeface="Arial"/>
              <a:buChar char="•"/>
            </a:pPr>
            <a:r>
              <a:rPr lang="en-US" sz="2600" b="1" dirty="0">
                <a:latin typeface="Helvetica Neue"/>
                <a:cs typeface="Helvetica Neue"/>
              </a:rPr>
              <a:t>Works well with youth</a:t>
            </a:r>
          </a:p>
          <a:p>
            <a:pPr marL="285750" indent="-285750">
              <a:lnSpc>
                <a:spcPct val="120000"/>
              </a:lnSpc>
              <a:buFont typeface="Arial"/>
              <a:buChar char="•"/>
            </a:pPr>
            <a:r>
              <a:rPr lang="en-US" sz="2600" b="1" dirty="0">
                <a:latin typeface="Helvetica Neue"/>
                <a:cs typeface="Helvetica Neue"/>
              </a:rPr>
              <a:t>Cares about Scouts and ensures their safety</a:t>
            </a:r>
          </a:p>
          <a:p>
            <a:pPr marL="285750" indent="-285750">
              <a:lnSpc>
                <a:spcPct val="120000"/>
              </a:lnSpc>
              <a:buFont typeface="Arial"/>
              <a:buChar char="•"/>
            </a:pPr>
            <a:r>
              <a:rPr lang="en-US" sz="2600" b="1" dirty="0">
                <a:latin typeface="Helvetica Neue"/>
                <a:cs typeface="Helvetica Neue"/>
              </a:rPr>
              <a:t>Teaches Scouts how to do things for themselves</a:t>
            </a:r>
          </a:p>
          <a:p>
            <a:pPr marL="285750" indent="-285750">
              <a:lnSpc>
                <a:spcPct val="120000"/>
              </a:lnSpc>
              <a:buFont typeface="Arial"/>
              <a:buChar char="•"/>
            </a:pPr>
            <a:r>
              <a:rPr lang="en-US" sz="2600" b="1" dirty="0">
                <a:latin typeface="Helvetica Neue"/>
                <a:cs typeface="Helvetica Neue"/>
              </a:rPr>
              <a:t>Understands the Scouting program</a:t>
            </a:r>
          </a:p>
          <a:p>
            <a:pPr marL="285750" indent="-285750">
              <a:lnSpc>
                <a:spcPct val="120000"/>
              </a:lnSpc>
              <a:buFont typeface="Arial"/>
              <a:buChar char="•"/>
            </a:pPr>
            <a:r>
              <a:rPr lang="en-US" sz="2600" b="1" dirty="0">
                <a:latin typeface="Helvetica Neue"/>
                <a:cs typeface="Helvetica Neue"/>
              </a:rPr>
              <a:t>Sets a positive example</a:t>
            </a:r>
          </a:p>
          <a:p>
            <a:pPr marL="285750" indent="-285750">
              <a:lnSpc>
                <a:spcPct val="120000"/>
              </a:lnSpc>
              <a:buFont typeface="Arial"/>
              <a:buChar char="•"/>
            </a:pPr>
            <a:r>
              <a:rPr lang="en-US" sz="2600" b="1" dirty="0">
                <a:latin typeface="Helvetica Neue"/>
                <a:cs typeface="Helvetica Neue"/>
              </a:rPr>
              <a:t>Is comfortable in the outdoors</a:t>
            </a:r>
          </a:p>
          <a:p>
            <a:pPr marL="285750" indent="-285750">
              <a:lnSpc>
                <a:spcPct val="120000"/>
              </a:lnSpc>
              <a:buFont typeface="Arial"/>
              <a:buChar char="•"/>
            </a:pPr>
            <a:r>
              <a:rPr lang="en-US" sz="2600" b="1" dirty="0">
                <a:latin typeface="Helvetica Neue"/>
                <a:cs typeface="Helvetica Neue"/>
              </a:rPr>
              <a:t>Develops the other adult leaders</a:t>
            </a:r>
          </a:p>
          <a:p>
            <a:pPr marL="285750" indent="-285750">
              <a:lnSpc>
                <a:spcPct val="120000"/>
              </a:lnSpc>
              <a:buFont typeface="Arial"/>
              <a:buChar char="•"/>
            </a:pPr>
            <a:r>
              <a:rPr lang="en-US" sz="2600" b="1" dirty="0">
                <a:latin typeface="Helvetica Neue"/>
                <a:cs typeface="Helvetica Neue"/>
              </a:rPr>
              <a:t>Communicates well with adults and Scouts</a:t>
            </a:r>
          </a:p>
        </p:txBody>
      </p:sp>
    </p:spTree>
    <p:extLst>
      <p:ext uri="{BB962C8B-B14F-4D97-AF65-F5344CB8AC3E}">
        <p14:creationId xmlns:p14="http://schemas.microsoft.com/office/powerpoint/2010/main" val="1630007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5">
                                            <p:txEl>
                                              <p:pRg st="7" end="7"/>
                                            </p:txEl>
                                          </p:spTgt>
                                        </p:tgtEl>
                                        <p:attrNameLst>
                                          <p:attrName>style.visibility</p:attrName>
                                        </p:attrNameLst>
                                      </p:cBhvr>
                                      <p:to>
                                        <p:strVal val="visible"/>
                                      </p:to>
                                    </p:set>
                                    <p:anim calcmode="lin" valueType="num">
                                      <p:cBhvr additive="base">
                                        <p:cTn id="49"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7" end="7"/>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5">
                                            <p:txEl>
                                              <p:pRg st="7" end="7"/>
                                            </p:txEl>
                                          </p:spTgt>
                                        </p:tgtEl>
                                        <p:attrNameLst>
                                          <p:attrName>style.visibility</p:attrName>
                                        </p:attrNameLst>
                                      </p:cBhvr>
                                      <p:to>
                                        <p:strVal val="visible"/>
                                      </p:to>
                                    </p:set>
                                    <p:anim calcmode="lin" valueType="num">
                                      <p:cBhvr additive="base">
                                        <p:cTn id="53"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Be, Know, Do</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25</a:t>
            </a:fld>
            <a:endParaRPr lang="en-US"/>
          </a:p>
        </p:txBody>
      </p:sp>
      <p:sp>
        <p:nvSpPr>
          <p:cNvPr id="3" name="TextBox 2"/>
          <p:cNvSpPr txBox="1"/>
          <p:nvPr/>
        </p:nvSpPr>
        <p:spPr>
          <a:xfrm>
            <a:off x="81769" y="1417639"/>
            <a:ext cx="8833632" cy="4480778"/>
          </a:xfrm>
          <a:prstGeom prst="rect">
            <a:avLst/>
          </a:prstGeom>
          <a:noFill/>
        </p:spPr>
        <p:txBody>
          <a:bodyPr wrap="square" rtlCol="0">
            <a:spAutoFit/>
          </a:bodyPr>
          <a:lstStyle/>
          <a:p>
            <a:pPr>
              <a:lnSpc>
                <a:spcPct val="120000"/>
              </a:lnSpc>
            </a:pPr>
            <a:r>
              <a:rPr lang="en-US" sz="2400" b="1" dirty="0">
                <a:latin typeface="Helvetica Neue"/>
                <a:cs typeface="Helvetica Neue"/>
              </a:rPr>
              <a:t>A Scoutmaster must BE ...</a:t>
            </a:r>
          </a:p>
          <a:p>
            <a:pPr>
              <a:lnSpc>
                <a:spcPct val="120000"/>
              </a:lnSpc>
            </a:pPr>
            <a:r>
              <a:rPr lang="en-US" sz="2000" dirty="0">
                <a:latin typeface="Helvetica Neue"/>
                <a:cs typeface="Helvetica Neue"/>
              </a:rPr>
              <a:t>• </a:t>
            </a:r>
            <a:r>
              <a:rPr lang="en-US" sz="2400" b="1" dirty="0">
                <a:latin typeface="Helvetica Neue"/>
                <a:cs typeface="Helvetica Neue"/>
              </a:rPr>
              <a:t>A role model of leadership skills expected of the Scouts</a:t>
            </a:r>
          </a:p>
          <a:p>
            <a:pPr>
              <a:lnSpc>
                <a:spcPct val="120000"/>
              </a:lnSpc>
            </a:pPr>
            <a:r>
              <a:rPr lang="en-US" sz="2400" b="1" dirty="0">
                <a:latin typeface="Helvetica Neue"/>
                <a:cs typeface="Helvetica Neue"/>
              </a:rPr>
              <a:t>• A coach and a guide as the youth grow through Scouting</a:t>
            </a:r>
          </a:p>
          <a:p>
            <a:pPr>
              <a:lnSpc>
                <a:spcPct val="120000"/>
              </a:lnSpc>
            </a:pPr>
            <a:r>
              <a:rPr lang="en-US" sz="2400" b="1" dirty="0">
                <a:latin typeface="Helvetica Neue"/>
                <a:cs typeface="Helvetica Neue"/>
              </a:rPr>
              <a:t>• An example for the aims of Scouting</a:t>
            </a:r>
          </a:p>
          <a:p>
            <a:pPr>
              <a:lnSpc>
                <a:spcPct val="120000"/>
              </a:lnSpc>
            </a:pPr>
            <a:r>
              <a:rPr lang="en-US" sz="2400" b="1" dirty="0">
                <a:latin typeface="Helvetica Neue"/>
                <a:cs typeface="Helvetica Neue"/>
              </a:rPr>
              <a:t>	—Exemplary character</a:t>
            </a:r>
          </a:p>
          <a:p>
            <a:pPr>
              <a:lnSpc>
                <a:spcPct val="120000"/>
              </a:lnSpc>
            </a:pPr>
            <a:r>
              <a:rPr lang="en-US" sz="2400" b="1" dirty="0">
                <a:latin typeface="Helvetica Neue"/>
                <a:cs typeface="Helvetica Neue"/>
              </a:rPr>
              <a:t>	—Model citizen</a:t>
            </a:r>
          </a:p>
          <a:p>
            <a:pPr>
              <a:lnSpc>
                <a:spcPct val="120000"/>
              </a:lnSpc>
            </a:pPr>
            <a:r>
              <a:rPr lang="en-US" sz="2400" b="1" dirty="0">
                <a:latin typeface="Helvetica Neue"/>
                <a:cs typeface="Helvetica Neue"/>
              </a:rPr>
              <a:t>	—Physically fit, mentally awake, and morally straight</a:t>
            </a:r>
          </a:p>
          <a:p>
            <a:pPr>
              <a:lnSpc>
                <a:spcPct val="120000"/>
              </a:lnSpc>
            </a:pPr>
            <a:r>
              <a:rPr lang="en-US" sz="2400" b="1" dirty="0">
                <a:latin typeface="Helvetica Neue"/>
                <a:cs typeface="Helvetica Neue"/>
              </a:rPr>
              <a:t>• Approachable</a:t>
            </a:r>
          </a:p>
          <a:p>
            <a:pPr>
              <a:lnSpc>
                <a:spcPct val="120000"/>
              </a:lnSpc>
            </a:pPr>
            <a:r>
              <a:rPr lang="en-US" sz="2400" b="1" dirty="0">
                <a:latin typeface="Helvetica Neue"/>
                <a:cs typeface="Helvetica Neue"/>
              </a:rPr>
              <a:t>• Respectful</a:t>
            </a:r>
          </a:p>
          <a:p>
            <a:pPr>
              <a:lnSpc>
                <a:spcPct val="120000"/>
              </a:lnSpc>
            </a:pPr>
            <a:r>
              <a:rPr lang="en-US" sz="2400" b="1" dirty="0">
                <a:latin typeface="Helvetica Neue"/>
                <a:cs typeface="Helvetica Neue"/>
              </a:rPr>
              <a:t>• Trusted</a:t>
            </a:r>
          </a:p>
        </p:txBody>
      </p:sp>
    </p:spTree>
    <p:extLst>
      <p:ext uri="{BB962C8B-B14F-4D97-AF65-F5344CB8AC3E}">
        <p14:creationId xmlns:p14="http://schemas.microsoft.com/office/powerpoint/2010/main" val="40217907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Be, Know, Do</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26</a:t>
            </a:fld>
            <a:endParaRPr lang="en-US"/>
          </a:p>
        </p:txBody>
      </p:sp>
      <p:sp>
        <p:nvSpPr>
          <p:cNvPr id="3" name="TextBox 2"/>
          <p:cNvSpPr txBox="1"/>
          <p:nvPr/>
        </p:nvSpPr>
        <p:spPr>
          <a:xfrm>
            <a:off x="81769" y="1417639"/>
            <a:ext cx="8833632" cy="4524315"/>
          </a:xfrm>
          <a:prstGeom prst="rect">
            <a:avLst/>
          </a:prstGeom>
          <a:noFill/>
        </p:spPr>
        <p:txBody>
          <a:bodyPr wrap="square" rtlCol="0">
            <a:spAutoFit/>
          </a:bodyPr>
          <a:lstStyle/>
          <a:p>
            <a:pPr>
              <a:lnSpc>
                <a:spcPct val="120000"/>
              </a:lnSpc>
            </a:pPr>
            <a:r>
              <a:rPr lang="en-US" sz="2400" b="1" dirty="0">
                <a:latin typeface="Helvetica Neue"/>
                <a:cs typeface="Helvetica Neue"/>
              </a:rPr>
              <a:t>A Scoutmaster must BE ...</a:t>
            </a:r>
          </a:p>
          <a:p>
            <a:pPr>
              <a:lnSpc>
                <a:spcPct val="120000"/>
              </a:lnSpc>
            </a:pPr>
            <a:r>
              <a:rPr lang="en-US" sz="2000" dirty="0">
                <a:latin typeface="Helvetica Neue"/>
                <a:cs typeface="Helvetica Neue"/>
              </a:rPr>
              <a:t>• </a:t>
            </a:r>
            <a:r>
              <a:rPr lang="en-US" sz="2400" b="1" dirty="0">
                <a:latin typeface="Helvetica Neue"/>
                <a:cs typeface="Helvetica Neue"/>
              </a:rPr>
              <a:t>A role model of leadership skills expected of the Scouts</a:t>
            </a:r>
          </a:p>
          <a:p>
            <a:pPr>
              <a:lnSpc>
                <a:spcPct val="120000"/>
              </a:lnSpc>
            </a:pPr>
            <a:r>
              <a:rPr lang="en-US" sz="2400" b="1" dirty="0">
                <a:latin typeface="Helvetica Neue"/>
                <a:cs typeface="Helvetica Neue"/>
              </a:rPr>
              <a:t>• A coach and a guide as the youth grow through Scouting</a:t>
            </a:r>
          </a:p>
          <a:p>
            <a:pPr>
              <a:lnSpc>
                <a:spcPct val="120000"/>
              </a:lnSpc>
            </a:pPr>
            <a:r>
              <a:rPr lang="en-US" sz="2400" b="1" dirty="0">
                <a:latin typeface="Helvetica Neue"/>
                <a:cs typeface="Helvetica Neue"/>
              </a:rPr>
              <a:t>• An example for the aims of Scouting</a:t>
            </a:r>
          </a:p>
          <a:p>
            <a:pPr>
              <a:lnSpc>
                <a:spcPct val="120000"/>
              </a:lnSpc>
            </a:pPr>
            <a:r>
              <a:rPr lang="en-US" sz="2400" b="1" dirty="0">
                <a:latin typeface="Helvetica Neue"/>
                <a:cs typeface="Helvetica Neue"/>
              </a:rPr>
              <a:t>	—Exemplary character</a:t>
            </a:r>
          </a:p>
          <a:p>
            <a:pPr>
              <a:lnSpc>
                <a:spcPct val="120000"/>
              </a:lnSpc>
            </a:pPr>
            <a:r>
              <a:rPr lang="en-US" sz="2400" b="1" dirty="0">
                <a:latin typeface="Helvetica Neue"/>
                <a:cs typeface="Helvetica Neue"/>
              </a:rPr>
              <a:t>	—Model citizen</a:t>
            </a:r>
          </a:p>
          <a:p>
            <a:pPr>
              <a:lnSpc>
                <a:spcPct val="120000"/>
              </a:lnSpc>
            </a:pPr>
            <a:r>
              <a:rPr lang="en-US" sz="2400" b="1" dirty="0">
                <a:latin typeface="Helvetica Neue"/>
                <a:cs typeface="Helvetica Neue"/>
              </a:rPr>
              <a:t>	—Physically fit, mentally awake, and morally straight</a:t>
            </a:r>
          </a:p>
          <a:p>
            <a:pPr>
              <a:lnSpc>
                <a:spcPct val="120000"/>
              </a:lnSpc>
            </a:pPr>
            <a:r>
              <a:rPr lang="en-US" sz="2400" b="1" dirty="0">
                <a:latin typeface="Helvetica Neue"/>
                <a:cs typeface="Helvetica Neue"/>
              </a:rPr>
              <a:t>• Approachable</a:t>
            </a:r>
          </a:p>
          <a:p>
            <a:pPr>
              <a:lnSpc>
                <a:spcPct val="120000"/>
              </a:lnSpc>
            </a:pPr>
            <a:r>
              <a:rPr lang="en-US" sz="2400" b="1" dirty="0">
                <a:latin typeface="Helvetica Neue"/>
                <a:cs typeface="Helvetica Neue"/>
              </a:rPr>
              <a:t>• Respectful</a:t>
            </a:r>
          </a:p>
          <a:p>
            <a:pPr>
              <a:lnSpc>
                <a:spcPct val="120000"/>
              </a:lnSpc>
            </a:pPr>
            <a:r>
              <a:rPr lang="en-US" sz="2400" b="1" dirty="0">
                <a:latin typeface="Helvetica Neue"/>
                <a:cs typeface="Helvetica Neue"/>
              </a:rPr>
              <a:t>• Trusted</a:t>
            </a:r>
          </a:p>
        </p:txBody>
      </p:sp>
    </p:spTree>
    <p:extLst>
      <p:ext uri="{BB962C8B-B14F-4D97-AF65-F5344CB8AC3E}">
        <p14:creationId xmlns:p14="http://schemas.microsoft.com/office/powerpoint/2010/main" val="789490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Be, Know, Do</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27</a:t>
            </a:fld>
            <a:endParaRPr lang="en-US"/>
          </a:p>
        </p:txBody>
      </p:sp>
      <p:sp>
        <p:nvSpPr>
          <p:cNvPr id="3" name="TextBox 2"/>
          <p:cNvSpPr txBox="1"/>
          <p:nvPr/>
        </p:nvSpPr>
        <p:spPr>
          <a:xfrm>
            <a:off x="92654" y="1417638"/>
            <a:ext cx="8735918" cy="4521302"/>
          </a:xfrm>
          <a:prstGeom prst="rect">
            <a:avLst/>
          </a:prstGeom>
          <a:noFill/>
        </p:spPr>
        <p:txBody>
          <a:bodyPr wrap="none" rtlCol="0">
            <a:spAutoFit/>
          </a:bodyPr>
          <a:lstStyle/>
          <a:p>
            <a:pPr>
              <a:lnSpc>
                <a:spcPct val="120000"/>
              </a:lnSpc>
            </a:pPr>
            <a:r>
              <a:rPr lang="en-US" sz="2200" b="1" dirty="0">
                <a:latin typeface="Helvetica Neue"/>
                <a:cs typeface="Helvetica Neue"/>
              </a:rPr>
              <a:t>A Scoutmaster must KNOW ...</a:t>
            </a:r>
          </a:p>
          <a:p>
            <a:pPr>
              <a:lnSpc>
                <a:spcPct val="120000"/>
              </a:lnSpc>
            </a:pPr>
            <a:r>
              <a:rPr lang="en-US" sz="2200" dirty="0">
                <a:latin typeface="Helvetica Neue"/>
                <a:cs typeface="Helvetica Neue"/>
              </a:rPr>
              <a:t>• </a:t>
            </a:r>
            <a:r>
              <a:rPr lang="en-US" sz="2200" b="1" dirty="0">
                <a:latin typeface="Helvetica Neue"/>
                <a:cs typeface="Helvetica Neue"/>
              </a:rPr>
              <a:t>Scouting works best when the Scouts are the leaders</a:t>
            </a:r>
          </a:p>
          <a:p>
            <a:pPr>
              <a:lnSpc>
                <a:spcPct val="120000"/>
              </a:lnSpc>
            </a:pPr>
            <a:r>
              <a:rPr lang="en-US" sz="2200" b="1" dirty="0">
                <a:latin typeface="Helvetica Neue"/>
                <a:cs typeface="Helvetica Neue"/>
              </a:rPr>
              <a:t>• The patrol method is the best way to run a troop</a:t>
            </a:r>
          </a:p>
          <a:p>
            <a:pPr>
              <a:lnSpc>
                <a:spcPct val="120000"/>
              </a:lnSpc>
            </a:pPr>
            <a:r>
              <a:rPr lang="en-US" sz="2200" b="1" dirty="0">
                <a:latin typeface="Helvetica Neue"/>
                <a:cs typeface="Helvetica Neue"/>
              </a:rPr>
              <a:t>• The basic skills that are expected from the Scouts</a:t>
            </a:r>
          </a:p>
          <a:p>
            <a:pPr>
              <a:lnSpc>
                <a:spcPct val="120000"/>
              </a:lnSpc>
            </a:pPr>
            <a:r>
              <a:rPr lang="en-US" sz="2200" b="1" dirty="0">
                <a:latin typeface="Helvetica Neue"/>
                <a:cs typeface="Helvetica Neue"/>
              </a:rPr>
              <a:t>• How to use the Guide to Safe Scouting </a:t>
            </a:r>
          </a:p>
          <a:p>
            <a:pPr>
              <a:lnSpc>
                <a:spcPct val="120000"/>
              </a:lnSpc>
            </a:pPr>
            <a:r>
              <a:rPr lang="en-US" sz="2200" b="1" dirty="0">
                <a:latin typeface="Helvetica Neue"/>
                <a:cs typeface="Helvetica Neue"/>
              </a:rPr>
              <a:t>• The tools and resources available from the district and council</a:t>
            </a:r>
          </a:p>
          <a:p>
            <a:pPr>
              <a:lnSpc>
                <a:spcPct val="120000"/>
              </a:lnSpc>
            </a:pPr>
            <a:r>
              <a:rPr lang="en-US" sz="2200" b="1" dirty="0">
                <a:latin typeface="Helvetica Neue"/>
                <a:cs typeface="Helvetica Neue"/>
              </a:rPr>
              <a:t>	—Unit commissioners</a:t>
            </a:r>
          </a:p>
          <a:p>
            <a:pPr>
              <a:lnSpc>
                <a:spcPct val="120000"/>
              </a:lnSpc>
            </a:pPr>
            <a:r>
              <a:rPr lang="en-US" sz="2200" b="1" dirty="0">
                <a:latin typeface="Helvetica Neue"/>
                <a:cs typeface="Helvetica Neue"/>
              </a:rPr>
              <a:t>	—Training opportunities for youth and adults</a:t>
            </a:r>
          </a:p>
          <a:p>
            <a:pPr>
              <a:lnSpc>
                <a:spcPct val="120000"/>
              </a:lnSpc>
            </a:pPr>
            <a:r>
              <a:rPr lang="en-US" sz="2200" b="1" dirty="0">
                <a:latin typeface="Helvetica Neue"/>
                <a:cs typeface="Helvetica Neue"/>
              </a:rPr>
              <a:t>	—Roundtables and supplemental training opportunities</a:t>
            </a:r>
          </a:p>
          <a:p>
            <a:pPr>
              <a:lnSpc>
                <a:spcPct val="120000"/>
              </a:lnSpc>
            </a:pPr>
            <a:r>
              <a:rPr lang="en-US" sz="2200" b="1" dirty="0">
                <a:latin typeface="Helvetica Neue"/>
                <a:cs typeface="Helvetica Neue"/>
              </a:rPr>
              <a:t>	—High-adventure opportunities to keep older Scouts</a:t>
            </a:r>
          </a:p>
          <a:p>
            <a:pPr>
              <a:lnSpc>
                <a:spcPct val="120000"/>
              </a:lnSpc>
            </a:pPr>
            <a:r>
              <a:rPr lang="en-US" sz="2200" b="1" dirty="0">
                <a:latin typeface="Helvetica Neue"/>
                <a:cs typeface="Helvetica Neue"/>
              </a:rPr>
              <a:t>	enthusiastic</a:t>
            </a:r>
          </a:p>
        </p:txBody>
      </p:sp>
    </p:spTree>
    <p:extLst>
      <p:ext uri="{BB962C8B-B14F-4D97-AF65-F5344CB8AC3E}">
        <p14:creationId xmlns:p14="http://schemas.microsoft.com/office/powerpoint/2010/main" val="27931726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Be, Know, Do</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28</a:t>
            </a:fld>
            <a:endParaRPr lang="en-US"/>
          </a:p>
        </p:txBody>
      </p:sp>
      <p:sp>
        <p:nvSpPr>
          <p:cNvPr id="3" name="TextBox 2"/>
          <p:cNvSpPr txBox="1"/>
          <p:nvPr/>
        </p:nvSpPr>
        <p:spPr>
          <a:xfrm>
            <a:off x="92654" y="1417638"/>
            <a:ext cx="8735918" cy="4521302"/>
          </a:xfrm>
          <a:prstGeom prst="rect">
            <a:avLst/>
          </a:prstGeom>
          <a:noFill/>
        </p:spPr>
        <p:txBody>
          <a:bodyPr wrap="none" rtlCol="0">
            <a:spAutoFit/>
          </a:bodyPr>
          <a:lstStyle/>
          <a:p>
            <a:pPr>
              <a:lnSpc>
                <a:spcPct val="120000"/>
              </a:lnSpc>
            </a:pPr>
            <a:r>
              <a:rPr lang="en-US" sz="2200" b="1" dirty="0">
                <a:latin typeface="Helvetica Neue"/>
                <a:cs typeface="Helvetica Neue"/>
              </a:rPr>
              <a:t>A Scoutmaster must KNOW ...</a:t>
            </a:r>
          </a:p>
          <a:p>
            <a:pPr>
              <a:lnSpc>
                <a:spcPct val="120000"/>
              </a:lnSpc>
            </a:pPr>
            <a:r>
              <a:rPr lang="en-US" sz="2200" dirty="0">
                <a:latin typeface="Helvetica Neue"/>
                <a:cs typeface="Helvetica Neue"/>
              </a:rPr>
              <a:t>• </a:t>
            </a:r>
            <a:r>
              <a:rPr lang="en-US" sz="2200" b="1" dirty="0">
                <a:latin typeface="Helvetica Neue"/>
                <a:cs typeface="Helvetica Neue"/>
              </a:rPr>
              <a:t>Scouting works best when the Scouts are the leaders</a:t>
            </a:r>
          </a:p>
          <a:p>
            <a:pPr>
              <a:lnSpc>
                <a:spcPct val="120000"/>
              </a:lnSpc>
            </a:pPr>
            <a:r>
              <a:rPr lang="en-US" sz="2200" b="1" dirty="0">
                <a:latin typeface="Helvetica Neue"/>
                <a:cs typeface="Helvetica Neue"/>
              </a:rPr>
              <a:t>• The patrol method is the best way to run a troop</a:t>
            </a:r>
          </a:p>
          <a:p>
            <a:pPr>
              <a:lnSpc>
                <a:spcPct val="120000"/>
              </a:lnSpc>
            </a:pPr>
            <a:r>
              <a:rPr lang="en-US" sz="2200" b="1" dirty="0">
                <a:latin typeface="Helvetica Neue"/>
                <a:cs typeface="Helvetica Neue"/>
              </a:rPr>
              <a:t>• The basic skills that are expected from the Scouts</a:t>
            </a:r>
          </a:p>
          <a:p>
            <a:pPr>
              <a:lnSpc>
                <a:spcPct val="120000"/>
              </a:lnSpc>
            </a:pPr>
            <a:r>
              <a:rPr lang="en-US" sz="2200" b="1" dirty="0">
                <a:latin typeface="Helvetica Neue"/>
                <a:cs typeface="Helvetica Neue"/>
              </a:rPr>
              <a:t>• How to use the Guide to Safe Scouting </a:t>
            </a:r>
          </a:p>
          <a:p>
            <a:pPr>
              <a:lnSpc>
                <a:spcPct val="120000"/>
              </a:lnSpc>
            </a:pPr>
            <a:r>
              <a:rPr lang="en-US" sz="2200" b="1" dirty="0">
                <a:latin typeface="Helvetica Neue"/>
                <a:cs typeface="Helvetica Neue"/>
              </a:rPr>
              <a:t>• The tools and resources available from the district and council</a:t>
            </a:r>
          </a:p>
          <a:p>
            <a:pPr>
              <a:lnSpc>
                <a:spcPct val="120000"/>
              </a:lnSpc>
            </a:pPr>
            <a:r>
              <a:rPr lang="en-US" sz="2200" b="1" dirty="0">
                <a:latin typeface="Helvetica Neue"/>
                <a:cs typeface="Helvetica Neue"/>
              </a:rPr>
              <a:t>	—Unit commissioners</a:t>
            </a:r>
          </a:p>
          <a:p>
            <a:pPr>
              <a:lnSpc>
                <a:spcPct val="120000"/>
              </a:lnSpc>
            </a:pPr>
            <a:r>
              <a:rPr lang="en-US" sz="2200" b="1" dirty="0">
                <a:latin typeface="Helvetica Neue"/>
                <a:cs typeface="Helvetica Neue"/>
              </a:rPr>
              <a:t>	—Training opportunities for youth and adults</a:t>
            </a:r>
          </a:p>
          <a:p>
            <a:pPr>
              <a:lnSpc>
                <a:spcPct val="120000"/>
              </a:lnSpc>
            </a:pPr>
            <a:r>
              <a:rPr lang="en-US" sz="2200" b="1" dirty="0">
                <a:latin typeface="Helvetica Neue"/>
                <a:cs typeface="Helvetica Neue"/>
              </a:rPr>
              <a:t>	—Roundtables and supplemental training opportunities</a:t>
            </a:r>
          </a:p>
          <a:p>
            <a:pPr>
              <a:lnSpc>
                <a:spcPct val="120000"/>
              </a:lnSpc>
            </a:pPr>
            <a:r>
              <a:rPr lang="en-US" sz="2200" b="1" dirty="0">
                <a:latin typeface="Helvetica Neue"/>
                <a:cs typeface="Helvetica Neue"/>
              </a:rPr>
              <a:t>	—High-adventure opportunities to keep older Scouts</a:t>
            </a:r>
          </a:p>
          <a:p>
            <a:pPr>
              <a:lnSpc>
                <a:spcPct val="120000"/>
              </a:lnSpc>
            </a:pPr>
            <a:r>
              <a:rPr lang="en-US" sz="2200" b="1" dirty="0">
                <a:latin typeface="Helvetica Neue"/>
                <a:cs typeface="Helvetica Neue"/>
              </a:rPr>
              <a:t>	enthusiastic</a:t>
            </a:r>
          </a:p>
        </p:txBody>
      </p:sp>
    </p:spTree>
    <p:extLst>
      <p:ext uri="{BB962C8B-B14F-4D97-AF65-F5344CB8AC3E}">
        <p14:creationId xmlns:p14="http://schemas.microsoft.com/office/powerpoint/2010/main" val="19000798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Be, Know, Do</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29</a:t>
            </a:fld>
            <a:endParaRPr lang="en-US"/>
          </a:p>
        </p:txBody>
      </p:sp>
      <p:sp>
        <p:nvSpPr>
          <p:cNvPr id="3" name="TextBox 2"/>
          <p:cNvSpPr txBox="1"/>
          <p:nvPr/>
        </p:nvSpPr>
        <p:spPr>
          <a:xfrm>
            <a:off x="212398" y="1417638"/>
            <a:ext cx="9179308" cy="3668248"/>
          </a:xfrm>
          <a:prstGeom prst="rect">
            <a:avLst/>
          </a:prstGeom>
          <a:noFill/>
        </p:spPr>
        <p:txBody>
          <a:bodyPr wrap="none" rtlCol="0">
            <a:spAutoFit/>
          </a:bodyPr>
          <a:lstStyle/>
          <a:p>
            <a:pPr>
              <a:lnSpc>
                <a:spcPct val="120000"/>
              </a:lnSpc>
            </a:pPr>
            <a:r>
              <a:rPr lang="en-US" sz="2800" b="1" dirty="0">
                <a:latin typeface="Helvetica Neue"/>
                <a:cs typeface="Helvetica Neue"/>
              </a:rPr>
              <a:t>A Scoutmaster must DO ...</a:t>
            </a:r>
          </a:p>
          <a:p>
            <a:pPr>
              <a:lnSpc>
                <a:spcPct val="120000"/>
              </a:lnSpc>
            </a:pPr>
            <a:r>
              <a:rPr lang="en-US" sz="2400" dirty="0">
                <a:latin typeface="Helvetica Neue"/>
                <a:cs typeface="Helvetica Neue"/>
              </a:rPr>
              <a:t>• </a:t>
            </a:r>
            <a:r>
              <a:rPr lang="en-US" sz="2400" b="1" dirty="0">
                <a:latin typeface="Helvetica Neue"/>
                <a:cs typeface="Helvetica Neue"/>
              </a:rPr>
              <a:t>Everything possible to help the Scouts become leaders</a:t>
            </a:r>
          </a:p>
          <a:p>
            <a:pPr>
              <a:lnSpc>
                <a:spcPct val="120000"/>
              </a:lnSpc>
            </a:pPr>
            <a:r>
              <a:rPr lang="en-US" sz="2400" b="1" dirty="0">
                <a:latin typeface="Helvetica Neue"/>
                <a:cs typeface="Helvetica Neue"/>
              </a:rPr>
              <a:t>• Model the aims of Scouting in their daily lives</a:t>
            </a:r>
          </a:p>
          <a:p>
            <a:pPr>
              <a:lnSpc>
                <a:spcPct val="120000"/>
              </a:lnSpc>
            </a:pPr>
            <a:r>
              <a:rPr lang="en-US" sz="2400" b="1" dirty="0">
                <a:latin typeface="Helvetica Neue"/>
                <a:cs typeface="Helvetica Neue"/>
              </a:rPr>
              <a:t>• Train and develop assistant Scoutmasters</a:t>
            </a:r>
          </a:p>
          <a:p>
            <a:pPr>
              <a:lnSpc>
                <a:spcPct val="120000"/>
              </a:lnSpc>
            </a:pPr>
            <a:r>
              <a:rPr lang="en-US" sz="2400" b="1" dirty="0">
                <a:latin typeface="Helvetica Neue"/>
                <a:cs typeface="Helvetica Neue"/>
              </a:rPr>
              <a:t>• Their own recurring and supplemental training to improve</a:t>
            </a:r>
          </a:p>
          <a:p>
            <a:pPr>
              <a:lnSpc>
                <a:spcPct val="120000"/>
              </a:lnSpc>
            </a:pPr>
            <a:r>
              <a:rPr lang="en-US" sz="2400" b="1" dirty="0">
                <a:latin typeface="Helvetica Neue"/>
                <a:cs typeface="Helvetica Neue"/>
              </a:rPr>
              <a:t>• The work needed to partner with the troop committee</a:t>
            </a:r>
          </a:p>
          <a:p>
            <a:pPr>
              <a:lnSpc>
                <a:spcPct val="120000"/>
              </a:lnSpc>
            </a:pPr>
            <a:r>
              <a:rPr lang="en-US" sz="2400" b="1" dirty="0">
                <a:latin typeface="Helvetica Neue"/>
                <a:cs typeface="Helvetica Neue"/>
              </a:rPr>
              <a:t>• Communicate effectively with Scouts, parents, and leaders</a:t>
            </a:r>
          </a:p>
          <a:p>
            <a:pPr>
              <a:lnSpc>
                <a:spcPct val="120000"/>
              </a:lnSpc>
            </a:pPr>
            <a:r>
              <a:rPr lang="en-US" sz="2400" b="1" dirty="0">
                <a:latin typeface="Helvetica Neue"/>
                <a:cs typeface="Helvetica Neue"/>
              </a:rPr>
              <a:t>• Uphold the standards of the BSA and the charter</a:t>
            </a:r>
          </a:p>
        </p:txBody>
      </p:sp>
    </p:spTree>
    <p:extLst>
      <p:ext uri="{BB962C8B-B14F-4D97-AF65-F5344CB8AC3E}">
        <p14:creationId xmlns:p14="http://schemas.microsoft.com/office/powerpoint/2010/main" val="2978635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Scoutmaster Position Specific Training</a:t>
            </a:r>
          </a:p>
        </p:txBody>
      </p:sp>
      <p:sp>
        <p:nvSpPr>
          <p:cNvPr id="3" name="Content Placeholder 2"/>
          <p:cNvSpPr>
            <a:spLocks noGrp="1"/>
          </p:cNvSpPr>
          <p:nvPr>
            <p:ph idx="1"/>
          </p:nvPr>
        </p:nvSpPr>
        <p:spPr/>
        <p:txBody>
          <a:bodyPr/>
          <a:lstStyle/>
          <a:p>
            <a:pPr marL="0" indent="0" algn="ctr">
              <a:buNone/>
            </a:pPr>
            <a:endParaRPr lang="en-US" sz="3600" dirty="0"/>
          </a:p>
          <a:p>
            <a:pPr marL="0" indent="0" algn="ctr">
              <a:buNone/>
            </a:pPr>
            <a:endParaRPr lang="en-US" sz="3600" dirty="0"/>
          </a:p>
          <a:p>
            <a:pPr marL="0" indent="0" algn="ctr">
              <a:buNone/>
            </a:pPr>
            <a:r>
              <a:rPr lang="en-US" sz="4400" dirty="0">
                <a:solidFill>
                  <a:schemeClr val="tx1"/>
                </a:solidFill>
              </a:rPr>
              <a:t>Why are we here?</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3</a:t>
            </a:fld>
            <a:endParaRPr lang="en-US"/>
          </a:p>
        </p:txBody>
      </p:sp>
    </p:spTree>
    <p:extLst>
      <p:ext uri="{BB962C8B-B14F-4D97-AF65-F5344CB8AC3E}">
        <p14:creationId xmlns:p14="http://schemas.microsoft.com/office/powerpoint/2010/main" val="29567977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Be, Know, Do</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30</a:t>
            </a:fld>
            <a:endParaRPr lang="en-US"/>
          </a:p>
        </p:txBody>
      </p:sp>
      <p:sp>
        <p:nvSpPr>
          <p:cNvPr id="3" name="TextBox 2"/>
          <p:cNvSpPr txBox="1"/>
          <p:nvPr/>
        </p:nvSpPr>
        <p:spPr>
          <a:xfrm>
            <a:off x="212398" y="1417638"/>
            <a:ext cx="8991757" cy="3668248"/>
          </a:xfrm>
          <a:prstGeom prst="rect">
            <a:avLst/>
          </a:prstGeom>
          <a:noFill/>
        </p:spPr>
        <p:txBody>
          <a:bodyPr wrap="none" rtlCol="0">
            <a:spAutoFit/>
          </a:bodyPr>
          <a:lstStyle/>
          <a:p>
            <a:pPr>
              <a:lnSpc>
                <a:spcPct val="120000"/>
              </a:lnSpc>
            </a:pPr>
            <a:r>
              <a:rPr lang="en-US" sz="2800" b="1" dirty="0">
                <a:latin typeface="Helvetica Neue"/>
                <a:cs typeface="Helvetica Neue"/>
              </a:rPr>
              <a:t>A Scoutmaster must DO ...</a:t>
            </a:r>
          </a:p>
          <a:p>
            <a:pPr>
              <a:lnSpc>
                <a:spcPct val="120000"/>
              </a:lnSpc>
            </a:pPr>
            <a:r>
              <a:rPr lang="en-US" sz="2400" dirty="0">
                <a:latin typeface="Helvetica Neue"/>
                <a:cs typeface="Helvetica Neue"/>
              </a:rPr>
              <a:t>• </a:t>
            </a:r>
            <a:r>
              <a:rPr lang="en-US" sz="2400" b="1" dirty="0">
                <a:latin typeface="Helvetica Neue"/>
                <a:cs typeface="Helvetica Neue"/>
              </a:rPr>
              <a:t>Everything possible to help the Scouts become leaders</a:t>
            </a:r>
          </a:p>
          <a:p>
            <a:pPr>
              <a:lnSpc>
                <a:spcPct val="120000"/>
              </a:lnSpc>
            </a:pPr>
            <a:r>
              <a:rPr lang="en-US" sz="2400" b="1" dirty="0">
                <a:latin typeface="Helvetica Neue"/>
                <a:cs typeface="Helvetica Neue"/>
              </a:rPr>
              <a:t>• Model the aims of Scouting in their daily lives</a:t>
            </a:r>
          </a:p>
          <a:p>
            <a:pPr>
              <a:lnSpc>
                <a:spcPct val="120000"/>
              </a:lnSpc>
            </a:pPr>
            <a:r>
              <a:rPr lang="en-US" sz="2400" b="1" dirty="0">
                <a:latin typeface="Helvetica Neue"/>
                <a:cs typeface="Helvetica Neue"/>
              </a:rPr>
              <a:t>• Train and develop assistant Scoutmasters</a:t>
            </a:r>
          </a:p>
          <a:p>
            <a:pPr>
              <a:lnSpc>
                <a:spcPct val="120000"/>
              </a:lnSpc>
            </a:pPr>
            <a:r>
              <a:rPr lang="en-US" sz="2400" b="1" dirty="0">
                <a:latin typeface="Helvetica Neue"/>
                <a:cs typeface="Helvetica Neue"/>
              </a:rPr>
              <a:t>• Their own recurring and supplemental training to improve</a:t>
            </a:r>
          </a:p>
          <a:p>
            <a:pPr>
              <a:lnSpc>
                <a:spcPct val="120000"/>
              </a:lnSpc>
            </a:pPr>
            <a:r>
              <a:rPr lang="en-US" sz="2400" b="1" dirty="0">
                <a:latin typeface="Helvetica Neue"/>
                <a:cs typeface="Helvetica Neue"/>
              </a:rPr>
              <a:t>• The work needed to partner with the troop committee</a:t>
            </a:r>
          </a:p>
          <a:p>
            <a:pPr>
              <a:lnSpc>
                <a:spcPct val="120000"/>
              </a:lnSpc>
            </a:pPr>
            <a:r>
              <a:rPr lang="en-US" sz="2400" b="1" dirty="0">
                <a:latin typeface="Helvetica Neue"/>
                <a:cs typeface="Helvetica Neue"/>
              </a:rPr>
              <a:t>• Communicate effectively with Scouts, parents, and leaders</a:t>
            </a:r>
          </a:p>
          <a:p>
            <a:pPr>
              <a:lnSpc>
                <a:spcPct val="120000"/>
              </a:lnSpc>
            </a:pPr>
            <a:r>
              <a:rPr lang="en-US" sz="2400" b="1" dirty="0">
                <a:latin typeface="Helvetica Neue"/>
                <a:cs typeface="Helvetica Neue"/>
              </a:rPr>
              <a:t>• Uphold the standards of the BSA and the charter</a:t>
            </a:r>
          </a:p>
        </p:txBody>
      </p:sp>
    </p:spTree>
    <p:extLst>
      <p:ext uri="{BB962C8B-B14F-4D97-AF65-F5344CB8AC3E}">
        <p14:creationId xmlns:p14="http://schemas.microsoft.com/office/powerpoint/2010/main" val="15608299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Role of the Scoutmaster - Summary</a:t>
            </a:r>
          </a:p>
        </p:txBody>
      </p:sp>
      <p:sp>
        <p:nvSpPr>
          <p:cNvPr id="3" name="Content Placeholder 2"/>
          <p:cNvSpPr>
            <a:spLocks noGrp="1"/>
          </p:cNvSpPr>
          <p:nvPr>
            <p:ph idx="1"/>
          </p:nvPr>
        </p:nvSpPr>
        <p:spPr/>
        <p:txBody>
          <a:bodyPr/>
          <a:lstStyle/>
          <a:p>
            <a:pPr marL="0" indent="0">
              <a:buNone/>
            </a:pPr>
            <a:r>
              <a:rPr lang="en-US" dirty="0">
                <a:solidFill>
                  <a:schemeClr val="tx1"/>
                </a:solidFill>
              </a:rPr>
              <a:t>Scoutmasters have important roles to play to ensure a successful Scouting experience for the Scouts and for the chartered organization.</a:t>
            </a:r>
          </a:p>
          <a:p>
            <a:pPr marL="0" indent="0">
              <a:buNone/>
            </a:pPr>
            <a:endParaRPr lang="en-US" dirty="0">
              <a:solidFill>
                <a:schemeClr val="tx1"/>
              </a:solidFill>
            </a:endParaRPr>
          </a:p>
          <a:p>
            <a:pPr marL="0" indent="0">
              <a:buNone/>
            </a:pPr>
            <a:r>
              <a:rPr lang="en-US" dirty="0">
                <a:solidFill>
                  <a:schemeClr val="tx1"/>
                </a:solidFill>
              </a:rPr>
              <a:t>The best Scoutmasters give the Scouts opportunities to learn, practice, and demonstrate good leadership in Scout-led troops.</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31</a:t>
            </a:fld>
            <a:endParaRPr lang="en-US"/>
          </a:p>
        </p:txBody>
      </p:sp>
    </p:spTree>
    <p:extLst>
      <p:ext uri="{BB962C8B-B14F-4D97-AF65-F5344CB8AC3E}">
        <p14:creationId xmlns:p14="http://schemas.microsoft.com/office/powerpoint/2010/main" val="1109341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Role of the Scoutmaster - Summary</a:t>
            </a:r>
          </a:p>
        </p:txBody>
      </p:sp>
      <p:sp>
        <p:nvSpPr>
          <p:cNvPr id="3" name="Content Placeholder 2"/>
          <p:cNvSpPr>
            <a:spLocks noGrp="1"/>
          </p:cNvSpPr>
          <p:nvPr>
            <p:ph idx="1"/>
          </p:nvPr>
        </p:nvSpPr>
        <p:spPr/>
        <p:txBody>
          <a:bodyPr/>
          <a:lstStyle/>
          <a:p>
            <a:pPr marL="0" indent="0">
              <a:buNone/>
            </a:pPr>
            <a:r>
              <a:rPr lang="en-US" dirty="0">
                <a:solidFill>
                  <a:schemeClr val="tx1"/>
                </a:solidFill>
              </a:rPr>
              <a:t>Scoutmasters have important roles to play to ensure a successful Scouting experience for the Scouts and for the chartered organization.</a:t>
            </a:r>
          </a:p>
          <a:p>
            <a:pPr marL="0" indent="0">
              <a:buNone/>
            </a:pPr>
            <a:endParaRPr lang="en-US" dirty="0">
              <a:solidFill>
                <a:schemeClr val="tx1"/>
              </a:solidFill>
            </a:endParaRPr>
          </a:p>
          <a:p>
            <a:pPr marL="0" indent="0">
              <a:buNone/>
            </a:pPr>
            <a:r>
              <a:rPr lang="en-US" dirty="0">
                <a:solidFill>
                  <a:schemeClr val="tx1"/>
                </a:solidFill>
              </a:rPr>
              <a:t>The best Scoutmasters give the Scouts opportunities to learn, practice, and demonstrate good leadership in Scout-led troops.</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32</a:t>
            </a:fld>
            <a:endParaRPr lang="en-US"/>
          </a:p>
        </p:txBody>
      </p:sp>
    </p:spTree>
    <p:extLst>
      <p:ext uri="{BB962C8B-B14F-4D97-AF65-F5344CB8AC3E}">
        <p14:creationId xmlns:p14="http://schemas.microsoft.com/office/powerpoint/2010/main" val="13557005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Patrol Method</a:t>
            </a:r>
          </a:p>
        </p:txBody>
      </p:sp>
      <p:sp>
        <p:nvSpPr>
          <p:cNvPr id="3" name="Content Placeholder 2"/>
          <p:cNvSpPr>
            <a:spLocks noGrp="1"/>
          </p:cNvSpPr>
          <p:nvPr>
            <p:ph idx="1"/>
          </p:nvPr>
        </p:nvSpPr>
        <p:spPr>
          <a:xfrm>
            <a:off x="457200" y="1096108"/>
            <a:ext cx="8229600" cy="4234338"/>
          </a:xfrm>
        </p:spPr>
        <p:txBody>
          <a:bodyPr/>
          <a:lstStyle/>
          <a:p>
            <a:pPr marL="0" indent="0" algn="ctr">
              <a:buNone/>
            </a:pPr>
            <a:endParaRPr lang="en-US" dirty="0"/>
          </a:p>
          <a:p>
            <a:pPr marL="0" indent="0" algn="ctr">
              <a:buNone/>
            </a:pPr>
            <a:r>
              <a:rPr lang="en-US" sz="2800" dirty="0">
                <a:solidFill>
                  <a:schemeClr val="tx1"/>
                </a:solidFill>
              </a:rPr>
              <a:t>What Is A Patrol?</a:t>
            </a:r>
          </a:p>
          <a:p>
            <a:pPr marL="0" indent="0" algn="ctr">
              <a:buNone/>
            </a:pPr>
            <a:endParaRPr lang="en-US" sz="2800" dirty="0">
              <a:solidFill>
                <a:schemeClr val="tx1"/>
              </a:solidFill>
            </a:endParaRPr>
          </a:p>
          <a:p>
            <a:pPr marL="0" indent="0" algn="ctr">
              <a:buNone/>
            </a:pPr>
            <a:r>
              <a:rPr lang="en-US" sz="2800" dirty="0">
                <a:solidFill>
                  <a:schemeClr val="tx1"/>
                </a:solidFill>
              </a:rPr>
              <a:t>Kinds of Patrols</a:t>
            </a:r>
          </a:p>
          <a:p>
            <a:pPr marL="0" indent="0" algn="ctr">
              <a:buNone/>
            </a:pPr>
            <a:endParaRPr lang="en-US" sz="2800" dirty="0">
              <a:solidFill>
                <a:schemeClr val="tx1"/>
              </a:solidFill>
            </a:endParaRPr>
          </a:p>
          <a:p>
            <a:pPr marL="0" indent="0" algn="ctr">
              <a:buNone/>
            </a:pPr>
            <a:r>
              <a:rPr lang="en-US" sz="2800" dirty="0">
                <a:solidFill>
                  <a:schemeClr val="tx1"/>
                </a:solidFill>
              </a:rPr>
              <a:t>Patrol Leadership</a:t>
            </a:r>
          </a:p>
          <a:p>
            <a:pPr marL="0" indent="0" algn="ctr">
              <a:buNone/>
            </a:pPr>
            <a:endParaRPr lang="en-US" sz="2800" dirty="0">
              <a:solidFill>
                <a:schemeClr val="tx1"/>
              </a:solidFill>
            </a:endParaRPr>
          </a:p>
          <a:p>
            <a:pPr marL="0" indent="0" algn="ctr">
              <a:buNone/>
            </a:pPr>
            <a:r>
              <a:rPr lang="en-US" sz="2800" dirty="0">
                <a:solidFill>
                  <a:schemeClr val="tx1"/>
                </a:solidFill>
              </a:rPr>
              <a:t>Why Have Patrol Meetings?</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33</a:t>
            </a:fld>
            <a:endParaRPr lang="en-US"/>
          </a:p>
        </p:txBody>
      </p:sp>
    </p:spTree>
    <p:extLst>
      <p:ext uri="{BB962C8B-B14F-4D97-AF65-F5344CB8AC3E}">
        <p14:creationId xmlns:p14="http://schemas.microsoft.com/office/powerpoint/2010/main" val="2670488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 calcmode="lin" valueType="num">
                                      <p:cBhvr additive="base">
                                        <p:cTn id="2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Patrol Method</a:t>
            </a:r>
          </a:p>
        </p:txBody>
      </p:sp>
      <p:sp>
        <p:nvSpPr>
          <p:cNvPr id="3" name="Content Placeholder 2"/>
          <p:cNvSpPr>
            <a:spLocks noGrp="1"/>
          </p:cNvSpPr>
          <p:nvPr>
            <p:ph idx="1"/>
          </p:nvPr>
        </p:nvSpPr>
        <p:spPr>
          <a:xfrm>
            <a:off x="457200" y="1096108"/>
            <a:ext cx="8229600" cy="4234338"/>
          </a:xfrm>
        </p:spPr>
        <p:txBody>
          <a:bodyPr/>
          <a:lstStyle/>
          <a:p>
            <a:pPr marL="0" indent="0" algn="ctr">
              <a:buNone/>
            </a:pPr>
            <a:endParaRPr lang="en-US" dirty="0"/>
          </a:p>
          <a:p>
            <a:pPr marL="0" indent="0" algn="ctr">
              <a:buNone/>
            </a:pPr>
            <a:r>
              <a:rPr lang="en-US" sz="2800" dirty="0">
                <a:solidFill>
                  <a:schemeClr val="tx1"/>
                </a:solidFill>
              </a:rPr>
              <a:t>What Is A Patrol?</a:t>
            </a:r>
          </a:p>
          <a:p>
            <a:pPr marL="0" indent="0" algn="ctr">
              <a:buNone/>
            </a:pPr>
            <a:endParaRPr lang="en-US" sz="2800" dirty="0">
              <a:solidFill>
                <a:schemeClr val="tx1"/>
              </a:solidFill>
            </a:endParaRPr>
          </a:p>
          <a:p>
            <a:pPr marL="0" indent="0" algn="ctr">
              <a:buNone/>
            </a:pPr>
            <a:r>
              <a:rPr lang="en-US" sz="2800" dirty="0">
                <a:solidFill>
                  <a:schemeClr val="tx1"/>
                </a:solidFill>
              </a:rPr>
              <a:t>Kinds of Patrols</a:t>
            </a:r>
          </a:p>
          <a:p>
            <a:pPr marL="0" indent="0" algn="ctr">
              <a:buNone/>
            </a:pPr>
            <a:endParaRPr lang="en-US" sz="2800" dirty="0">
              <a:solidFill>
                <a:schemeClr val="tx1"/>
              </a:solidFill>
            </a:endParaRPr>
          </a:p>
          <a:p>
            <a:pPr marL="0" indent="0" algn="ctr">
              <a:buNone/>
            </a:pPr>
            <a:r>
              <a:rPr lang="en-US" sz="2800" dirty="0">
                <a:solidFill>
                  <a:schemeClr val="tx1"/>
                </a:solidFill>
              </a:rPr>
              <a:t>Patrol Leadership</a:t>
            </a:r>
          </a:p>
          <a:p>
            <a:pPr marL="0" indent="0" algn="ctr">
              <a:buNone/>
            </a:pPr>
            <a:endParaRPr lang="en-US" sz="2800" dirty="0">
              <a:solidFill>
                <a:schemeClr val="tx1"/>
              </a:solidFill>
            </a:endParaRPr>
          </a:p>
          <a:p>
            <a:pPr marL="0" indent="0" algn="ctr">
              <a:buNone/>
            </a:pPr>
            <a:r>
              <a:rPr lang="en-US" sz="2800" dirty="0">
                <a:solidFill>
                  <a:schemeClr val="tx1"/>
                </a:solidFill>
              </a:rPr>
              <a:t>Why Have Patrol Meetings?</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34</a:t>
            </a:fld>
            <a:endParaRPr lang="en-US"/>
          </a:p>
        </p:txBody>
      </p:sp>
    </p:spTree>
    <p:extLst>
      <p:ext uri="{BB962C8B-B14F-4D97-AF65-F5344CB8AC3E}">
        <p14:creationId xmlns:p14="http://schemas.microsoft.com/office/powerpoint/2010/main" val="149111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 calcmode="lin" valueType="num">
                                      <p:cBhvr additive="base">
                                        <p:cTn id="2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Patrol Method</a:t>
            </a:r>
          </a:p>
        </p:txBody>
      </p:sp>
      <p:sp>
        <p:nvSpPr>
          <p:cNvPr id="3" name="Content Placeholder 2"/>
          <p:cNvSpPr>
            <a:spLocks noGrp="1"/>
          </p:cNvSpPr>
          <p:nvPr>
            <p:ph idx="1"/>
          </p:nvPr>
        </p:nvSpPr>
        <p:spPr>
          <a:xfrm>
            <a:off x="3009266" y="1199923"/>
            <a:ext cx="4371248" cy="3962399"/>
          </a:xfrm>
        </p:spPr>
        <p:txBody>
          <a:bodyPr/>
          <a:lstStyle/>
          <a:p>
            <a:pPr marL="0" indent="0">
              <a:buNone/>
            </a:pPr>
            <a:r>
              <a:rPr lang="en-US" sz="2300" dirty="0">
                <a:solidFill>
                  <a:schemeClr val="tx1"/>
                </a:solidFill>
              </a:rPr>
              <a:t>What Is a Patrol?</a:t>
            </a:r>
          </a:p>
          <a:p>
            <a:pPr marL="0" indent="0">
              <a:buNone/>
            </a:pPr>
            <a:r>
              <a:rPr lang="en-US" sz="2300" dirty="0">
                <a:solidFill>
                  <a:schemeClr val="tx1"/>
                </a:solidFill>
              </a:rPr>
              <a:t>• Basic unit of a troop</a:t>
            </a:r>
          </a:p>
          <a:p>
            <a:pPr marL="0" indent="0">
              <a:buNone/>
            </a:pPr>
            <a:r>
              <a:rPr lang="en-US" sz="2300" dirty="0">
                <a:solidFill>
                  <a:schemeClr val="tx1"/>
                </a:solidFill>
              </a:rPr>
              <a:t>• 6-8 Scouts</a:t>
            </a:r>
          </a:p>
          <a:p>
            <a:pPr marL="0" indent="0">
              <a:buNone/>
            </a:pPr>
            <a:r>
              <a:rPr lang="en-US" sz="2300" dirty="0">
                <a:solidFill>
                  <a:schemeClr val="tx1"/>
                </a:solidFill>
              </a:rPr>
              <a:t>• Has a youth leader</a:t>
            </a:r>
          </a:p>
          <a:p>
            <a:pPr marL="0" indent="0">
              <a:buNone/>
            </a:pPr>
            <a:r>
              <a:rPr lang="en-US" sz="2300" dirty="0">
                <a:solidFill>
                  <a:schemeClr val="tx1"/>
                </a:solidFill>
              </a:rPr>
              <a:t>• Has a name</a:t>
            </a:r>
          </a:p>
          <a:p>
            <a:pPr marL="0" indent="0">
              <a:buNone/>
            </a:pPr>
            <a:r>
              <a:rPr lang="en-US" sz="2300" dirty="0">
                <a:solidFill>
                  <a:schemeClr val="tx1"/>
                </a:solidFill>
              </a:rPr>
              <a:t>• Has a flag</a:t>
            </a:r>
          </a:p>
          <a:p>
            <a:pPr marL="0" indent="0">
              <a:buNone/>
            </a:pPr>
            <a:r>
              <a:rPr lang="en-US" sz="2300" dirty="0">
                <a:solidFill>
                  <a:schemeClr val="tx1"/>
                </a:solidFill>
              </a:rPr>
              <a:t>• Has a yell</a:t>
            </a:r>
          </a:p>
          <a:p>
            <a:pPr marL="0" indent="0">
              <a:buNone/>
            </a:pPr>
            <a:r>
              <a:rPr lang="en-US" sz="2300" dirty="0">
                <a:solidFill>
                  <a:schemeClr val="tx1"/>
                </a:solidFill>
              </a:rPr>
              <a:t>• Camps together</a:t>
            </a:r>
          </a:p>
          <a:p>
            <a:pPr marL="0" indent="0">
              <a:buNone/>
            </a:pPr>
            <a:r>
              <a:rPr lang="en-US" sz="2300" dirty="0">
                <a:solidFill>
                  <a:schemeClr val="tx1"/>
                </a:solidFill>
              </a:rPr>
              <a:t>• Competes as a team</a:t>
            </a:r>
          </a:p>
          <a:p>
            <a:pPr marL="0" indent="0">
              <a:buNone/>
            </a:pPr>
            <a:r>
              <a:rPr lang="en-US" sz="2300" dirty="0">
                <a:solidFill>
                  <a:schemeClr val="tx1"/>
                </a:solidFill>
              </a:rPr>
              <a:t>• Leads ceremonies</a:t>
            </a:r>
          </a:p>
          <a:p>
            <a:pPr marL="0" indent="0">
              <a:buNone/>
            </a:pPr>
            <a:r>
              <a:rPr lang="en-US" sz="2300" dirty="0">
                <a:solidFill>
                  <a:schemeClr val="tx1"/>
                </a:solidFill>
              </a:rPr>
              <a:t>• Are semi permanent</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35</a:t>
            </a:fld>
            <a:endParaRPr lang="en-US"/>
          </a:p>
        </p:txBody>
      </p:sp>
    </p:spTree>
    <p:extLst>
      <p:ext uri="{BB962C8B-B14F-4D97-AF65-F5344CB8AC3E}">
        <p14:creationId xmlns:p14="http://schemas.microsoft.com/office/powerpoint/2010/main" val="12631592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Patrol Method</a:t>
            </a:r>
          </a:p>
        </p:txBody>
      </p:sp>
      <p:sp>
        <p:nvSpPr>
          <p:cNvPr id="3" name="Content Placeholder 2"/>
          <p:cNvSpPr>
            <a:spLocks noGrp="1"/>
          </p:cNvSpPr>
          <p:nvPr>
            <p:ph idx="1"/>
          </p:nvPr>
        </p:nvSpPr>
        <p:spPr>
          <a:xfrm>
            <a:off x="3009266" y="1199923"/>
            <a:ext cx="4371248" cy="3962399"/>
          </a:xfrm>
        </p:spPr>
        <p:txBody>
          <a:bodyPr/>
          <a:lstStyle/>
          <a:p>
            <a:pPr marL="0" indent="0">
              <a:buNone/>
            </a:pPr>
            <a:r>
              <a:rPr lang="en-US" sz="2300" dirty="0">
                <a:solidFill>
                  <a:schemeClr val="tx1"/>
                </a:solidFill>
              </a:rPr>
              <a:t>What Is a Patrol?</a:t>
            </a:r>
          </a:p>
          <a:p>
            <a:pPr marL="0" indent="0">
              <a:buNone/>
            </a:pPr>
            <a:r>
              <a:rPr lang="en-US" sz="2300" dirty="0">
                <a:solidFill>
                  <a:schemeClr val="tx1"/>
                </a:solidFill>
              </a:rPr>
              <a:t>• Basic unit of a troop</a:t>
            </a:r>
          </a:p>
          <a:p>
            <a:pPr marL="0" indent="0">
              <a:buNone/>
            </a:pPr>
            <a:r>
              <a:rPr lang="en-US" sz="2300" dirty="0">
                <a:solidFill>
                  <a:schemeClr val="tx1"/>
                </a:solidFill>
              </a:rPr>
              <a:t>• 6-8 Scouts</a:t>
            </a:r>
          </a:p>
          <a:p>
            <a:pPr marL="0" indent="0">
              <a:buNone/>
            </a:pPr>
            <a:r>
              <a:rPr lang="en-US" sz="2300" dirty="0">
                <a:solidFill>
                  <a:schemeClr val="tx1"/>
                </a:solidFill>
              </a:rPr>
              <a:t>• Has a youth leader</a:t>
            </a:r>
          </a:p>
          <a:p>
            <a:pPr marL="0" indent="0">
              <a:buNone/>
            </a:pPr>
            <a:r>
              <a:rPr lang="en-US" sz="2300" dirty="0">
                <a:solidFill>
                  <a:schemeClr val="tx1"/>
                </a:solidFill>
              </a:rPr>
              <a:t>• Has a name</a:t>
            </a:r>
          </a:p>
          <a:p>
            <a:pPr marL="0" indent="0">
              <a:buNone/>
            </a:pPr>
            <a:r>
              <a:rPr lang="en-US" sz="2300" dirty="0">
                <a:solidFill>
                  <a:schemeClr val="tx1"/>
                </a:solidFill>
              </a:rPr>
              <a:t>• Has a flag</a:t>
            </a:r>
          </a:p>
          <a:p>
            <a:pPr marL="0" indent="0">
              <a:buNone/>
            </a:pPr>
            <a:r>
              <a:rPr lang="en-US" sz="2300" dirty="0">
                <a:solidFill>
                  <a:schemeClr val="tx1"/>
                </a:solidFill>
              </a:rPr>
              <a:t>• Has a yell</a:t>
            </a:r>
          </a:p>
          <a:p>
            <a:pPr marL="0" indent="0">
              <a:buNone/>
            </a:pPr>
            <a:r>
              <a:rPr lang="en-US" sz="2300" dirty="0">
                <a:solidFill>
                  <a:schemeClr val="tx1"/>
                </a:solidFill>
              </a:rPr>
              <a:t>• Camps together</a:t>
            </a:r>
          </a:p>
          <a:p>
            <a:pPr marL="0" indent="0">
              <a:buNone/>
            </a:pPr>
            <a:r>
              <a:rPr lang="en-US" sz="2300" dirty="0">
                <a:solidFill>
                  <a:schemeClr val="tx1"/>
                </a:solidFill>
              </a:rPr>
              <a:t>• Competes as a team</a:t>
            </a:r>
          </a:p>
          <a:p>
            <a:pPr marL="0" indent="0">
              <a:buNone/>
            </a:pPr>
            <a:r>
              <a:rPr lang="en-US" sz="2300" dirty="0">
                <a:solidFill>
                  <a:schemeClr val="tx1"/>
                </a:solidFill>
              </a:rPr>
              <a:t>• Leads ceremonies</a:t>
            </a:r>
          </a:p>
          <a:p>
            <a:pPr marL="0" indent="0">
              <a:buNone/>
            </a:pPr>
            <a:r>
              <a:rPr lang="en-US" sz="2300" dirty="0">
                <a:solidFill>
                  <a:schemeClr val="tx1"/>
                </a:solidFill>
              </a:rPr>
              <a:t>• Are semi permanent</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36</a:t>
            </a:fld>
            <a:endParaRPr lang="en-US"/>
          </a:p>
        </p:txBody>
      </p:sp>
    </p:spTree>
    <p:extLst>
      <p:ext uri="{BB962C8B-B14F-4D97-AF65-F5344CB8AC3E}">
        <p14:creationId xmlns:p14="http://schemas.microsoft.com/office/powerpoint/2010/main" val="4572794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Patrol Method</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37</a:t>
            </a:fld>
            <a:endParaRPr lang="en-US"/>
          </a:p>
        </p:txBody>
      </p:sp>
      <p:sp>
        <p:nvSpPr>
          <p:cNvPr id="5" name="Content Placeholder 2"/>
          <p:cNvSpPr txBox="1">
            <a:spLocks/>
          </p:cNvSpPr>
          <p:nvPr/>
        </p:nvSpPr>
        <p:spPr bwMode="auto">
          <a:xfrm>
            <a:off x="2564842" y="1417638"/>
            <a:ext cx="5621215" cy="4234338"/>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400" b="1" kern="1200">
                <a:solidFill>
                  <a:srgbClr val="005AA3"/>
                </a:solidFill>
                <a:latin typeface="Helvetica"/>
                <a:ea typeface="ヒラギノ角ゴ Pro W3" charset="0"/>
                <a:cs typeface="ヒラギノ角ゴ Pro W3" charset="0"/>
              </a:defRPr>
            </a:lvl1pPr>
            <a:lvl2pPr marL="742950" indent="-285750" algn="l" defTabSz="457200" rtl="0" eaLnBrk="1" fontAlgn="base" hangingPunct="1">
              <a:spcBef>
                <a:spcPct val="20000"/>
              </a:spcBef>
              <a:spcAft>
                <a:spcPct val="0"/>
              </a:spcAft>
              <a:buFont typeface="Arial" charset="0"/>
              <a:buChar char="–"/>
              <a:defRPr sz="2000" kern="1200">
                <a:solidFill>
                  <a:srgbClr val="005AA3"/>
                </a:solidFill>
                <a:latin typeface="Helvetica"/>
                <a:ea typeface="ヒラギノ角ゴ Pro W3" charset="0"/>
                <a:cs typeface="ヒラギノ角ゴ Pro W3" charset="0"/>
              </a:defRPr>
            </a:lvl2pPr>
            <a:lvl3pPr marL="1143000" indent="-228600" algn="l" defTabSz="457200" rtl="0" eaLnBrk="1" fontAlgn="base" hangingPunct="1">
              <a:spcBef>
                <a:spcPct val="20000"/>
              </a:spcBef>
              <a:spcAft>
                <a:spcPct val="0"/>
              </a:spcAft>
              <a:buFont typeface="Arial" charset="0"/>
              <a:buChar char="•"/>
              <a:defRPr kern="1200">
                <a:solidFill>
                  <a:srgbClr val="005AA3"/>
                </a:solidFill>
                <a:latin typeface="Helvetica"/>
                <a:ea typeface="ヒラギノ角ゴ Pro W3" charset="0"/>
                <a:cs typeface="ヒラギノ角ゴ Pro W3" charset="0"/>
              </a:defRPr>
            </a:lvl3pPr>
            <a:lvl4pPr marL="1600200" indent="-228600" algn="l" defTabSz="457200" rtl="0" eaLnBrk="1" fontAlgn="base" hangingPunct="1">
              <a:spcBef>
                <a:spcPct val="20000"/>
              </a:spcBef>
              <a:spcAft>
                <a:spcPct val="0"/>
              </a:spcAft>
              <a:buFont typeface="Arial" charset="0"/>
              <a:buChar char="–"/>
              <a:defRPr sz="1400" b="1" i="1" kern="1200">
                <a:solidFill>
                  <a:srgbClr val="CF0031"/>
                </a:solidFill>
                <a:latin typeface="Helvetica"/>
                <a:ea typeface="ヒラギノ角ゴ Pro W3" charset="0"/>
                <a:cs typeface="ヒラギノ角ゴ Pro W3" charset="0"/>
              </a:defRPr>
            </a:lvl4pPr>
            <a:lvl5pPr marL="2057400" indent="-228600" algn="l" defTabSz="457200" rtl="0" eaLnBrk="1" fontAlgn="base" hangingPunct="1">
              <a:spcBef>
                <a:spcPct val="20000"/>
              </a:spcBef>
              <a:spcAft>
                <a:spcPct val="0"/>
              </a:spcAft>
              <a:buFont typeface="Arial" charset="0"/>
              <a:buChar char="»"/>
              <a:defRPr sz="1200" i="1" kern="1200">
                <a:solidFill>
                  <a:srgbClr val="005AA3"/>
                </a:solidFill>
                <a:latin typeface="Helvetica"/>
                <a:ea typeface="ヒラギノ角ゴ Pro W3" charset="0"/>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3200" dirty="0">
                <a:solidFill>
                  <a:schemeClr val="tx1"/>
                </a:solidFill>
              </a:rPr>
              <a:t>Kinds of Patrols</a:t>
            </a:r>
          </a:p>
          <a:p>
            <a:pPr marL="0" indent="0">
              <a:buNone/>
            </a:pPr>
            <a:r>
              <a:rPr lang="en-US" sz="2800" dirty="0">
                <a:solidFill>
                  <a:schemeClr val="tx1"/>
                </a:solidFill>
              </a:rPr>
              <a:t>• New-Scout patrol</a:t>
            </a:r>
          </a:p>
          <a:p>
            <a:pPr marL="0" indent="0">
              <a:buNone/>
            </a:pPr>
            <a:r>
              <a:rPr lang="en-US" sz="2800" dirty="0">
                <a:solidFill>
                  <a:schemeClr val="tx1"/>
                </a:solidFill>
              </a:rPr>
              <a:t>• Traditional patrol</a:t>
            </a:r>
          </a:p>
          <a:p>
            <a:pPr marL="0" indent="0">
              <a:buNone/>
            </a:pPr>
            <a:r>
              <a:rPr lang="en-US" sz="2800" dirty="0">
                <a:solidFill>
                  <a:schemeClr val="tx1"/>
                </a:solidFill>
              </a:rPr>
              <a:t>• Older-Scout patrol</a:t>
            </a:r>
          </a:p>
          <a:p>
            <a:pPr marL="0" indent="0">
              <a:buNone/>
            </a:pPr>
            <a:r>
              <a:rPr lang="en-US" sz="2800" dirty="0">
                <a:solidFill>
                  <a:schemeClr val="tx1"/>
                </a:solidFill>
              </a:rPr>
              <a:t>• National Honor Patrol (award)</a:t>
            </a:r>
            <a:endParaRPr lang="en-US" dirty="0">
              <a:solidFill>
                <a:schemeClr val="tx1"/>
              </a:solidFill>
            </a:endParaRPr>
          </a:p>
        </p:txBody>
      </p:sp>
    </p:spTree>
    <p:extLst>
      <p:ext uri="{BB962C8B-B14F-4D97-AF65-F5344CB8AC3E}">
        <p14:creationId xmlns:p14="http://schemas.microsoft.com/office/powerpoint/2010/main" val="25468420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Patrol Method</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38</a:t>
            </a:fld>
            <a:endParaRPr lang="en-US"/>
          </a:p>
        </p:txBody>
      </p:sp>
      <p:sp>
        <p:nvSpPr>
          <p:cNvPr id="5" name="Content Placeholder 2"/>
          <p:cNvSpPr txBox="1">
            <a:spLocks/>
          </p:cNvSpPr>
          <p:nvPr/>
        </p:nvSpPr>
        <p:spPr bwMode="auto">
          <a:xfrm>
            <a:off x="2564842" y="1417638"/>
            <a:ext cx="5621215" cy="4234338"/>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400" b="1" kern="1200">
                <a:solidFill>
                  <a:srgbClr val="005AA3"/>
                </a:solidFill>
                <a:latin typeface="Helvetica"/>
                <a:ea typeface="ヒラギノ角ゴ Pro W3" charset="0"/>
                <a:cs typeface="ヒラギノ角ゴ Pro W3" charset="0"/>
              </a:defRPr>
            </a:lvl1pPr>
            <a:lvl2pPr marL="742950" indent="-285750" algn="l" defTabSz="457200" rtl="0" eaLnBrk="1" fontAlgn="base" hangingPunct="1">
              <a:spcBef>
                <a:spcPct val="20000"/>
              </a:spcBef>
              <a:spcAft>
                <a:spcPct val="0"/>
              </a:spcAft>
              <a:buFont typeface="Arial" charset="0"/>
              <a:buChar char="–"/>
              <a:defRPr sz="2000" kern="1200">
                <a:solidFill>
                  <a:srgbClr val="005AA3"/>
                </a:solidFill>
                <a:latin typeface="Helvetica"/>
                <a:ea typeface="ヒラギノ角ゴ Pro W3" charset="0"/>
                <a:cs typeface="ヒラギノ角ゴ Pro W3" charset="0"/>
              </a:defRPr>
            </a:lvl2pPr>
            <a:lvl3pPr marL="1143000" indent="-228600" algn="l" defTabSz="457200" rtl="0" eaLnBrk="1" fontAlgn="base" hangingPunct="1">
              <a:spcBef>
                <a:spcPct val="20000"/>
              </a:spcBef>
              <a:spcAft>
                <a:spcPct val="0"/>
              </a:spcAft>
              <a:buFont typeface="Arial" charset="0"/>
              <a:buChar char="•"/>
              <a:defRPr kern="1200">
                <a:solidFill>
                  <a:srgbClr val="005AA3"/>
                </a:solidFill>
                <a:latin typeface="Helvetica"/>
                <a:ea typeface="ヒラギノ角ゴ Pro W3" charset="0"/>
                <a:cs typeface="ヒラギノ角ゴ Pro W3" charset="0"/>
              </a:defRPr>
            </a:lvl3pPr>
            <a:lvl4pPr marL="1600200" indent="-228600" algn="l" defTabSz="457200" rtl="0" eaLnBrk="1" fontAlgn="base" hangingPunct="1">
              <a:spcBef>
                <a:spcPct val="20000"/>
              </a:spcBef>
              <a:spcAft>
                <a:spcPct val="0"/>
              </a:spcAft>
              <a:buFont typeface="Arial" charset="0"/>
              <a:buChar char="–"/>
              <a:defRPr sz="1400" b="1" i="1" kern="1200">
                <a:solidFill>
                  <a:srgbClr val="CF0031"/>
                </a:solidFill>
                <a:latin typeface="Helvetica"/>
                <a:ea typeface="ヒラギノ角ゴ Pro W3" charset="0"/>
                <a:cs typeface="ヒラギノ角ゴ Pro W3" charset="0"/>
              </a:defRPr>
            </a:lvl4pPr>
            <a:lvl5pPr marL="2057400" indent="-228600" algn="l" defTabSz="457200" rtl="0" eaLnBrk="1" fontAlgn="base" hangingPunct="1">
              <a:spcBef>
                <a:spcPct val="20000"/>
              </a:spcBef>
              <a:spcAft>
                <a:spcPct val="0"/>
              </a:spcAft>
              <a:buFont typeface="Arial" charset="0"/>
              <a:buChar char="»"/>
              <a:defRPr sz="1200" i="1" kern="1200">
                <a:solidFill>
                  <a:srgbClr val="005AA3"/>
                </a:solidFill>
                <a:latin typeface="Helvetica"/>
                <a:ea typeface="ヒラギノ角ゴ Pro W3" charset="0"/>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3200" dirty="0">
                <a:solidFill>
                  <a:schemeClr val="tx1"/>
                </a:solidFill>
              </a:rPr>
              <a:t>Kinds of Patrols</a:t>
            </a:r>
          </a:p>
          <a:p>
            <a:pPr marL="0" indent="0">
              <a:buNone/>
            </a:pPr>
            <a:r>
              <a:rPr lang="en-US" sz="2800" dirty="0">
                <a:solidFill>
                  <a:schemeClr val="tx1"/>
                </a:solidFill>
              </a:rPr>
              <a:t>• New-Scout patrol</a:t>
            </a:r>
          </a:p>
          <a:p>
            <a:pPr marL="0" indent="0">
              <a:buNone/>
            </a:pPr>
            <a:r>
              <a:rPr lang="en-US" sz="2800" dirty="0">
                <a:solidFill>
                  <a:schemeClr val="tx1"/>
                </a:solidFill>
              </a:rPr>
              <a:t>• Traditional patrol</a:t>
            </a:r>
          </a:p>
          <a:p>
            <a:pPr marL="0" indent="0">
              <a:buNone/>
            </a:pPr>
            <a:r>
              <a:rPr lang="en-US" sz="2800" dirty="0">
                <a:solidFill>
                  <a:schemeClr val="tx1"/>
                </a:solidFill>
              </a:rPr>
              <a:t>• Older-Scout patrol</a:t>
            </a:r>
          </a:p>
          <a:p>
            <a:pPr marL="0" indent="0">
              <a:buNone/>
            </a:pPr>
            <a:r>
              <a:rPr lang="en-US" sz="2800" dirty="0">
                <a:solidFill>
                  <a:schemeClr val="tx1"/>
                </a:solidFill>
              </a:rPr>
              <a:t>• National Honor Patrol (award)</a:t>
            </a:r>
            <a:endParaRPr lang="en-US" dirty="0">
              <a:solidFill>
                <a:schemeClr val="tx1"/>
              </a:solidFill>
            </a:endParaRPr>
          </a:p>
        </p:txBody>
      </p:sp>
    </p:spTree>
    <p:extLst>
      <p:ext uri="{BB962C8B-B14F-4D97-AF65-F5344CB8AC3E}">
        <p14:creationId xmlns:p14="http://schemas.microsoft.com/office/powerpoint/2010/main" val="17988238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Patrol Method</a:t>
            </a:r>
          </a:p>
        </p:txBody>
      </p:sp>
      <p:sp>
        <p:nvSpPr>
          <p:cNvPr id="3" name="Content Placeholder 2"/>
          <p:cNvSpPr>
            <a:spLocks noGrp="1"/>
          </p:cNvSpPr>
          <p:nvPr>
            <p:ph idx="1"/>
          </p:nvPr>
        </p:nvSpPr>
        <p:spPr>
          <a:xfrm>
            <a:off x="1231890" y="1637229"/>
            <a:ext cx="7103563" cy="3842656"/>
          </a:xfrm>
        </p:spPr>
        <p:txBody>
          <a:bodyPr/>
          <a:lstStyle/>
          <a:p>
            <a:pPr marL="0" indent="0">
              <a:buNone/>
            </a:pPr>
            <a:r>
              <a:rPr lang="en-US" sz="3200" dirty="0">
                <a:solidFill>
                  <a:schemeClr val="tx1"/>
                </a:solidFill>
              </a:rPr>
              <a:t>Patrol Leadership </a:t>
            </a:r>
          </a:p>
          <a:p>
            <a:r>
              <a:rPr lang="en-US" sz="2800" dirty="0">
                <a:solidFill>
                  <a:schemeClr val="tx1"/>
                </a:solidFill>
              </a:rPr>
              <a:t>Patrol leader </a:t>
            </a:r>
          </a:p>
          <a:p>
            <a:r>
              <a:rPr lang="en-US" sz="2800" dirty="0">
                <a:solidFill>
                  <a:schemeClr val="tx1"/>
                </a:solidFill>
              </a:rPr>
              <a:t>Assistant patrol leader</a:t>
            </a:r>
          </a:p>
          <a:p>
            <a:r>
              <a:rPr lang="en-US" sz="2800" dirty="0">
                <a:solidFill>
                  <a:schemeClr val="tx1"/>
                </a:solidFill>
              </a:rPr>
              <a:t>Scribe, Quartermaster, Cheermaster</a:t>
            </a:r>
            <a:r>
              <a:rPr lang="en-US" sz="3200" dirty="0">
                <a:solidFill>
                  <a:schemeClr val="tx1"/>
                </a:solidFill>
              </a:rPr>
              <a:t>  </a:t>
            </a:r>
          </a:p>
          <a:p>
            <a:r>
              <a:rPr lang="en-US" sz="2800" dirty="0">
                <a:solidFill>
                  <a:schemeClr val="tx1"/>
                </a:solidFill>
              </a:rPr>
              <a:t>Troop guide (as coach) </a:t>
            </a:r>
          </a:p>
          <a:p>
            <a:r>
              <a:rPr lang="en-US" sz="2800" dirty="0">
                <a:solidFill>
                  <a:schemeClr val="tx1"/>
                </a:solidFill>
              </a:rPr>
              <a:t>Patrol advisor (as advisor) </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39</a:t>
            </a:fld>
            <a:endParaRPr lang="en-US"/>
          </a:p>
        </p:txBody>
      </p:sp>
    </p:spTree>
    <p:extLst>
      <p:ext uri="{BB962C8B-B14F-4D97-AF65-F5344CB8AC3E}">
        <p14:creationId xmlns:p14="http://schemas.microsoft.com/office/powerpoint/2010/main" val="14146363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16523"/>
            <a:ext cx="8229600" cy="5518016"/>
          </a:xfrm>
        </p:spPr>
        <p:txBody>
          <a:bodyPr/>
          <a:lstStyle/>
          <a:p>
            <a:pPr marL="0" indent="0" algn="ctr">
              <a:buNone/>
            </a:pPr>
            <a:r>
              <a:rPr lang="en-US" sz="2600" dirty="0">
                <a:solidFill>
                  <a:schemeClr val="tx1"/>
                </a:solidFill>
              </a:rPr>
              <a:t>Why Are We Here?</a:t>
            </a:r>
          </a:p>
          <a:p>
            <a:pPr marL="0" lvl="0" indent="0">
              <a:buNone/>
            </a:pPr>
            <a:r>
              <a:rPr lang="en-US" sz="2600" dirty="0">
                <a:solidFill>
                  <a:schemeClr val="tx1"/>
                </a:solidFill>
              </a:rPr>
              <a:t>How effectively the Boy Scouts of America influences the lives of youth depends on its leaders and their ability to apply the aims and methods of Scouting.</a:t>
            </a:r>
            <a:br>
              <a:rPr lang="en-US" sz="2600" dirty="0">
                <a:solidFill>
                  <a:schemeClr val="tx1"/>
                </a:solidFill>
              </a:rPr>
            </a:br>
            <a:endParaRPr lang="en-US" sz="2600" dirty="0">
              <a:solidFill>
                <a:schemeClr val="tx1"/>
              </a:solidFill>
            </a:endParaRPr>
          </a:p>
          <a:p>
            <a:pPr marL="0" lvl="0" indent="0">
              <a:buNone/>
            </a:pPr>
            <a:r>
              <a:rPr lang="en-US" sz="2600" dirty="0">
                <a:solidFill>
                  <a:schemeClr val="tx1"/>
                </a:solidFill>
              </a:rPr>
              <a:t>Scoutmaster Position-Specific training is the BSA’s initial level of training for troop leaders.</a:t>
            </a:r>
            <a:br>
              <a:rPr lang="en-US" sz="2600" dirty="0">
                <a:solidFill>
                  <a:schemeClr val="tx1"/>
                </a:solidFill>
              </a:rPr>
            </a:br>
            <a:endParaRPr lang="en-US" sz="2600" dirty="0">
              <a:solidFill>
                <a:schemeClr val="tx1"/>
              </a:solidFill>
            </a:endParaRPr>
          </a:p>
          <a:p>
            <a:pPr marL="0" indent="0">
              <a:buNone/>
            </a:pPr>
            <a:r>
              <a:rPr lang="en-US" sz="2600" dirty="0">
                <a:solidFill>
                  <a:schemeClr val="tx1"/>
                </a:solidFill>
              </a:rPr>
              <a:t>When Scoutmaster Position-Specific training and Introduction to Outdoor Leader Skills (IOLS) have both been completed, new Scoutmasters have the tools needed to run an effective Scouts BSA program. </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4</a:t>
            </a:fld>
            <a:endParaRPr lang="en-US"/>
          </a:p>
        </p:txBody>
      </p:sp>
    </p:spTree>
    <p:extLst>
      <p:ext uri="{BB962C8B-B14F-4D97-AF65-F5344CB8AC3E}">
        <p14:creationId xmlns:p14="http://schemas.microsoft.com/office/powerpoint/2010/main" val="19489036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Patrol Method</a:t>
            </a:r>
          </a:p>
        </p:txBody>
      </p:sp>
      <p:sp>
        <p:nvSpPr>
          <p:cNvPr id="3" name="Content Placeholder 2"/>
          <p:cNvSpPr>
            <a:spLocks noGrp="1"/>
          </p:cNvSpPr>
          <p:nvPr>
            <p:ph idx="1"/>
          </p:nvPr>
        </p:nvSpPr>
        <p:spPr>
          <a:xfrm>
            <a:off x="1020218" y="1507672"/>
            <a:ext cx="7103563" cy="3842656"/>
          </a:xfrm>
        </p:spPr>
        <p:txBody>
          <a:bodyPr/>
          <a:lstStyle/>
          <a:p>
            <a:pPr marL="0" indent="0">
              <a:buNone/>
            </a:pPr>
            <a:r>
              <a:rPr lang="en-US" sz="3600" dirty="0">
                <a:solidFill>
                  <a:schemeClr val="tx1"/>
                </a:solidFill>
              </a:rPr>
              <a:t>Patrol Leadership </a:t>
            </a:r>
          </a:p>
          <a:p>
            <a:r>
              <a:rPr lang="en-US" sz="3200" dirty="0">
                <a:solidFill>
                  <a:schemeClr val="tx1"/>
                </a:solidFill>
              </a:rPr>
              <a:t>Patrol leader </a:t>
            </a:r>
          </a:p>
          <a:p>
            <a:r>
              <a:rPr lang="en-US" sz="3200" dirty="0">
                <a:solidFill>
                  <a:schemeClr val="tx1"/>
                </a:solidFill>
              </a:rPr>
              <a:t>Assistant patrol leader</a:t>
            </a:r>
          </a:p>
          <a:p>
            <a:r>
              <a:rPr lang="en-US" sz="3200" dirty="0">
                <a:solidFill>
                  <a:schemeClr val="tx1"/>
                </a:solidFill>
              </a:rPr>
              <a:t>Scribe, Quartermaster, Cheermaster</a:t>
            </a:r>
            <a:r>
              <a:rPr lang="en-US" sz="3600" dirty="0">
                <a:solidFill>
                  <a:schemeClr val="tx1"/>
                </a:solidFill>
              </a:rPr>
              <a:t>  </a:t>
            </a:r>
          </a:p>
          <a:p>
            <a:r>
              <a:rPr lang="en-US" sz="3200" dirty="0">
                <a:solidFill>
                  <a:schemeClr val="tx1"/>
                </a:solidFill>
              </a:rPr>
              <a:t>Troop guide (as coach) </a:t>
            </a:r>
          </a:p>
          <a:p>
            <a:r>
              <a:rPr lang="en-US" sz="3200" dirty="0">
                <a:solidFill>
                  <a:schemeClr val="tx1"/>
                </a:solidFill>
              </a:rPr>
              <a:t>Patrol advisor (as advisor) </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40</a:t>
            </a:fld>
            <a:endParaRPr lang="en-US"/>
          </a:p>
        </p:txBody>
      </p:sp>
    </p:spTree>
    <p:extLst>
      <p:ext uri="{BB962C8B-B14F-4D97-AF65-F5344CB8AC3E}">
        <p14:creationId xmlns:p14="http://schemas.microsoft.com/office/powerpoint/2010/main" val="5570930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Patrol Method</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41</a:t>
            </a:fld>
            <a:endParaRPr lang="en-US"/>
          </a:p>
        </p:txBody>
      </p:sp>
      <p:sp>
        <p:nvSpPr>
          <p:cNvPr id="5" name="Content Placeholder 2"/>
          <p:cNvSpPr txBox="1">
            <a:spLocks/>
          </p:cNvSpPr>
          <p:nvPr/>
        </p:nvSpPr>
        <p:spPr bwMode="auto">
          <a:xfrm>
            <a:off x="2180337" y="1417638"/>
            <a:ext cx="5602948" cy="4234338"/>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400" b="1" kern="1200">
                <a:solidFill>
                  <a:srgbClr val="005AA3"/>
                </a:solidFill>
                <a:latin typeface="Helvetica"/>
                <a:ea typeface="ヒラギノ角ゴ Pro W3" charset="0"/>
                <a:cs typeface="ヒラギノ角ゴ Pro W3" charset="0"/>
              </a:defRPr>
            </a:lvl1pPr>
            <a:lvl2pPr marL="742950" indent="-285750" algn="l" defTabSz="457200" rtl="0" eaLnBrk="1" fontAlgn="base" hangingPunct="1">
              <a:spcBef>
                <a:spcPct val="20000"/>
              </a:spcBef>
              <a:spcAft>
                <a:spcPct val="0"/>
              </a:spcAft>
              <a:buFont typeface="Arial" charset="0"/>
              <a:buChar char="–"/>
              <a:defRPr sz="2000" kern="1200">
                <a:solidFill>
                  <a:srgbClr val="005AA3"/>
                </a:solidFill>
                <a:latin typeface="Helvetica"/>
                <a:ea typeface="ヒラギノ角ゴ Pro W3" charset="0"/>
                <a:cs typeface="ヒラギノ角ゴ Pro W3" charset="0"/>
              </a:defRPr>
            </a:lvl2pPr>
            <a:lvl3pPr marL="1143000" indent="-228600" algn="l" defTabSz="457200" rtl="0" eaLnBrk="1" fontAlgn="base" hangingPunct="1">
              <a:spcBef>
                <a:spcPct val="20000"/>
              </a:spcBef>
              <a:spcAft>
                <a:spcPct val="0"/>
              </a:spcAft>
              <a:buFont typeface="Arial" charset="0"/>
              <a:buChar char="•"/>
              <a:defRPr kern="1200">
                <a:solidFill>
                  <a:srgbClr val="005AA3"/>
                </a:solidFill>
                <a:latin typeface="Helvetica"/>
                <a:ea typeface="ヒラギノ角ゴ Pro W3" charset="0"/>
                <a:cs typeface="ヒラギノ角ゴ Pro W3" charset="0"/>
              </a:defRPr>
            </a:lvl3pPr>
            <a:lvl4pPr marL="1600200" indent="-228600" algn="l" defTabSz="457200" rtl="0" eaLnBrk="1" fontAlgn="base" hangingPunct="1">
              <a:spcBef>
                <a:spcPct val="20000"/>
              </a:spcBef>
              <a:spcAft>
                <a:spcPct val="0"/>
              </a:spcAft>
              <a:buFont typeface="Arial" charset="0"/>
              <a:buChar char="–"/>
              <a:defRPr sz="1400" b="1" i="1" kern="1200">
                <a:solidFill>
                  <a:srgbClr val="CF0031"/>
                </a:solidFill>
                <a:latin typeface="Helvetica"/>
                <a:ea typeface="ヒラギノ角ゴ Pro W3" charset="0"/>
                <a:cs typeface="ヒラギノ角ゴ Pro W3" charset="0"/>
              </a:defRPr>
            </a:lvl4pPr>
            <a:lvl5pPr marL="2057400" indent="-228600" algn="l" defTabSz="457200" rtl="0" eaLnBrk="1" fontAlgn="base" hangingPunct="1">
              <a:spcBef>
                <a:spcPct val="20000"/>
              </a:spcBef>
              <a:spcAft>
                <a:spcPct val="0"/>
              </a:spcAft>
              <a:buFont typeface="Arial" charset="0"/>
              <a:buChar char="»"/>
              <a:defRPr sz="1200" i="1" kern="1200">
                <a:solidFill>
                  <a:srgbClr val="005AA3"/>
                </a:solidFill>
                <a:latin typeface="Helvetica"/>
                <a:ea typeface="ヒラギノ角ゴ Pro W3" charset="0"/>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3200" dirty="0">
                <a:solidFill>
                  <a:schemeClr val="tx1"/>
                </a:solidFill>
              </a:rPr>
              <a:t>Why Have Patrol Meetings?</a:t>
            </a:r>
          </a:p>
          <a:p>
            <a:pPr marL="0" indent="0">
              <a:buNone/>
            </a:pPr>
            <a:r>
              <a:rPr lang="en-US" sz="2800" dirty="0">
                <a:solidFill>
                  <a:schemeClr val="tx1"/>
                </a:solidFill>
              </a:rPr>
              <a:t>• Plan patrol activities</a:t>
            </a:r>
          </a:p>
          <a:p>
            <a:pPr marL="0" indent="0">
              <a:buNone/>
            </a:pPr>
            <a:r>
              <a:rPr lang="en-US" sz="2800" dirty="0">
                <a:solidFill>
                  <a:schemeClr val="tx1"/>
                </a:solidFill>
              </a:rPr>
              <a:t>• Collect the dues</a:t>
            </a:r>
          </a:p>
          <a:p>
            <a:pPr marL="0" indent="0">
              <a:buNone/>
            </a:pPr>
            <a:r>
              <a:rPr lang="en-US" sz="2800" dirty="0">
                <a:solidFill>
                  <a:schemeClr val="tx1"/>
                </a:solidFill>
              </a:rPr>
              <a:t>• Prepare for outings</a:t>
            </a:r>
          </a:p>
          <a:p>
            <a:pPr marL="0" indent="0">
              <a:buNone/>
            </a:pPr>
            <a:r>
              <a:rPr lang="en-US" sz="2800" dirty="0">
                <a:solidFill>
                  <a:schemeClr val="tx1"/>
                </a:solidFill>
              </a:rPr>
              <a:t>• Clean and repair gear</a:t>
            </a:r>
          </a:p>
          <a:p>
            <a:pPr marL="0" indent="0">
              <a:buNone/>
            </a:pPr>
            <a:r>
              <a:rPr lang="en-US" sz="2800" dirty="0">
                <a:solidFill>
                  <a:schemeClr val="tx1"/>
                </a:solidFill>
              </a:rPr>
              <a:t>• Play games</a:t>
            </a:r>
          </a:p>
          <a:p>
            <a:pPr marL="0" indent="0">
              <a:buNone/>
            </a:pPr>
            <a:r>
              <a:rPr lang="en-US" sz="2800" dirty="0">
                <a:solidFill>
                  <a:schemeClr val="tx1"/>
                </a:solidFill>
              </a:rPr>
              <a:t>• Work on skills</a:t>
            </a:r>
          </a:p>
          <a:p>
            <a:pPr marL="0" indent="0">
              <a:buNone/>
            </a:pPr>
            <a:r>
              <a:rPr lang="en-US" sz="2800" dirty="0">
                <a:solidFill>
                  <a:schemeClr val="tx1"/>
                </a:solidFill>
              </a:rPr>
              <a:t>• Rehearse</a:t>
            </a:r>
            <a:r>
              <a:rPr lang="en-US" sz="3200" dirty="0">
                <a:solidFill>
                  <a:schemeClr val="tx1"/>
                </a:solidFill>
              </a:rPr>
              <a:t> </a:t>
            </a:r>
            <a:r>
              <a:rPr lang="en-US" sz="2800" dirty="0">
                <a:solidFill>
                  <a:schemeClr val="tx1"/>
                </a:solidFill>
              </a:rPr>
              <a:t>ceremonies</a:t>
            </a:r>
            <a:endParaRPr lang="en-US" sz="2000" dirty="0">
              <a:solidFill>
                <a:schemeClr val="tx1"/>
              </a:solidFill>
            </a:endParaRPr>
          </a:p>
        </p:txBody>
      </p:sp>
    </p:spTree>
    <p:extLst>
      <p:ext uri="{BB962C8B-B14F-4D97-AF65-F5344CB8AC3E}">
        <p14:creationId xmlns:p14="http://schemas.microsoft.com/office/powerpoint/2010/main" val="19228337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Patrol Method</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42</a:t>
            </a:fld>
            <a:endParaRPr lang="en-US"/>
          </a:p>
        </p:txBody>
      </p:sp>
      <p:sp>
        <p:nvSpPr>
          <p:cNvPr id="5" name="Content Placeholder 2"/>
          <p:cNvSpPr txBox="1">
            <a:spLocks/>
          </p:cNvSpPr>
          <p:nvPr/>
        </p:nvSpPr>
        <p:spPr bwMode="auto">
          <a:xfrm>
            <a:off x="2180337" y="1417638"/>
            <a:ext cx="5602948" cy="4234338"/>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400" b="1" kern="1200">
                <a:solidFill>
                  <a:srgbClr val="005AA3"/>
                </a:solidFill>
                <a:latin typeface="Helvetica"/>
                <a:ea typeface="ヒラギノ角ゴ Pro W3" charset="0"/>
                <a:cs typeface="ヒラギノ角ゴ Pro W3" charset="0"/>
              </a:defRPr>
            </a:lvl1pPr>
            <a:lvl2pPr marL="742950" indent="-285750" algn="l" defTabSz="457200" rtl="0" eaLnBrk="1" fontAlgn="base" hangingPunct="1">
              <a:spcBef>
                <a:spcPct val="20000"/>
              </a:spcBef>
              <a:spcAft>
                <a:spcPct val="0"/>
              </a:spcAft>
              <a:buFont typeface="Arial" charset="0"/>
              <a:buChar char="–"/>
              <a:defRPr sz="2000" kern="1200">
                <a:solidFill>
                  <a:srgbClr val="005AA3"/>
                </a:solidFill>
                <a:latin typeface="Helvetica"/>
                <a:ea typeface="ヒラギノ角ゴ Pro W3" charset="0"/>
                <a:cs typeface="ヒラギノ角ゴ Pro W3" charset="0"/>
              </a:defRPr>
            </a:lvl2pPr>
            <a:lvl3pPr marL="1143000" indent="-228600" algn="l" defTabSz="457200" rtl="0" eaLnBrk="1" fontAlgn="base" hangingPunct="1">
              <a:spcBef>
                <a:spcPct val="20000"/>
              </a:spcBef>
              <a:spcAft>
                <a:spcPct val="0"/>
              </a:spcAft>
              <a:buFont typeface="Arial" charset="0"/>
              <a:buChar char="•"/>
              <a:defRPr kern="1200">
                <a:solidFill>
                  <a:srgbClr val="005AA3"/>
                </a:solidFill>
                <a:latin typeface="Helvetica"/>
                <a:ea typeface="ヒラギノ角ゴ Pro W3" charset="0"/>
                <a:cs typeface="ヒラギノ角ゴ Pro W3" charset="0"/>
              </a:defRPr>
            </a:lvl3pPr>
            <a:lvl4pPr marL="1600200" indent="-228600" algn="l" defTabSz="457200" rtl="0" eaLnBrk="1" fontAlgn="base" hangingPunct="1">
              <a:spcBef>
                <a:spcPct val="20000"/>
              </a:spcBef>
              <a:spcAft>
                <a:spcPct val="0"/>
              </a:spcAft>
              <a:buFont typeface="Arial" charset="0"/>
              <a:buChar char="–"/>
              <a:defRPr sz="1400" b="1" i="1" kern="1200">
                <a:solidFill>
                  <a:srgbClr val="CF0031"/>
                </a:solidFill>
                <a:latin typeface="Helvetica"/>
                <a:ea typeface="ヒラギノ角ゴ Pro W3" charset="0"/>
                <a:cs typeface="ヒラギノ角ゴ Pro W3" charset="0"/>
              </a:defRPr>
            </a:lvl4pPr>
            <a:lvl5pPr marL="2057400" indent="-228600" algn="l" defTabSz="457200" rtl="0" eaLnBrk="1" fontAlgn="base" hangingPunct="1">
              <a:spcBef>
                <a:spcPct val="20000"/>
              </a:spcBef>
              <a:spcAft>
                <a:spcPct val="0"/>
              </a:spcAft>
              <a:buFont typeface="Arial" charset="0"/>
              <a:buChar char="»"/>
              <a:defRPr sz="1200" i="1" kern="1200">
                <a:solidFill>
                  <a:srgbClr val="005AA3"/>
                </a:solidFill>
                <a:latin typeface="Helvetica"/>
                <a:ea typeface="ヒラギノ角ゴ Pro W3" charset="0"/>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3200" dirty="0">
                <a:solidFill>
                  <a:schemeClr val="tx1"/>
                </a:solidFill>
              </a:rPr>
              <a:t>Why Have Patrol Meetings?</a:t>
            </a:r>
          </a:p>
          <a:p>
            <a:pPr marL="0" indent="0">
              <a:buNone/>
            </a:pPr>
            <a:r>
              <a:rPr lang="en-US" sz="2800" dirty="0">
                <a:solidFill>
                  <a:schemeClr val="tx1"/>
                </a:solidFill>
              </a:rPr>
              <a:t>• Plan patrol activities</a:t>
            </a:r>
          </a:p>
          <a:p>
            <a:pPr marL="0" indent="0">
              <a:buNone/>
            </a:pPr>
            <a:r>
              <a:rPr lang="en-US" sz="2800" dirty="0">
                <a:solidFill>
                  <a:schemeClr val="tx1"/>
                </a:solidFill>
              </a:rPr>
              <a:t>• Collect the dues</a:t>
            </a:r>
          </a:p>
          <a:p>
            <a:pPr marL="0" indent="0">
              <a:buNone/>
            </a:pPr>
            <a:r>
              <a:rPr lang="en-US" sz="2800" dirty="0">
                <a:solidFill>
                  <a:schemeClr val="tx1"/>
                </a:solidFill>
              </a:rPr>
              <a:t>• Prepare for outings</a:t>
            </a:r>
          </a:p>
          <a:p>
            <a:pPr marL="0" indent="0">
              <a:buNone/>
            </a:pPr>
            <a:r>
              <a:rPr lang="en-US" sz="2800" dirty="0">
                <a:solidFill>
                  <a:schemeClr val="tx1"/>
                </a:solidFill>
              </a:rPr>
              <a:t>• Clean and repair gear</a:t>
            </a:r>
          </a:p>
          <a:p>
            <a:pPr marL="0" indent="0">
              <a:buNone/>
            </a:pPr>
            <a:r>
              <a:rPr lang="en-US" sz="2800" dirty="0">
                <a:solidFill>
                  <a:schemeClr val="tx1"/>
                </a:solidFill>
              </a:rPr>
              <a:t>• Play games</a:t>
            </a:r>
          </a:p>
          <a:p>
            <a:pPr marL="0" indent="0">
              <a:buNone/>
            </a:pPr>
            <a:r>
              <a:rPr lang="en-US" sz="2800" dirty="0">
                <a:solidFill>
                  <a:schemeClr val="tx1"/>
                </a:solidFill>
              </a:rPr>
              <a:t>• Work on skills</a:t>
            </a:r>
          </a:p>
          <a:p>
            <a:pPr marL="0" indent="0">
              <a:buNone/>
            </a:pPr>
            <a:r>
              <a:rPr lang="en-US" sz="2800" dirty="0">
                <a:solidFill>
                  <a:schemeClr val="tx1"/>
                </a:solidFill>
              </a:rPr>
              <a:t>• Rehearse</a:t>
            </a:r>
            <a:r>
              <a:rPr lang="en-US" sz="3200" dirty="0">
                <a:solidFill>
                  <a:schemeClr val="tx1"/>
                </a:solidFill>
              </a:rPr>
              <a:t> </a:t>
            </a:r>
            <a:r>
              <a:rPr lang="en-US" sz="2800" dirty="0">
                <a:solidFill>
                  <a:schemeClr val="tx1"/>
                </a:solidFill>
              </a:rPr>
              <a:t>ceremonies</a:t>
            </a:r>
            <a:endParaRPr lang="en-US" sz="2000" dirty="0">
              <a:solidFill>
                <a:schemeClr val="tx1"/>
              </a:solidFill>
            </a:endParaRPr>
          </a:p>
        </p:txBody>
      </p:sp>
    </p:spTree>
    <p:extLst>
      <p:ext uri="{BB962C8B-B14F-4D97-AF65-F5344CB8AC3E}">
        <p14:creationId xmlns:p14="http://schemas.microsoft.com/office/powerpoint/2010/main" val="341232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Patrol Method</a:t>
            </a:r>
          </a:p>
        </p:txBody>
      </p:sp>
      <p:sp>
        <p:nvSpPr>
          <p:cNvPr id="3" name="Content Placeholder 2"/>
          <p:cNvSpPr>
            <a:spLocks noGrp="1"/>
          </p:cNvSpPr>
          <p:nvPr>
            <p:ph idx="1"/>
          </p:nvPr>
        </p:nvSpPr>
        <p:spPr>
          <a:xfrm>
            <a:off x="457200" y="1417638"/>
            <a:ext cx="8229600" cy="4234338"/>
          </a:xfrm>
        </p:spPr>
        <p:txBody>
          <a:bodyPr/>
          <a:lstStyle/>
          <a:p>
            <a:pPr marL="0" indent="0" algn="ctr">
              <a:buNone/>
            </a:pPr>
            <a:r>
              <a:rPr lang="en-US" sz="3600" dirty="0">
                <a:solidFill>
                  <a:schemeClr val="tx1"/>
                </a:solidFill>
              </a:rPr>
              <a:t>Different Kinds of Patrols</a:t>
            </a:r>
          </a:p>
          <a:p>
            <a:pPr marL="0" indent="0">
              <a:buNone/>
            </a:pPr>
            <a:endParaRPr lang="en-US" sz="3200" dirty="0">
              <a:solidFill>
                <a:schemeClr val="tx1"/>
              </a:solidFill>
            </a:endParaRPr>
          </a:p>
          <a:p>
            <a:pPr marL="0" indent="0" algn="ctr">
              <a:buNone/>
            </a:pPr>
            <a:r>
              <a:rPr lang="en-US" sz="3200" dirty="0">
                <a:solidFill>
                  <a:schemeClr val="tx1"/>
                </a:solidFill>
              </a:rPr>
              <a:t>New Scout Patrol</a:t>
            </a:r>
          </a:p>
          <a:p>
            <a:pPr marL="0" indent="0" algn="ctr">
              <a:buNone/>
            </a:pPr>
            <a:endParaRPr lang="en-US" sz="3200" dirty="0">
              <a:solidFill>
                <a:schemeClr val="tx1"/>
              </a:solidFill>
            </a:endParaRPr>
          </a:p>
          <a:p>
            <a:pPr marL="0" indent="0" algn="ctr">
              <a:buNone/>
            </a:pPr>
            <a:r>
              <a:rPr lang="en-US" sz="3200" dirty="0">
                <a:solidFill>
                  <a:schemeClr val="tx1"/>
                </a:solidFill>
              </a:rPr>
              <a:t>Traditional Patrol</a:t>
            </a:r>
          </a:p>
          <a:p>
            <a:pPr marL="0" indent="0" algn="ctr">
              <a:buNone/>
            </a:pPr>
            <a:endParaRPr lang="en-US" sz="3200" dirty="0">
              <a:solidFill>
                <a:schemeClr val="tx1"/>
              </a:solidFill>
            </a:endParaRPr>
          </a:p>
          <a:p>
            <a:pPr marL="0" indent="0" algn="ctr">
              <a:buNone/>
            </a:pPr>
            <a:r>
              <a:rPr lang="en-US" sz="3200" dirty="0">
                <a:solidFill>
                  <a:schemeClr val="tx1"/>
                </a:solidFill>
              </a:rPr>
              <a:t>Older Scout Patrol</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43</a:t>
            </a:fld>
            <a:endParaRPr lang="en-US"/>
          </a:p>
        </p:txBody>
      </p:sp>
    </p:spTree>
    <p:extLst>
      <p:ext uri="{BB962C8B-B14F-4D97-AF65-F5344CB8AC3E}">
        <p14:creationId xmlns:p14="http://schemas.microsoft.com/office/powerpoint/2010/main" val="12479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 calcmode="lin" valueType="num">
                                      <p:cBhvr additive="base">
                                        <p:cTn id="1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anim calcmode="lin" valueType="num">
                                      <p:cBhvr additive="base">
                                        <p:cTn id="1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Patrol Method</a:t>
            </a:r>
          </a:p>
        </p:txBody>
      </p:sp>
      <p:sp>
        <p:nvSpPr>
          <p:cNvPr id="3" name="Content Placeholder 2"/>
          <p:cNvSpPr>
            <a:spLocks noGrp="1"/>
          </p:cNvSpPr>
          <p:nvPr>
            <p:ph idx="1"/>
          </p:nvPr>
        </p:nvSpPr>
        <p:spPr>
          <a:xfrm>
            <a:off x="457200" y="1417638"/>
            <a:ext cx="8229600" cy="4234338"/>
          </a:xfrm>
        </p:spPr>
        <p:txBody>
          <a:bodyPr/>
          <a:lstStyle/>
          <a:p>
            <a:pPr marL="0" indent="0" algn="ctr">
              <a:buNone/>
            </a:pPr>
            <a:r>
              <a:rPr lang="en-US" sz="3600" dirty="0">
                <a:solidFill>
                  <a:schemeClr val="tx1"/>
                </a:solidFill>
              </a:rPr>
              <a:t>Different Kinds of Patrols</a:t>
            </a:r>
          </a:p>
          <a:p>
            <a:pPr marL="0" indent="0">
              <a:buNone/>
            </a:pPr>
            <a:endParaRPr lang="en-US" sz="3200" dirty="0">
              <a:solidFill>
                <a:schemeClr val="tx1"/>
              </a:solidFill>
            </a:endParaRPr>
          </a:p>
          <a:p>
            <a:pPr marL="0" indent="0" algn="ctr">
              <a:buNone/>
            </a:pPr>
            <a:r>
              <a:rPr lang="en-US" sz="3200" dirty="0">
                <a:solidFill>
                  <a:schemeClr val="tx1"/>
                </a:solidFill>
              </a:rPr>
              <a:t>New Scout Patrol</a:t>
            </a:r>
          </a:p>
          <a:p>
            <a:pPr marL="0" indent="0" algn="ctr">
              <a:buNone/>
            </a:pPr>
            <a:endParaRPr lang="en-US" sz="3200" dirty="0">
              <a:solidFill>
                <a:schemeClr val="tx1"/>
              </a:solidFill>
            </a:endParaRPr>
          </a:p>
          <a:p>
            <a:pPr marL="0" indent="0" algn="ctr">
              <a:buNone/>
            </a:pPr>
            <a:r>
              <a:rPr lang="en-US" sz="3200" dirty="0">
                <a:solidFill>
                  <a:schemeClr val="tx1"/>
                </a:solidFill>
              </a:rPr>
              <a:t>Traditional Patrol</a:t>
            </a:r>
          </a:p>
          <a:p>
            <a:pPr marL="0" indent="0" algn="ctr">
              <a:buNone/>
            </a:pPr>
            <a:endParaRPr lang="en-US" sz="3200" dirty="0">
              <a:solidFill>
                <a:schemeClr val="tx1"/>
              </a:solidFill>
            </a:endParaRPr>
          </a:p>
          <a:p>
            <a:pPr marL="0" indent="0" algn="ctr">
              <a:buNone/>
            </a:pPr>
            <a:r>
              <a:rPr lang="en-US" sz="3200" dirty="0">
                <a:solidFill>
                  <a:schemeClr val="tx1"/>
                </a:solidFill>
              </a:rPr>
              <a:t>Older Scout Patrol</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44</a:t>
            </a:fld>
            <a:endParaRPr lang="en-US"/>
          </a:p>
        </p:txBody>
      </p:sp>
    </p:spTree>
    <p:extLst>
      <p:ext uri="{BB962C8B-B14F-4D97-AF65-F5344CB8AC3E}">
        <p14:creationId xmlns:p14="http://schemas.microsoft.com/office/powerpoint/2010/main" val="130522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 calcmode="lin" valueType="num">
                                      <p:cBhvr additive="base">
                                        <p:cTn id="1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anim calcmode="lin" valueType="num">
                                      <p:cBhvr additive="base">
                                        <p:cTn id="1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New Scout Patrol</a:t>
            </a:r>
          </a:p>
        </p:txBody>
      </p:sp>
      <p:sp>
        <p:nvSpPr>
          <p:cNvPr id="3" name="Content Placeholder 2"/>
          <p:cNvSpPr>
            <a:spLocks noGrp="1"/>
          </p:cNvSpPr>
          <p:nvPr>
            <p:ph idx="1"/>
          </p:nvPr>
        </p:nvSpPr>
        <p:spPr/>
        <p:txBody>
          <a:bodyPr/>
          <a:lstStyle/>
          <a:p>
            <a:pPr>
              <a:lnSpc>
                <a:spcPct val="120000"/>
              </a:lnSpc>
            </a:pPr>
            <a:r>
              <a:rPr lang="en-US" dirty="0">
                <a:solidFill>
                  <a:schemeClr val="tx1"/>
                </a:solidFill>
              </a:rPr>
              <a:t>Just joined the troop at the same time </a:t>
            </a:r>
          </a:p>
          <a:p>
            <a:pPr>
              <a:lnSpc>
                <a:spcPct val="120000"/>
              </a:lnSpc>
            </a:pPr>
            <a:r>
              <a:rPr lang="en-US" dirty="0">
                <a:solidFill>
                  <a:schemeClr val="tx1"/>
                </a:solidFill>
              </a:rPr>
              <a:t>New to Scouting </a:t>
            </a:r>
          </a:p>
          <a:p>
            <a:pPr>
              <a:lnSpc>
                <a:spcPct val="120000"/>
              </a:lnSpc>
            </a:pPr>
            <a:r>
              <a:rPr lang="en-US" dirty="0">
                <a:solidFill>
                  <a:schemeClr val="tx1"/>
                </a:solidFill>
              </a:rPr>
              <a:t>Were probably a </a:t>
            </a:r>
            <a:r>
              <a:rPr lang="en-US" dirty="0" err="1">
                <a:solidFill>
                  <a:schemeClr val="tx1"/>
                </a:solidFill>
              </a:rPr>
              <a:t>Webelos</a:t>
            </a:r>
            <a:r>
              <a:rPr lang="en-US" dirty="0">
                <a:solidFill>
                  <a:schemeClr val="tx1"/>
                </a:solidFill>
              </a:rPr>
              <a:t> den or group of friends </a:t>
            </a:r>
          </a:p>
          <a:p>
            <a:pPr>
              <a:lnSpc>
                <a:spcPct val="120000"/>
              </a:lnSpc>
            </a:pPr>
            <a:r>
              <a:rPr lang="en-US" dirty="0">
                <a:solidFill>
                  <a:schemeClr val="tx1"/>
                </a:solidFill>
              </a:rPr>
              <a:t>Patrol leaders serve shorter terms </a:t>
            </a:r>
          </a:p>
          <a:p>
            <a:pPr>
              <a:lnSpc>
                <a:spcPct val="120000"/>
              </a:lnSpc>
            </a:pPr>
            <a:r>
              <a:rPr lang="en-US" dirty="0">
                <a:solidFill>
                  <a:schemeClr val="tx1"/>
                </a:solidFill>
              </a:rPr>
              <a:t>Has an older Scout to assist them (troop guide) </a:t>
            </a:r>
          </a:p>
          <a:p>
            <a:pPr>
              <a:lnSpc>
                <a:spcPct val="120000"/>
              </a:lnSpc>
            </a:pPr>
            <a:r>
              <a:rPr lang="en-US" dirty="0">
                <a:solidFill>
                  <a:schemeClr val="tx1"/>
                </a:solidFill>
              </a:rPr>
              <a:t>Has an assistant Scoutmaster to coach them </a:t>
            </a:r>
          </a:p>
          <a:p>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45</a:t>
            </a:fld>
            <a:endParaRPr lang="en-US"/>
          </a:p>
        </p:txBody>
      </p:sp>
    </p:spTree>
    <p:extLst>
      <p:ext uri="{BB962C8B-B14F-4D97-AF65-F5344CB8AC3E}">
        <p14:creationId xmlns:p14="http://schemas.microsoft.com/office/powerpoint/2010/main" val="3816833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New Scout Patrol</a:t>
            </a:r>
          </a:p>
        </p:txBody>
      </p:sp>
      <p:sp>
        <p:nvSpPr>
          <p:cNvPr id="3" name="Content Placeholder 2"/>
          <p:cNvSpPr>
            <a:spLocks noGrp="1"/>
          </p:cNvSpPr>
          <p:nvPr>
            <p:ph idx="1"/>
          </p:nvPr>
        </p:nvSpPr>
        <p:spPr/>
        <p:txBody>
          <a:bodyPr/>
          <a:lstStyle/>
          <a:p>
            <a:pPr>
              <a:lnSpc>
                <a:spcPct val="120000"/>
              </a:lnSpc>
            </a:pPr>
            <a:r>
              <a:rPr lang="en-US" dirty="0">
                <a:solidFill>
                  <a:schemeClr val="tx1"/>
                </a:solidFill>
              </a:rPr>
              <a:t>Just joined the troop at the same time </a:t>
            </a:r>
          </a:p>
          <a:p>
            <a:pPr>
              <a:lnSpc>
                <a:spcPct val="120000"/>
              </a:lnSpc>
            </a:pPr>
            <a:r>
              <a:rPr lang="en-US" dirty="0">
                <a:solidFill>
                  <a:schemeClr val="tx1"/>
                </a:solidFill>
              </a:rPr>
              <a:t>New to Scouting </a:t>
            </a:r>
          </a:p>
          <a:p>
            <a:pPr>
              <a:lnSpc>
                <a:spcPct val="120000"/>
              </a:lnSpc>
            </a:pPr>
            <a:r>
              <a:rPr lang="en-US" dirty="0">
                <a:solidFill>
                  <a:schemeClr val="tx1"/>
                </a:solidFill>
              </a:rPr>
              <a:t>Were probably a </a:t>
            </a:r>
            <a:r>
              <a:rPr lang="en-US" dirty="0" err="1">
                <a:solidFill>
                  <a:schemeClr val="tx1"/>
                </a:solidFill>
              </a:rPr>
              <a:t>Webelos</a:t>
            </a:r>
            <a:r>
              <a:rPr lang="en-US" dirty="0">
                <a:solidFill>
                  <a:schemeClr val="tx1"/>
                </a:solidFill>
              </a:rPr>
              <a:t> den or group of friends </a:t>
            </a:r>
          </a:p>
          <a:p>
            <a:pPr>
              <a:lnSpc>
                <a:spcPct val="120000"/>
              </a:lnSpc>
            </a:pPr>
            <a:r>
              <a:rPr lang="en-US" dirty="0">
                <a:solidFill>
                  <a:schemeClr val="tx1"/>
                </a:solidFill>
              </a:rPr>
              <a:t>Patrol leaders serve shorter terms </a:t>
            </a:r>
          </a:p>
          <a:p>
            <a:pPr>
              <a:lnSpc>
                <a:spcPct val="120000"/>
              </a:lnSpc>
            </a:pPr>
            <a:r>
              <a:rPr lang="en-US" dirty="0">
                <a:solidFill>
                  <a:schemeClr val="tx1"/>
                </a:solidFill>
              </a:rPr>
              <a:t>Has an older Scout to assist them (troop guide) </a:t>
            </a:r>
          </a:p>
          <a:p>
            <a:pPr>
              <a:lnSpc>
                <a:spcPct val="120000"/>
              </a:lnSpc>
            </a:pPr>
            <a:r>
              <a:rPr lang="en-US" dirty="0">
                <a:solidFill>
                  <a:schemeClr val="tx1"/>
                </a:solidFill>
              </a:rPr>
              <a:t>Has an assistant Scoutmaster to coach them </a:t>
            </a:r>
          </a:p>
          <a:p>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46</a:t>
            </a:fld>
            <a:endParaRPr lang="en-US"/>
          </a:p>
        </p:txBody>
      </p:sp>
    </p:spTree>
    <p:extLst>
      <p:ext uri="{BB962C8B-B14F-4D97-AF65-F5344CB8AC3E}">
        <p14:creationId xmlns:p14="http://schemas.microsoft.com/office/powerpoint/2010/main" val="1106904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Traditional Patrol</a:t>
            </a:r>
          </a:p>
        </p:txBody>
      </p:sp>
      <p:sp>
        <p:nvSpPr>
          <p:cNvPr id="3" name="Content Placeholder 2"/>
          <p:cNvSpPr>
            <a:spLocks noGrp="1"/>
          </p:cNvSpPr>
          <p:nvPr>
            <p:ph idx="1"/>
          </p:nvPr>
        </p:nvSpPr>
        <p:spPr>
          <a:xfrm>
            <a:off x="1336489" y="1600201"/>
            <a:ext cx="6699239" cy="4234338"/>
          </a:xfrm>
        </p:spPr>
        <p:txBody>
          <a:bodyPr/>
          <a:lstStyle/>
          <a:p>
            <a:pPr>
              <a:lnSpc>
                <a:spcPct val="120000"/>
              </a:lnSpc>
            </a:pPr>
            <a:r>
              <a:rPr lang="en-US" dirty="0">
                <a:solidFill>
                  <a:schemeClr val="tx1"/>
                </a:solidFill>
              </a:rPr>
              <a:t>Friends with similar interests and abilities </a:t>
            </a:r>
          </a:p>
          <a:p>
            <a:pPr>
              <a:lnSpc>
                <a:spcPct val="120000"/>
              </a:lnSpc>
            </a:pPr>
            <a:r>
              <a:rPr lang="en-US" dirty="0">
                <a:solidFill>
                  <a:schemeClr val="tx1"/>
                </a:solidFill>
              </a:rPr>
              <a:t>Chose to be in the patrol together </a:t>
            </a:r>
          </a:p>
          <a:p>
            <a:pPr>
              <a:lnSpc>
                <a:spcPct val="120000"/>
              </a:lnSpc>
            </a:pPr>
            <a:r>
              <a:rPr lang="en-US" dirty="0">
                <a:solidFill>
                  <a:schemeClr val="tx1"/>
                </a:solidFill>
              </a:rPr>
              <a:t>Range of ages</a:t>
            </a:r>
            <a:br>
              <a:rPr lang="en-US" dirty="0">
                <a:solidFill>
                  <a:schemeClr val="tx1"/>
                </a:solidFill>
              </a:rPr>
            </a:br>
            <a:r>
              <a:rPr lang="en-US" dirty="0">
                <a:solidFill>
                  <a:schemeClr val="tx1"/>
                </a:solidFill>
              </a:rPr>
              <a:t>(no more than three years between oldest</a:t>
            </a:r>
            <a:br>
              <a:rPr lang="en-US" dirty="0">
                <a:solidFill>
                  <a:schemeClr val="tx1"/>
                </a:solidFill>
              </a:rPr>
            </a:br>
            <a:r>
              <a:rPr lang="en-US" dirty="0">
                <a:solidFill>
                  <a:schemeClr val="tx1"/>
                </a:solidFill>
              </a:rPr>
              <a:t>and youngest) </a:t>
            </a:r>
          </a:p>
          <a:p>
            <a:pPr marL="0" indent="0">
              <a:buNone/>
            </a:pP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47</a:t>
            </a:fld>
            <a:endParaRPr lang="en-US"/>
          </a:p>
        </p:txBody>
      </p:sp>
    </p:spTree>
    <p:extLst>
      <p:ext uri="{BB962C8B-B14F-4D97-AF65-F5344CB8AC3E}">
        <p14:creationId xmlns:p14="http://schemas.microsoft.com/office/powerpoint/2010/main" val="3625605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Traditional Patrol</a:t>
            </a:r>
          </a:p>
        </p:txBody>
      </p:sp>
      <p:sp>
        <p:nvSpPr>
          <p:cNvPr id="3" name="Content Placeholder 2"/>
          <p:cNvSpPr>
            <a:spLocks noGrp="1"/>
          </p:cNvSpPr>
          <p:nvPr>
            <p:ph idx="1"/>
          </p:nvPr>
        </p:nvSpPr>
        <p:spPr>
          <a:xfrm>
            <a:off x="1336489" y="1600201"/>
            <a:ext cx="6699239" cy="4234338"/>
          </a:xfrm>
        </p:spPr>
        <p:txBody>
          <a:bodyPr/>
          <a:lstStyle/>
          <a:p>
            <a:pPr>
              <a:lnSpc>
                <a:spcPct val="120000"/>
              </a:lnSpc>
            </a:pPr>
            <a:r>
              <a:rPr lang="en-US" dirty="0">
                <a:solidFill>
                  <a:schemeClr val="tx1"/>
                </a:solidFill>
              </a:rPr>
              <a:t>Friends with similar interests and abilities </a:t>
            </a:r>
          </a:p>
          <a:p>
            <a:pPr>
              <a:lnSpc>
                <a:spcPct val="120000"/>
              </a:lnSpc>
            </a:pPr>
            <a:r>
              <a:rPr lang="en-US" dirty="0">
                <a:solidFill>
                  <a:schemeClr val="tx1"/>
                </a:solidFill>
              </a:rPr>
              <a:t>Chose to be in the patrol together </a:t>
            </a:r>
          </a:p>
          <a:p>
            <a:pPr>
              <a:lnSpc>
                <a:spcPct val="120000"/>
              </a:lnSpc>
            </a:pPr>
            <a:r>
              <a:rPr lang="en-US" dirty="0">
                <a:solidFill>
                  <a:schemeClr val="tx1"/>
                </a:solidFill>
              </a:rPr>
              <a:t>Range of ages</a:t>
            </a:r>
            <a:br>
              <a:rPr lang="en-US" dirty="0">
                <a:solidFill>
                  <a:schemeClr val="tx1"/>
                </a:solidFill>
              </a:rPr>
            </a:br>
            <a:r>
              <a:rPr lang="en-US" dirty="0">
                <a:solidFill>
                  <a:schemeClr val="tx1"/>
                </a:solidFill>
              </a:rPr>
              <a:t>(no more than three years between oldest</a:t>
            </a:r>
            <a:br>
              <a:rPr lang="en-US" dirty="0">
                <a:solidFill>
                  <a:schemeClr val="tx1"/>
                </a:solidFill>
              </a:rPr>
            </a:br>
            <a:r>
              <a:rPr lang="en-US" dirty="0">
                <a:solidFill>
                  <a:schemeClr val="tx1"/>
                </a:solidFill>
              </a:rPr>
              <a:t>and youngest) </a:t>
            </a:r>
          </a:p>
          <a:p>
            <a:pPr marL="0" indent="0">
              <a:buNone/>
            </a:pP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48</a:t>
            </a:fld>
            <a:endParaRPr lang="en-US"/>
          </a:p>
        </p:txBody>
      </p:sp>
    </p:spTree>
    <p:extLst>
      <p:ext uri="{BB962C8B-B14F-4D97-AF65-F5344CB8AC3E}">
        <p14:creationId xmlns:p14="http://schemas.microsoft.com/office/powerpoint/2010/main" val="89198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Older Scout Patrol</a:t>
            </a:r>
          </a:p>
        </p:txBody>
      </p:sp>
      <p:sp>
        <p:nvSpPr>
          <p:cNvPr id="3" name="Content Placeholder 2"/>
          <p:cNvSpPr>
            <a:spLocks noGrp="1"/>
          </p:cNvSpPr>
          <p:nvPr>
            <p:ph idx="1"/>
          </p:nvPr>
        </p:nvSpPr>
        <p:spPr>
          <a:xfrm>
            <a:off x="1251003" y="1600201"/>
            <a:ext cx="7261008" cy="4234338"/>
          </a:xfrm>
        </p:spPr>
        <p:txBody>
          <a:bodyPr/>
          <a:lstStyle/>
          <a:p>
            <a:pPr>
              <a:lnSpc>
                <a:spcPct val="120000"/>
              </a:lnSpc>
            </a:pPr>
            <a:r>
              <a:rPr lang="en-US" dirty="0">
                <a:solidFill>
                  <a:schemeClr val="tx1"/>
                </a:solidFill>
              </a:rPr>
              <a:t>Experienced Scouts </a:t>
            </a:r>
          </a:p>
          <a:p>
            <a:pPr>
              <a:lnSpc>
                <a:spcPct val="120000"/>
              </a:lnSpc>
            </a:pPr>
            <a:r>
              <a:rPr lang="en-US" dirty="0">
                <a:solidFill>
                  <a:schemeClr val="tx1"/>
                </a:solidFill>
              </a:rPr>
              <a:t>14 years or older </a:t>
            </a:r>
          </a:p>
          <a:p>
            <a:pPr>
              <a:lnSpc>
                <a:spcPct val="120000"/>
              </a:lnSpc>
            </a:pPr>
            <a:r>
              <a:rPr lang="en-US" dirty="0">
                <a:solidFill>
                  <a:schemeClr val="tx1"/>
                </a:solidFill>
              </a:rPr>
              <a:t>Participate in higher adventures</a:t>
            </a:r>
            <a:br>
              <a:rPr lang="en-US" dirty="0">
                <a:solidFill>
                  <a:schemeClr val="tx1"/>
                </a:solidFill>
              </a:rPr>
            </a:br>
            <a:r>
              <a:rPr lang="en-US" dirty="0">
                <a:solidFill>
                  <a:schemeClr val="tx1"/>
                </a:solidFill>
              </a:rPr>
              <a:t>(see age- appropriate guidelines) </a:t>
            </a:r>
          </a:p>
          <a:p>
            <a:pPr>
              <a:lnSpc>
                <a:spcPct val="120000"/>
              </a:lnSpc>
            </a:pPr>
            <a:r>
              <a:rPr lang="en-US" dirty="0">
                <a:solidFill>
                  <a:schemeClr val="tx1"/>
                </a:solidFill>
              </a:rPr>
              <a:t>Serve as youth leaders</a:t>
            </a:r>
          </a:p>
          <a:p>
            <a:pPr>
              <a:lnSpc>
                <a:spcPct val="120000"/>
              </a:lnSpc>
            </a:pPr>
            <a:r>
              <a:rPr lang="en-US" dirty="0">
                <a:solidFill>
                  <a:schemeClr val="tx1"/>
                </a:solidFill>
              </a:rPr>
              <a:t>Keeps older Scouts engaged and contributing </a:t>
            </a:r>
          </a:p>
          <a:p>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49</a:t>
            </a:fld>
            <a:endParaRPr lang="en-US"/>
          </a:p>
        </p:txBody>
      </p:sp>
    </p:spTree>
    <p:extLst>
      <p:ext uri="{BB962C8B-B14F-4D97-AF65-F5344CB8AC3E}">
        <p14:creationId xmlns:p14="http://schemas.microsoft.com/office/powerpoint/2010/main" val="1255629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600" dirty="0">
                <a:solidFill>
                  <a:schemeClr val="tx1"/>
                </a:solidFill>
              </a:rPr>
              <a:t>Boy Scouts of America Mission Statement</a:t>
            </a:r>
          </a:p>
        </p:txBody>
      </p:sp>
      <p:sp>
        <p:nvSpPr>
          <p:cNvPr id="3" name="Content Placeholder 2"/>
          <p:cNvSpPr>
            <a:spLocks noGrp="1"/>
          </p:cNvSpPr>
          <p:nvPr>
            <p:ph idx="1"/>
          </p:nvPr>
        </p:nvSpPr>
        <p:spPr/>
        <p:txBody>
          <a:bodyPr/>
          <a:lstStyle/>
          <a:p>
            <a:pPr marL="0" indent="0">
              <a:buNone/>
            </a:pPr>
            <a:r>
              <a:rPr lang="en-US" sz="3600" dirty="0">
                <a:solidFill>
                  <a:schemeClr val="tx1"/>
                </a:solidFill>
              </a:rPr>
              <a:t>The mission of the Boy Scouts of America is to prepare young people to make ethical and moral choices over their lifetimes by instilling in them the values of the Scout Oath and Law.</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5</a:t>
            </a:fld>
            <a:endParaRPr lang="en-US"/>
          </a:p>
        </p:txBody>
      </p:sp>
    </p:spTree>
    <p:extLst>
      <p:ext uri="{BB962C8B-B14F-4D97-AF65-F5344CB8AC3E}">
        <p14:creationId xmlns:p14="http://schemas.microsoft.com/office/powerpoint/2010/main" val="3684250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3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Older Scout Patrol</a:t>
            </a:r>
          </a:p>
        </p:txBody>
      </p:sp>
      <p:sp>
        <p:nvSpPr>
          <p:cNvPr id="3" name="Content Placeholder 2"/>
          <p:cNvSpPr>
            <a:spLocks noGrp="1"/>
          </p:cNvSpPr>
          <p:nvPr>
            <p:ph idx="1"/>
          </p:nvPr>
        </p:nvSpPr>
        <p:spPr>
          <a:xfrm>
            <a:off x="1251003" y="1600201"/>
            <a:ext cx="7261008" cy="4234338"/>
          </a:xfrm>
        </p:spPr>
        <p:txBody>
          <a:bodyPr/>
          <a:lstStyle/>
          <a:p>
            <a:pPr>
              <a:lnSpc>
                <a:spcPct val="120000"/>
              </a:lnSpc>
            </a:pPr>
            <a:r>
              <a:rPr lang="en-US" dirty="0">
                <a:solidFill>
                  <a:schemeClr val="tx1"/>
                </a:solidFill>
              </a:rPr>
              <a:t>Experienced Scouts </a:t>
            </a:r>
          </a:p>
          <a:p>
            <a:pPr>
              <a:lnSpc>
                <a:spcPct val="120000"/>
              </a:lnSpc>
            </a:pPr>
            <a:r>
              <a:rPr lang="en-US" dirty="0">
                <a:solidFill>
                  <a:schemeClr val="tx1"/>
                </a:solidFill>
              </a:rPr>
              <a:t>14 years or older </a:t>
            </a:r>
          </a:p>
          <a:p>
            <a:pPr>
              <a:lnSpc>
                <a:spcPct val="120000"/>
              </a:lnSpc>
            </a:pPr>
            <a:r>
              <a:rPr lang="en-US" dirty="0">
                <a:solidFill>
                  <a:schemeClr val="tx1"/>
                </a:solidFill>
              </a:rPr>
              <a:t>Participate in higher adventures</a:t>
            </a:r>
            <a:br>
              <a:rPr lang="en-US" dirty="0">
                <a:solidFill>
                  <a:schemeClr val="tx1"/>
                </a:solidFill>
              </a:rPr>
            </a:br>
            <a:r>
              <a:rPr lang="en-US" dirty="0">
                <a:solidFill>
                  <a:schemeClr val="tx1"/>
                </a:solidFill>
              </a:rPr>
              <a:t>(see age- appropriate guidelines) </a:t>
            </a:r>
          </a:p>
          <a:p>
            <a:pPr>
              <a:lnSpc>
                <a:spcPct val="120000"/>
              </a:lnSpc>
            </a:pPr>
            <a:r>
              <a:rPr lang="en-US" dirty="0">
                <a:solidFill>
                  <a:schemeClr val="tx1"/>
                </a:solidFill>
              </a:rPr>
              <a:t>Serve as youth leaders</a:t>
            </a:r>
          </a:p>
          <a:p>
            <a:pPr>
              <a:lnSpc>
                <a:spcPct val="120000"/>
              </a:lnSpc>
            </a:pPr>
            <a:r>
              <a:rPr lang="en-US" dirty="0">
                <a:solidFill>
                  <a:schemeClr val="tx1"/>
                </a:solidFill>
              </a:rPr>
              <a:t>Keeps older Scouts engaged and contributing </a:t>
            </a:r>
          </a:p>
          <a:p>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50</a:t>
            </a:fld>
            <a:endParaRPr lang="en-US"/>
          </a:p>
        </p:txBody>
      </p:sp>
    </p:spTree>
    <p:extLst>
      <p:ext uri="{BB962C8B-B14F-4D97-AF65-F5344CB8AC3E}">
        <p14:creationId xmlns:p14="http://schemas.microsoft.com/office/powerpoint/2010/main" val="212494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Balancing the Patrols’ Needs</a:t>
            </a:r>
          </a:p>
        </p:txBody>
      </p:sp>
      <p:sp>
        <p:nvSpPr>
          <p:cNvPr id="3" name="Content Placeholder 2"/>
          <p:cNvSpPr>
            <a:spLocks noGrp="1"/>
          </p:cNvSpPr>
          <p:nvPr>
            <p:ph idx="1"/>
          </p:nvPr>
        </p:nvSpPr>
        <p:spPr>
          <a:xfrm>
            <a:off x="457200" y="1417638"/>
            <a:ext cx="8229600" cy="4234338"/>
          </a:xfrm>
        </p:spPr>
        <p:txBody>
          <a:bodyPr/>
          <a:lstStyle/>
          <a:p>
            <a:pPr marL="0" indent="0" algn="ctr">
              <a:buNone/>
            </a:pPr>
            <a:r>
              <a:rPr lang="en-US" sz="2800" dirty="0">
                <a:solidFill>
                  <a:schemeClr val="tx1"/>
                </a:solidFill>
              </a:rPr>
              <a:t>Outing theme is Backpacking</a:t>
            </a:r>
          </a:p>
          <a:p>
            <a:pPr marL="0" indent="0" algn="ctr">
              <a:buNone/>
            </a:pPr>
            <a:r>
              <a:rPr lang="en-US" sz="2800" dirty="0">
                <a:solidFill>
                  <a:schemeClr val="tx1"/>
                </a:solidFill>
              </a:rPr>
              <a:t>How would you design programs for each patrol type to fit your theme?</a:t>
            </a:r>
          </a:p>
          <a:p>
            <a:pPr marL="0" indent="0" algn="ctr">
              <a:buNone/>
            </a:pPr>
            <a:endParaRPr lang="en-US" sz="2800" dirty="0">
              <a:solidFill>
                <a:schemeClr val="tx1"/>
              </a:solidFill>
            </a:endParaRPr>
          </a:p>
          <a:p>
            <a:pPr marL="0" indent="0" algn="ctr">
              <a:buNone/>
            </a:pPr>
            <a:r>
              <a:rPr lang="en-US" sz="2800" dirty="0">
                <a:solidFill>
                  <a:schemeClr val="tx1"/>
                </a:solidFill>
              </a:rPr>
              <a:t>New Scout Patrol</a:t>
            </a:r>
          </a:p>
          <a:p>
            <a:pPr marL="0" indent="0" algn="ctr">
              <a:buNone/>
            </a:pPr>
            <a:endParaRPr lang="en-US" sz="1000" dirty="0">
              <a:solidFill>
                <a:schemeClr val="tx1"/>
              </a:solidFill>
            </a:endParaRPr>
          </a:p>
          <a:p>
            <a:pPr marL="0" indent="0" algn="ctr">
              <a:buNone/>
            </a:pPr>
            <a:r>
              <a:rPr lang="en-US" sz="2800" dirty="0">
                <a:solidFill>
                  <a:schemeClr val="tx1"/>
                </a:solidFill>
              </a:rPr>
              <a:t>Traditional Patrol</a:t>
            </a:r>
          </a:p>
          <a:p>
            <a:pPr marL="0" indent="0" algn="ctr">
              <a:buNone/>
            </a:pPr>
            <a:endParaRPr lang="en-US" sz="1000" dirty="0">
              <a:solidFill>
                <a:schemeClr val="tx1"/>
              </a:solidFill>
            </a:endParaRPr>
          </a:p>
          <a:p>
            <a:pPr marL="0" indent="0" algn="ctr">
              <a:buNone/>
            </a:pPr>
            <a:r>
              <a:rPr lang="en-US" sz="2800" dirty="0">
                <a:solidFill>
                  <a:schemeClr val="tx1"/>
                </a:solidFill>
              </a:rPr>
              <a:t>Older Scout Patrol</a:t>
            </a:r>
          </a:p>
          <a:p>
            <a:pPr marL="0" indent="0">
              <a:buNone/>
            </a:pPr>
            <a:endParaRPr lang="en-US" dirty="0">
              <a:solidFill>
                <a:schemeClr val="tx1"/>
              </a:solidFill>
            </a:endParaRPr>
          </a:p>
          <a:p>
            <a:pPr marL="0" indent="0">
              <a:buNone/>
            </a:pP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51</a:t>
            </a:fld>
            <a:endParaRPr lang="en-US"/>
          </a:p>
        </p:txBody>
      </p:sp>
    </p:spTree>
    <p:extLst>
      <p:ext uri="{BB962C8B-B14F-4D97-AF65-F5344CB8AC3E}">
        <p14:creationId xmlns:p14="http://schemas.microsoft.com/office/powerpoint/2010/main" val="2508010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anim calcmode="lin" valueType="num">
                                      <p:cBhvr additive="base">
                                        <p:cTn id="1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anim calcmode="lin" valueType="num">
                                      <p:cBhvr additive="base">
                                        <p:cTn id="1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Balancing the Patrols’ Needs</a:t>
            </a:r>
          </a:p>
        </p:txBody>
      </p:sp>
      <p:sp>
        <p:nvSpPr>
          <p:cNvPr id="3" name="Content Placeholder 2"/>
          <p:cNvSpPr>
            <a:spLocks noGrp="1"/>
          </p:cNvSpPr>
          <p:nvPr>
            <p:ph idx="1"/>
          </p:nvPr>
        </p:nvSpPr>
        <p:spPr>
          <a:xfrm>
            <a:off x="457200" y="1417638"/>
            <a:ext cx="8229600" cy="4234338"/>
          </a:xfrm>
        </p:spPr>
        <p:txBody>
          <a:bodyPr/>
          <a:lstStyle/>
          <a:p>
            <a:pPr marL="0" indent="0" algn="ctr">
              <a:buNone/>
            </a:pPr>
            <a:r>
              <a:rPr lang="en-US" sz="2800" dirty="0">
                <a:solidFill>
                  <a:schemeClr val="tx1"/>
                </a:solidFill>
              </a:rPr>
              <a:t>Outing theme is Backpacking</a:t>
            </a:r>
          </a:p>
          <a:p>
            <a:pPr marL="0" indent="0" algn="ctr">
              <a:buNone/>
            </a:pPr>
            <a:r>
              <a:rPr lang="en-US" sz="2800" dirty="0">
                <a:solidFill>
                  <a:schemeClr val="tx1"/>
                </a:solidFill>
              </a:rPr>
              <a:t>How would you design programs for each patrol type to fit your theme?</a:t>
            </a:r>
          </a:p>
          <a:p>
            <a:pPr marL="0" indent="0" algn="ctr">
              <a:buNone/>
            </a:pPr>
            <a:endParaRPr lang="en-US" sz="2800" dirty="0">
              <a:solidFill>
                <a:schemeClr val="tx1"/>
              </a:solidFill>
            </a:endParaRPr>
          </a:p>
          <a:p>
            <a:pPr marL="0" indent="0" algn="ctr">
              <a:buNone/>
            </a:pPr>
            <a:r>
              <a:rPr lang="en-US" sz="2800" dirty="0">
                <a:solidFill>
                  <a:schemeClr val="tx1"/>
                </a:solidFill>
              </a:rPr>
              <a:t>New Scout Patrol</a:t>
            </a:r>
          </a:p>
          <a:p>
            <a:pPr marL="0" indent="0" algn="ctr">
              <a:buNone/>
            </a:pPr>
            <a:endParaRPr lang="en-US" sz="1000" dirty="0">
              <a:solidFill>
                <a:schemeClr val="tx1"/>
              </a:solidFill>
            </a:endParaRPr>
          </a:p>
          <a:p>
            <a:pPr marL="0" indent="0" algn="ctr">
              <a:buNone/>
            </a:pPr>
            <a:r>
              <a:rPr lang="en-US" sz="2800" dirty="0">
                <a:solidFill>
                  <a:schemeClr val="tx1"/>
                </a:solidFill>
              </a:rPr>
              <a:t>Traditional Patrol</a:t>
            </a:r>
          </a:p>
          <a:p>
            <a:pPr marL="0" indent="0" algn="ctr">
              <a:buNone/>
            </a:pPr>
            <a:endParaRPr lang="en-US" sz="1000" dirty="0">
              <a:solidFill>
                <a:schemeClr val="tx1"/>
              </a:solidFill>
            </a:endParaRPr>
          </a:p>
          <a:p>
            <a:pPr marL="0" indent="0" algn="ctr">
              <a:buNone/>
            </a:pPr>
            <a:r>
              <a:rPr lang="en-US" sz="2800" dirty="0">
                <a:solidFill>
                  <a:schemeClr val="tx1"/>
                </a:solidFill>
              </a:rPr>
              <a:t>Older Scout Patrol</a:t>
            </a:r>
          </a:p>
          <a:p>
            <a:pPr marL="0" indent="0">
              <a:buNone/>
            </a:pPr>
            <a:endParaRPr lang="en-US" dirty="0">
              <a:solidFill>
                <a:schemeClr val="tx1"/>
              </a:solidFill>
            </a:endParaRPr>
          </a:p>
          <a:p>
            <a:pPr marL="0" indent="0">
              <a:buNone/>
            </a:pP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52</a:t>
            </a:fld>
            <a:endParaRPr lang="en-US"/>
          </a:p>
        </p:txBody>
      </p:sp>
    </p:spTree>
    <p:extLst>
      <p:ext uri="{BB962C8B-B14F-4D97-AF65-F5344CB8AC3E}">
        <p14:creationId xmlns:p14="http://schemas.microsoft.com/office/powerpoint/2010/main" val="1065482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anim calcmode="lin" valueType="num">
                                      <p:cBhvr additive="base">
                                        <p:cTn id="1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anim calcmode="lin" valueType="num">
                                      <p:cBhvr additive="base">
                                        <p:cTn id="1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Guidelines for ALL Patrols</a:t>
            </a:r>
          </a:p>
        </p:txBody>
      </p:sp>
      <p:sp>
        <p:nvSpPr>
          <p:cNvPr id="3" name="Content Placeholder 2"/>
          <p:cNvSpPr>
            <a:spLocks noGrp="1"/>
          </p:cNvSpPr>
          <p:nvPr>
            <p:ph idx="1"/>
          </p:nvPr>
        </p:nvSpPr>
        <p:spPr/>
        <p:txBody>
          <a:bodyPr/>
          <a:lstStyle/>
          <a:p>
            <a:pPr>
              <a:lnSpc>
                <a:spcPct val="120000"/>
              </a:lnSpc>
            </a:pPr>
            <a:r>
              <a:rPr lang="en-US" sz="2800" dirty="0">
                <a:solidFill>
                  <a:schemeClr val="tx1"/>
                </a:solidFill>
              </a:rPr>
              <a:t>Scoutmaster and the participants’ parents give permission.</a:t>
            </a:r>
          </a:p>
          <a:p>
            <a:pPr>
              <a:lnSpc>
                <a:spcPct val="120000"/>
              </a:lnSpc>
            </a:pPr>
            <a:r>
              <a:rPr lang="en-US" sz="2800" dirty="0">
                <a:solidFill>
                  <a:schemeClr val="tx1"/>
                </a:solidFill>
              </a:rPr>
              <a:t>The activity doesn’t conflict with the troop calendar.</a:t>
            </a:r>
          </a:p>
          <a:p>
            <a:pPr>
              <a:lnSpc>
                <a:spcPct val="120000"/>
              </a:lnSpc>
            </a:pPr>
            <a:r>
              <a:rPr lang="en-US" sz="2800" dirty="0">
                <a:solidFill>
                  <a:schemeClr val="tx1"/>
                </a:solidFill>
              </a:rPr>
              <a:t>Guide to Safe Scouting policies are followed. (Especially the need for two-deep adult leadership).</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53</a:t>
            </a:fld>
            <a:endParaRPr lang="en-US"/>
          </a:p>
        </p:txBody>
      </p:sp>
    </p:spTree>
    <p:extLst>
      <p:ext uri="{BB962C8B-B14F-4D97-AF65-F5344CB8AC3E}">
        <p14:creationId xmlns:p14="http://schemas.microsoft.com/office/powerpoint/2010/main" val="3912896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Guidelines for ALL Patrols</a:t>
            </a:r>
          </a:p>
        </p:txBody>
      </p:sp>
      <p:sp>
        <p:nvSpPr>
          <p:cNvPr id="3" name="Content Placeholder 2"/>
          <p:cNvSpPr>
            <a:spLocks noGrp="1"/>
          </p:cNvSpPr>
          <p:nvPr>
            <p:ph idx="1"/>
          </p:nvPr>
        </p:nvSpPr>
        <p:spPr/>
        <p:txBody>
          <a:bodyPr/>
          <a:lstStyle/>
          <a:p>
            <a:pPr>
              <a:lnSpc>
                <a:spcPct val="120000"/>
              </a:lnSpc>
            </a:pPr>
            <a:r>
              <a:rPr lang="en-US" sz="2800" dirty="0">
                <a:solidFill>
                  <a:schemeClr val="tx1"/>
                </a:solidFill>
              </a:rPr>
              <a:t>Scoutmaster and the participants’ parents give permission.</a:t>
            </a:r>
          </a:p>
          <a:p>
            <a:pPr>
              <a:lnSpc>
                <a:spcPct val="120000"/>
              </a:lnSpc>
            </a:pPr>
            <a:r>
              <a:rPr lang="en-US" sz="2800" dirty="0">
                <a:solidFill>
                  <a:schemeClr val="tx1"/>
                </a:solidFill>
              </a:rPr>
              <a:t>The activity doesn’t conflict with the troop calendar.</a:t>
            </a:r>
          </a:p>
          <a:p>
            <a:pPr>
              <a:lnSpc>
                <a:spcPct val="120000"/>
              </a:lnSpc>
            </a:pPr>
            <a:r>
              <a:rPr lang="en-US" sz="2800" dirty="0">
                <a:solidFill>
                  <a:schemeClr val="tx1"/>
                </a:solidFill>
              </a:rPr>
              <a:t>Guide to Safe Scouting policies are followed. (Especially the need for two-deep adult leadership).</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54</a:t>
            </a:fld>
            <a:endParaRPr lang="en-US"/>
          </a:p>
        </p:txBody>
      </p:sp>
    </p:spTree>
    <p:extLst>
      <p:ext uri="{BB962C8B-B14F-4D97-AF65-F5344CB8AC3E}">
        <p14:creationId xmlns:p14="http://schemas.microsoft.com/office/powerpoint/2010/main" val="1841695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Patrol Method - Summary</a:t>
            </a:r>
          </a:p>
        </p:txBody>
      </p:sp>
      <p:sp>
        <p:nvSpPr>
          <p:cNvPr id="3" name="Content Placeholder 2"/>
          <p:cNvSpPr>
            <a:spLocks noGrp="1"/>
          </p:cNvSpPr>
          <p:nvPr>
            <p:ph idx="1"/>
          </p:nvPr>
        </p:nvSpPr>
        <p:spPr/>
        <p:txBody>
          <a:bodyPr/>
          <a:lstStyle/>
          <a:p>
            <a:r>
              <a:rPr lang="en-US" dirty="0">
                <a:solidFill>
                  <a:schemeClr val="tx1"/>
                </a:solidFill>
              </a:rPr>
              <a:t>The patrol is the primary element in a successful troop.</a:t>
            </a:r>
          </a:p>
          <a:p>
            <a:endParaRPr lang="en-US" dirty="0">
              <a:solidFill>
                <a:schemeClr val="tx1"/>
              </a:solidFill>
            </a:endParaRPr>
          </a:p>
          <a:p>
            <a:r>
              <a:rPr lang="en-US" dirty="0">
                <a:solidFill>
                  <a:schemeClr val="tx1"/>
                </a:solidFill>
              </a:rPr>
              <a:t>The patrol leaders and youth troop leaders make up the Patrol Leaders’ Council (PLC) and lead the troop.</a:t>
            </a:r>
          </a:p>
          <a:p>
            <a:endParaRPr lang="en-US" dirty="0">
              <a:solidFill>
                <a:schemeClr val="tx1"/>
              </a:solidFill>
            </a:endParaRPr>
          </a:p>
          <a:p>
            <a:r>
              <a:rPr lang="en-US" dirty="0">
                <a:solidFill>
                  <a:schemeClr val="tx1"/>
                </a:solidFill>
              </a:rPr>
              <a:t>Advancement reinforces the importance of the patrol method.</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55</a:t>
            </a:fld>
            <a:endParaRPr lang="en-US"/>
          </a:p>
        </p:txBody>
      </p:sp>
    </p:spTree>
    <p:extLst>
      <p:ext uri="{BB962C8B-B14F-4D97-AF65-F5344CB8AC3E}">
        <p14:creationId xmlns:p14="http://schemas.microsoft.com/office/powerpoint/2010/main" val="2907112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Patrol Method - Summary</a:t>
            </a:r>
          </a:p>
        </p:txBody>
      </p:sp>
      <p:sp>
        <p:nvSpPr>
          <p:cNvPr id="3" name="Content Placeholder 2"/>
          <p:cNvSpPr>
            <a:spLocks noGrp="1"/>
          </p:cNvSpPr>
          <p:nvPr>
            <p:ph idx="1"/>
          </p:nvPr>
        </p:nvSpPr>
        <p:spPr/>
        <p:txBody>
          <a:bodyPr/>
          <a:lstStyle/>
          <a:p>
            <a:r>
              <a:rPr lang="en-US" dirty="0">
                <a:solidFill>
                  <a:schemeClr val="tx1"/>
                </a:solidFill>
              </a:rPr>
              <a:t>The patrol is the primary element in a successful troop.</a:t>
            </a:r>
          </a:p>
          <a:p>
            <a:endParaRPr lang="en-US" dirty="0">
              <a:solidFill>
                <a:schemeClr val="tx1"/>
              </a:solidFill>
            </a:endParaRPr>
          </a:p>
          <a:p>
            <a:r>
              <a:rPr lang="en-US" dirty="0">
                <a:solidFill>
                  <a:schemeClr val="tx1"/>
                </a:solidFill>
              </a:rPr>
              <a:t>The patrol leaders and youth troop leaders make up the Patrol Leaders’ Council (PLC) and lead the troop.</a:t>
            </a:r>
          </a:p>
          <a:p>
            <a:endParaRPr lang="en-US" dirty="0">
              <a:solidFill>
                <a:schemeClr val="tx1"/>
              </a:solidFill>
            </a:endParaRPr>
          </a:p>
          <a:p>
            <a:r>
              <a:rPr lang="en-US" dirty="0">
                <a:solidFill>
                  <a:schemeClr val="tx1"/>
                </a:solidFill>
              </a:rPr>
              <a:t>Advancement reinforces the importance of the patrol method.</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56</a:t>
            </a:fld>
            <a:endParaRPr lang="en-US"/>
          </a:p>
        </p:txBody>
      </p:sp>
    </p:spTree>
    <p:extLst>
      <p:ext uri="{BB962C8B-B14F-4D97-AF65-F5344CB8AC3E}">
        <p14:creationId xmlns:p14="http://schemas.microsoft.com/office/powerpoint/2010/main" val="1688312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The Troop Meeting</a:t>
            </a:r>
          </a:p>
        </p:txBody>
      </p:sp>
      <p:sp>
        <p:nvSpPr>
          <p:cNvPr id="3" name="Content Placeholder 2"/>
          <p:cNvSpPr>
            <a:spLocks noGrp="1"/>
          </p:cNvSpPr>
          <p:nvPr>
            <p:ph idx="1"/>
          </p:nvPr>
        </p:nvSpPr>
        <p:spPr>
          <a:xfrm>
            <a:off x="1480621" y="1240972"/>
            <a:ext cx="6944922" cy="4234338"/>
          </a:xfrm>
        </p:spPr>
        <p:txBody>
          <a:bodyPr/>
          <a:lstStyle/>
          <a:p>
            <a:pPr marL="0" indent="0">
              <a:buNone/>
            </a:pPr>
            <a:r>
              <a:rPr lang="en-US" sz="2800" dirty="0">
                <a:solidFill>
                  <a:schemeClr val="tx1"/>
                </a:solidFill>
              </a:rPr>
              <a:t>Why have Troop Meetings?</a:t>
            </a:r>
          </a:p>
          <a:p>
            <a:pPr marL="0" indent="0">
              <a:buNone/>
            </a:pPr>
            <a:endParaRPr lang="en-US" sz="2800" dirty="0">
              <a:solidFill>
                <a:schemeClr val="tx1"/>
              </a:solidFill>
            </a:endParaRPr>
          </a:p>
          <a:p>
            <a:r>
              <a:rPr lang="en-US" sz="2800" dirty="0">
                <a:solidFill>
                  <a:schemeClr val="tx1"/>
                </a:solidFill>
              </a:rPr>
              <a:t>Motivate Scouts </a:t>
            </a:r>
          </a:p>
          <a:p>
            <a:r>
              <a:rPr lang="en-US" sz="2800" dirty="0">
                <a:solidFill>
                  <a:schemeClr val="tx1"/>
                </a:solidFill>
              </a:rPr>
              <a:t>Strengthen Patrols </a:t>
            </a:r>
          </a:p>
          <a:p>
            <a:r>
              <a:rPr lang="en-US" sz="2800" dirty="0">
                <a:solidFill>
                  <a:schemeClr val="tx1"/>
                </a:solidFill>
              </a:rPr>
              <a:t>Promote Patrol Spirit </a:t>
            </a:r>
          </a:p>
          <a:p>
            <a:r>
              <a:rPr lang="en-US" sz="2800" dirty="0">
                <a:solidFill>
                  <a:schemeClr val="tx1"/>
                </a:solidFill>
              </a:rPr>
              <a:t>Encourage practice of Scouting skills </a:t>
            </a:r>
          </a:p>
          <a:p>
            <a:r>
              <a:rPr lang="en-US" sz="2800" dirty="0">
                <a:solidFill>
                  <a:schemeClr val="tx1"/>
                </a:solidFill>
              </a:rPr>
              <a:t>Allow Scouts to exercise leadership </a:t>
            </a:r>
          </a:p>
          <a:p>
            <a:pPr marL="0" indent="0">
              <a:buNone/>
            </a:pPr>
            <a:endParaRPr lang="en-US" sz="2800" dirty="0">
              <a:solidFill>
                <a:schemeClr val="tx1"/>
              </a:solidFill>
            </a:endParaRPr>
          </a:p>
          <a:p>
            <a:pPr marL="0" indent="0">
              <a:buNone/>
            </a:pPr>
            <a:endParaRPr lang="en-US" sz="2800" dirty="0">
              <a:solidFill>
                <a:schemeClr val="tx1"/>
              </a:solidFill>
            </a:endParaRPr>
          </a:p>
          <a:p>
            <a:pPr marL="0" indent="0">
              <a:buNone/>
            </a:pPr>
            <a:endParaRPr lang="en-US" sz="28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57</a:t>
            </a:fld>
            <a:endParaRPr lang="en-US"/>
          </a:p>
        </p:txBody>
      </p:sp>
    </p:spTree>
    <p:extLst>
      <p:ext uri="{BB962C8B-B14F-4D97-AF65-F5344CB8AC3E}">
        <p14:creationId xmlns:p14="http://schemas.microsoft.com/office/powerpoint/2010/main" val="2108833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The Troop Meeting</a:t>
            </a:r>
          </a:p>
        </p:txBody>
      </p:sp>
      <p:sp>
        <p:nvSpPr>
          <p:cNvPr id="3" name="Content Placeholder 2"/>
          <p:cNvSpPr>
            <a:spLocks noGrp="1"/>
          </p:cNvSpPr>
          <p:nvPr>
            <p:ph idx="1"/>
          </p:nvPr>
        </p:nvSpPr>
        <p:spPr>
          <a:xfrm>
            <a:off x="1480621" y="1240972"/>
            <a:ext cx="6944922" cy="4234338"/>
          </a:xfrm>
        </p:spPr>
        <p:txBody>
          <a:bodyPr/>
          <a:lstStyle/>
          <a:p>
            <a:pPr marL="0" indent="0">
              <a:buNone/>
            </a:pPr>
            <a:r>
              <a:rPr lang="en-US" sz="2800" dirty="0">
                <a:solidFill>
                  <a:schemeClr val="tx1"/>
                </a:solidFill>
              </a:rPr>
              <a:t>Why have Troop Meetings?</a:t>
            </a:r>
          </a:p>
          <a:p>
            <a:pPr marL="0" indent="0">
              <a:buNone/>
            </a:pPr>
            <a:endParaRPr lang="en-US" sz="2800" dirty="0">
              <a:solidFill>
                <a:schemeClr val="tx1"/>
              </a:solidFill>
            </a:endParaRPr>
          </a:p>
          <a:p>
            <a:r>
              <a:rPr lang="en-US" sz="2800" dirty="0">
                <a:solidFill>
                  <a:schemeClr val="tx1"/>
                </a:solidFill>
              </a:rPr>
              <a:t>Motivate Scouts </a:t>
            </a:r>
          </a:p>
          <a:p>
            <a:r>
              <a:rPr lang="en-US" sz="2800" dirty="0">
                <a:solidFill>
                  <a:schemeClr val="tx1"/>
                </a:solidFill>
              </a:rPr>
              <a:t>Strengthen Patrols </a:t>
            </a:r>
          </a:p>
          <a:p>
            <a:r>
              <a:rPr lang="en-US" sz="2800" dirty="0">
                <a:solidFill>
                  <a:schemeClr val="tx1"/>
                </a:solidFill>
              </a:rPr>
              <a:t>Promote Patrol Spirit </a:t>
            </a:r>
          </a:p>
          <a:p>
            <a:r>
              <a:rPr lang="en-US" sz="2800" dirty="0">
                <a:solidFill>
                  <a:schemeClr val="tx1"/>
                </a:solidFill>
              </a:rPr>
              <a:t>Encourage practice of Scouting skills </a:t>
            </a:r>
          </a:p>
          <a:p>
            <a:r>
              <a:rPr lang="en-US" sz="2800" dirty="0">
                <a:solidFill>
                  <a:schemeClr val="tx1"/>
                </a:solidFill>
              </a:rPr>
              <a:t>Allow Scouts to exercise leadership </a:t>
            </a:r>
          </a:p>
          <a:p>
            <a:pPr marL="0" indent="0">
              <a:buNone/>
            </a:pPr>
            <a:endParaRPr lang="en-US" sz="2800" dirty="0">
              <a:solidFill>
                <a:schemeClr val="tx1"/>
              </a:solidFill>
            </a:endParaRPr>
          </a:p>
          <a:p>
            <a:pPr marL="0" indent="0">
              <a:buNone/>
            </a:pPr>
            <a:endParaRPr lang="en-US" sz="2800" dirty="0">
              <a:solidFill>
                <a:schemeClr val="tx1"/>
              </a:solidFill>
            </a:endParaRPr>
          </a:p>
          <a:p>
            <a:pPr marL="0" indent="0">
              <a:buNone/>
            </a:pPr>
            <a:endParaRPr lang="en-US" sz="28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58</a:t>
            </a:fld>
            <a:endParaRPr lang="en-US"/>
          </a:p>
        </p:txBody>
      </p:sp>
    </p:spTree>
    <p:extLst>
      <p:ext uri="{BB962C8B-B14F-4D97-AF65-F5344CB8AC3E}">
        <p14:creationId xmlns:p14="http://schemas.microsoft.com/office/powerpoint/2010/main" val="773936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Troop Meeting Plan</a:t>
            </a:r>
          </a:p>
        </p:txBody>
      </p:sp>
      <p:sp>
        <p:nvSpPr>
          <p:cNvPr id="3" name="Content Placeholder 2"/>
          <p:cNvSpPr>
            <a:spLocks noGrp="1"/>
          </p:cNvSpPr>
          <p:nvPr>
            <p:ph idx="1"/>
          </p:nvPr>
        </p:nvSpPr>
        <p:spPr>
          <a:xfrm>
            <a:off x="945519" y="1417637"/>
            <a:ext cx="7178978" cy="4636321"/>
          </a:xfrm>
        </p:spPr>
        <p:txBody>
          <a:bodyPr/>
          <a:lstStyle/>
          <a:p>
            <a:pPr marL="0" indent="0">
              <a:buNone/>
            </a:pPr>
            <a:r>
              <a:rPr lang="en-US" dirty="0">
                <a:solidFill>
                  <a:schemeClr val="tx1"/>
                </a:solidFill>
              </a:rPr>
              <a:t>Download Troop Program Features for FREE at:</a:t>
            </a:r>
          </a:p>
          <a:p>
            <a:pPr marL="0" indent="0" algn="ctr">
              <a:buNone/>
            </a:pPr>
            <a:r>
              <a:rPr lang="en-US" dirty="0" err="1">
                <a:solidFill>
                  <a:schemeClr val="tx1"/>
                </a:solidFill>
              </a:rPr>
              <a:t>tinyurl.com</a:t>
            </a:r>
            <a:r>
              <a:rPr lang="en-US" dirty="0">
                <a:solidFill>
                  <a:schemeClr val="tx1"/>
                </a:solidFill>
              </a:rPr>
              <a:t>/troop-program</a:t>
            </a:r>
          </a:p>
          <a:p>
            <a:pPr marL="0" indent="0" algn="ctr">
              <a:buNone/>
            </a:pPr>
            <a:endParaRPr lang="en-US" dirty="0">
              <a:solidFill>
                <a:schemeClr val="tx1"/>
              </a:solidFill>
            </a:endParaRPr>
          </a:p>
          <a:p>
            <a:pPr marL="0" indent="0" algn="ctr">
              <a:buNone/>
            </a:pPr>
            <a:r>
              <a:rPr lang="en-US" sz="2000" dirty="0">
                <a:solidFill>
                  <a:schemeClr val="tx1"/>
                </a:solidFill>
              </a:rPr>
              <a:t>Or available at Scout Shops for $14.99 for each Volume, 1, 2, and 3</a:t>
            </a:r>
          </a:p>
          <a:p>
            <a:pPr marL="0" indent="0" algn="ctr">
              <a:buNone/>
            </a:pPr>
            <a:endParaRPr lang="en-US" sz="2000" dirty="0">
              <a:solidFill>
                <a:schemeClr val="tx1"/>
              </a:solidFill>
            </a:endParaRPr>
          </a:p>
          <a:p>
            <a:pPr marL="0" indent="0" algn="ctr">
              <a:buNone/>
            </a:pPr>
            <a:r>
              <a:rPr lang="en-US" sz="2800" dirty="0">
                <a:solidFill>
                  <a:schemeClr val="tx1"/>
                </a:solidFill>
              </a:rPr>
              <a:t>Troop Leader Resources</a:t>
            </a:r>
          </a:p>
          <a:p>
            <a:pPr marL="0" indent="0" algn="ctr">
              <a:buNone/>
            </a:pPr>
            <a:r>
              <a:rPr lang="en-US" sz="2000" dirty="0">
                <a:solidFill>
                  <a:schemeClr val="tx1"/>
                </a:solidFill>
              </a:rPr>
              <a:t>troopleader.scouting.org</a:t>
            </a:r>
          </a:p>
          <a:p>
            <a:pPr marL="0" indent="0">
              <a:buNone/>
            </a:pPr>
            <a:endParaRPr lang="en-US" sz="2000" dirty="0">
              <a:solidFill>
                <a:schemeClr val="tx1"/>
              </a:solidFill>
            </a:endParaRPr>
          </a:p>
          <a:p>
            <a:pPr marL="0" indent="0">
              <a:buNone/>
            </a:pPr>
            <a:endParaRPr lang="en-US" sz="2000" dirty="0">
              <a:solidFill>
                <a:schemeClr val="tx1"/>
              </a:solidFill>
            </a:endParaRPr>
          </a:p>
          <a:p>
            <a:pPr marL="0" indent="0">
              <a:buNone/>
            </a:pPr>
            <a:endParaRPr lang="en-US" sz="20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59</a:t>
            </a:fld>
            <a:endParaRPr lang="en-US"/>
          </a:p>
        </p:txBody>
      </p:sp>
    </p:spTree>
    <p:extLst>
      <p:ext uri="{BB962C8B-B14F-4D97-AF65-F5344CB8AC3E}">
        <p14:creationId xmlns:p14="http://schemas.microsoft.com/office/powerpoint/2010/main" val="4236161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16523"/>
            <a:ext cx="8229600" cy="5518016"/>
          </a:xfrm>
        </p:spPr>
        <p:txBody>
          <a:bodyPr/>
          <a:lstStyle/>
          <a:p>
            <a:pPr marL="0" indent="0" algn="ctr">
              <a:buNone/>
            </a:pPr>
            <a:r>
              <a:rPr lang="en-US" sz="2600" dirty="0">
                <a:solidFill>
                  <a:schemeClr val="tx1"/>
                </a:solidFill>
              </a:rPr>
              <a:t>Boy Scouts of America Mission Statement</a:t>
            </a:r>
          </a:p>
          <a:p>
            <a:pPr marL="0" indent="0">
              <a:buNone/>
            </a:pPr>
            <a:r>
              <a:rPr lang="en-US" dirty="0">
                <a:solidFill>
                  <a:schemeClr val="tx1"/>
                </a:solidFill>
              </a:rPr>
              <a:t>The mission of the Boy Scouts of America is to prepare Young people to make ethical and moral choices over their lifetimes by instilling in them the values of the Scout Oath and Law.</a:t>
            </a:r>
          </a:p>
          <a:p>
            <a:pPr marL="0" indent="0">
              <a:buNone/>
            </a:pPr>
            <a:endParaRPr lang="en-US" dirty="0">
              <a:solidFill>
                <a:schemeClr val="tx1"/>
              </a:solidFill>
            </a:endParaRPr>
          </a:p>
          <a:p>
            <a:pPr marL="0" indent="0">
              <a:buNone/>
            </a:pPr>
            <a:r>
              <a:rPr lang="en-US" dirty="0">
                <a:solidFill>
                  <a:schemeClr val="tx1"/>
                </a:solidFill>
              </a:rPr>
              <a:t>Think about Scouts you know. Now - imagine the same scouts 10 years in the future:</a:t>
            </a:r>
          </a:p>
          <a:p>
            <a:pPr marL="0" lvl="0" indent="0">
              <a:buNone/>
            </a:pPr>
            <a:r>
              <a:rPr lang="en-US" dirty="0">
                <a:solidFill>
                  <a:schemeClr val="tx1"/>
                </a:solidFill>
              </a:rPr>
              <a:t>what they might be doing</a:t>
            </a:r>
          </a:p>
          <a:p>
            <a:pPr marL="0" lvl="0" indent="0">
              <a:buNone/>
            </a:pPr>
            <a:r>
              <a:rPr lang="en-US" dirty="0">
                <a:solidFill>
                  <a:schemeClr val="tx1"/>
                </a:solidFill>
              </a:rPr>
              <a:t>where they could be living</a:t>
            </a:r>
          </a:p>
          <a:p>
            <a:pPr marL="0" lvl="0" indent="0">
              <a:buNone/>
            </a:pPr>
            <a:r>
              <a:rPr lang="en-US" dirty="0">
                <a:solidFill>
                  <a:schemeClr val="tx1"/>
                </a:solidFill>
              </a:rPr>
              <a:t>how they will be spending their time</a:t>
            </a:r>
          </a:p>
          <a:p>
            <a:pPr marL="0" indent="0">
              <a:buNone/>
            </a:pPr>
            <a:r>
              <a:rPr lang="en-US" dirty="0">
                <a:solidFill>
                  <a:schemeClr val="tx1"/>
                </a:solidFill>
              </a:rPr>
              <a:t> </a:t>
            </a:r>
          </a:p>
          <a:p>
            <a:pPr marL="0" indent="0">
              <a:buNone/>
            </a:pPr>
            <a:r>
              <a:rPr lang="en-US" dirty="0">
                <a:solidFill>
                  <a:schemeClr val="tx1"/>
                </a:solidFill>
              </a:rPr>
              <a:t>What qualities will these young men exhibit in the future that they will gain from their current Scouting experience? </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6</a:t>
            </a:fld>
            <a:endParaRPr lang="en-US"/>
          </a:p>
        </p:txBody>
      </p:sp>
    </p:spTree>
    <p:extLst>
      <p:ext uri="{BB962C8B-B14F-4D97-AF65-F5344CB8AC3E}">
        <p14:creationId xmlns:p14="http://schemas.microsoft.com/office/powerpoint/2010/main" val="12251618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Troop Meeting Plan</a:t>
            </a:r>
          </a:p>
        </p:txBody>
      </p:sp>
      <p:sp>
        <p:nvSpPr>
          <p:cNvPr id="3" name="Content Placeholder 2"/>
          <p:cNvSpPr>
            <a:spLocks noGrp="1"/>
          </p:cNvSpPr>
          <p:nvPr>
            <p:ph idx="1"/>
          </p:nvPr>
        </p:nvSpPr>
        <p:spPr>
          <a:xfrm>
            <a:off x="672662" y="1526629"/>
            <a:ext cx="7578861" cy="4234338"/>
          </a:xfrm>
        </p:spPr>
        <p:txBody>
          <a:bodyPr/>
          <a:lstStyle/>
          <a:p>
            <a:pPr marL="0" indent="0">
              <a:buNone/>
            </a:pPr>
            <a:r>
              <a:rPr lang="en-US" dirty="0">
                <a:solidFill>
                  <a:schemeClr val="tx1"/>
                </a:solidFill>
              </a:rPr>
              <a:t>Download Troop Program Features for FREE at:</a:t>
            </a:r>
          </a:p>
          <a:p>
            <a:pPr marL="0" indent="0" algn="ctr">
              <a:buNone/>
            </a:pPr>
            <a:r>
              <a:rPr lang="en-US" dirty="0" err="1">
                <a:solidFill>
                  <a:schemeClr val="tx1"/>
                </a:solidFill>
              </a:rPr>
              <a:t>tinyurl.com</a:t>
            </a:r>
            <a:r>
              <a:rPr lang="en-US" dirty="0">
                <a:solidFill>
                  <a:schemeClr val="tx1"/>
                </a:solidFill>
              </a:rPr>
              <a:t>/troop-program</a:t>
            </a:r>
          </a:p>
          <a:p>
            <a:pPr marL="0" indent="0" algn="ctr">
              <a:buNone/>
            </a:pPr>
            <a:endParaRPr lang="en-US" dirty="0">
              <a:solidFill>
                <a:schemeClr val="tx1"/>
              </a:solidFill>
            </a:endParaRPr>
          </a:p>
          <a:p>
            <a:pPr marL="0" indent="0" algn="ctr">
              <a:buNone/>
            </a:pPr>
            <a:r>
              <a:rPr lang="en-US" dirty="0">
                <a:solidFill>
                  <a:schemeClr val="tx1"/>
                </a:solidFill>
              </a:rPr>
              <a:t>Or available at Scout Shops for $14.99 for each Volume, 1, 2, and 3</a:t>
            </a:r>
          </a:p>
          <a:p>
            <a:pPr marL="0" indent="0" algn="ctr">
              <a:buNone/>
            </a:pPr>
            <a:endParaRPr lang="en-US" dirty="0">
              <a:solidFill>
                <a:schemeClr val="tx1"/>
              </a:solidFill>
            </a:endParaRPr>
          </a:p>
          <a:p>
            <a:pPr marL="0" indent="0" algn="ctr">
              <a:buNone/>
            </a:pPr>
            <a:r>
              <a:rPr lang="en-US" sz="3200" dirty="0">
                <a:solidFill>
                  <a:schemeClr val="tx1"/>
                </a:solidFill>
              </a:rPr>
              <a:t>Troop Leader Resources</a:t>
            </a:r>
          </a:p>
          <a:p>
            <a:pPr marL="0" indent="0" algn="ctr">
              <a:buNone/>
            </a:pPr>
            <a:r>
              <a:rPr lang="en-US" dirty="0" err="1">
                <a:solidFill>
                  <a:schemeClr val="tx1"/>
                </a:solidFill>
              </a:rPr>
              <a:t>troopleader.scouting.org</a:t>
            </a:r>
            <a:endParaRPr lang="en-US" dirty="0">
              <a:solidFill>
                <a:schemeClr val="tx1"/>
              </a:solidFill>
            </a:endParaRPr>
          </a:p>
          <a:p>
            <a:pPr marL="0" indent="0">
              <a:buNone/>
            </a:pPr>
            <a:endParaRPr lang="en-US" dirty="0">
              <a:solidFill>
                <a:schemeClr val="tx1"/>
              </a:solidFill>
            </a:endParaRPr>
          </a:p>
          <a:p>
            <a:pPr marL="0" indent="0">
              <a:buNone/>
            </a:pPr>
            <a:endParaRPr lang="en-US" dirty="0">
              <a:solidFill>
                <a:schemeClr val="tx1"/>
              </a:solidFill>
            </a:endParaRPr>
          </a:p>
          <a:p>
            <a:pPr marL="0" indent="0">
              <a:buNone/>
            </a:pP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60</a:t>
            </a:fld>
            <a:endParaRPr lang="en-US"/>
          </a:p>
        </p:txBody>
      </p:sp>
    </p:spTree>
    <p:extLst>
      <p:ext uri="{BB962C8B-B14F-4D97-AF65-F5344CB8AC3E}">
        <p14:creationId xmlns:p14="http://schemas.microsoft.com/office/powerpoint/2010/main" val="23857446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Troop Meeting Plan</a:t>
            </a:r>
          </a:p>
        </p:txBody>
      </p:sp>
      <p:sp>
        <p:nvSpPr>
          <p:cNvPr id="3" name="Content Placeholder 2"/>
          <p:cNvSpPr>
            <a:spLocks noGrp="1"/>
          </p:cNvSpPr>
          <p:nvPr>
            <p:ph idx="1"/>
          </p:nvPr>
        </p:nvSpPr>
        <p:spPr>
          <a:xfrm>
            <a:off x="457200" y="1175658"/>
            <a:ext cx="8229600" cy="4234338"/>
          </a:xfrm>
        </p:spPr>
        <p:txBody>
          <a:bodyPr/>
          <a:lstStyle/>
          <a:p>
            <a:pPr marL="0" indent="0">
              <a:buNone/>
            </a:pPr>
            <a:endParaRPr lang="en-US" dirty="0">
              <a:solidFill>
                <a:schemeClr val="tx1"/>
              </a:solidFill>
            </a:endParaRPr>
          </a:p>
          <a:p>
            <a:pPr marL="0" indent="0" algn="ctr">
              <a:buNone/>
            </a:pPr>
            <a:r>
              <a:rPr lang="en-US" sz="2800" dirty="0">
                <a:solidFill>
                  <a:schemeClr val="tx1"/>
                </a:solidFill>
              </a:rPr>
              <a:t>Preopening</a:t>
            </a:r>
          </a:p>
          <a:p>
            <a:pPr marL="0" indent="0" algn="ctr">
              <a:buNone/>
            </a:pPr>
            <a:r>
              <a:rPr lang="en-US" sz="2800" dirty="0">
                <a:solidFill>
                  <a:schemeClr val="tx1"/>
                </a:solidFill>
              </a:rPr>
              <a:t>Opening</a:t>
            </a:r>
          </a:p>
          <a:p>
            <a:pPr marL="0" indent="0" algn="ctr">
              <a:buNone/>
            </a:pPr>
            <a:r>
              <a:rPr lang="en-US" sz="2800" dirty="0">
                <a:solidFill>
                  <a:schemeClr val="tx1"/>
                </a:solidFill>
              </a:rPr>
              <a:t>Skills instruction</a:t>
            </a:r>
          </a:p>
          <a:p>
            <a:pPr marL="0" indent="0" algn="ctr">
              <a:buNone/>
            </a:pPr>
            <a:r>
              <a:rPr lang="en-US" sz="2800" dirty="0">
                <a:solidFill>
                  <a:schemeClr val="tx1"/>
                </a:solidFill>
              </a:rPr>
              <a:t>Patrol meetings</a:t>
            </a:r>
          </a:p>
          <a:p>
            <a:pPr marL="0" indent="0" algn="ctr">
              <a:buNone/>
            </a:pPr>
            <a:r>
              <a:rPr lang="en-US" sz="2800" dirty="0">
                <a:solidFill>
                  <a:schemeClr val="tx1"/>
                </a:solidFill>
              </a:rPr>
              <a:t>Inter-patrol activity</a:t>
            </a:r>
          </a:p>
          <a:p>
            <a:pPr marL="0" indent="0" algn="ctr">
              <a:buNone/>
            </a:pPr>
            <a:r>
              <a:rPr lang="en-US" sz="2800" dirty="0">
                <a:solidFill>
                  <a:schemeClr val="tx1"/>
                </a:solidFill>
              </a:rPr>
              <a:t>Closing</a:t>
            </a:r>
          </a:p>
          <a:p>
            <a:pPr marL="0" indent="0" algn="ctr">
              <a:buNone/>
            </a:pPr>
            <a:r>
              <a:rPr lang="en-US" sz="2800" dirty="0">
                <a:solidFill>
                  <a:schemeClr val="tx1"/>
                </a:solidFill>
              </a:rPr>
              <a:t>After the meeting</a:t>
            </a:r>
          </a:p>
          <a:p>
            <a:pPr marL="0" indent="0">
              <a:buNone/>
            </a:pPr>
            <a:endParaRPr lang="en-US" dirty="0">
              <a:solidFill>
                <a:schemeClr val="tx1"/>
              </a:solidFill>
            </a:endParaRPr>
          </a:p>
          <a:p>
            <a:pPr marL="0" indent="0">
              <a:buNone/>
            </a:pP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61</a:t>
            </a:fld>
            <a:endParaRPr lang="en-US"/>
          </a:p>
        </p:txBody>
      </p:sp>
    </p:spTree>
    <p:extLst>
      <p:ext uri="{BB962C8B-B14F-4D97-AF65-F5344CB8AC3E}">
        <p14:creationId xmlns:p14="http://schemas.microsoft.com/office/powerpoint/2010/main" val="274074469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Troop Meeting Plan</a:t>
            </a:r>
          </a:p>
        </p:txBody>
      </p:sp>
      <p:sp>
        <p:nvSpPr>
          <p:cNvPr id="3" name="Content Placeholder 2"/>
          <p:cNvSpPr>
            <a:spLocks noGrp="1"/>
          </p:cNvSpPr>
          <p:nvPr>
            <p:ph idx="1"/>
          </p:nvPr>
        </p:nvSpPr>
        <p:spPr>
          <a:xfrm>
            <a:off x="457200" y="1175658"/>
            <a:ext cx="8229600" cy="4234338"/>
          </a:xfrm>
        </p:spPr>
        <p:txBody>
          <a:bodyPr/>
          <a:lstStyle/>
          <a:p>
            <a:pPr marL="0" indent="0">
              <a:buNone/>
            </a:pPr>
            <a:endParaRPr lang="en-US" dirty="0">
              <a:solidFill>
                <a:schemeClr val="tx1"/>
              </a:solidFill>
            </a:endParaRPr>
          </a:p>
          <a:p>
            <a:pPr marL="0" indent="0" algn="ctr">
              <a:buNone/>
            </a:pPr>
            <a:r>
              <a:rPr lang="en-US" sz="2800" dirty="0">
                <a:solidFill>
                  <a:schemeClr val="tx1"/>
                </a:solidFill>
              </a:rPr>
              <a:t>Preopening</a:t>
            </a:r>
          </a:p>
          <a:p>
            <a:pPr marL="0" indent="0" algn="ctr">
              <a:buNone/>
            </a:pPr>
            <a:r>
              <a:rPr lang="en-US" sz="2800" dirty="0">
                <a:solidFill>
                  <a:schemeClr val="tx1"/>
                </a:solidFill>
              </a:rPr>
              <a:t>Opening</a:t>
            </a:r>
          </a:p>
          <a:p>
            <a:pPr marL="0" indent="0" algn="ctr">
              <a:buNone/>
            </a:pPr>
            <a:r>
              <a:rPr lang="en-US" sz="2800" dirty="0">
                <a:solidFill>
                  <a:schemeClr val="tx1"/>
                </a:solidFill>
              </a:rPr>
              <a:t>Skills instruction</a:t>
            </a:r>
          </a:p>
          <a:p>
            <a:pPr marL="0" indent="0" algn="ctr">
              <a:buNone/>
            </a:pPr>
            <a:r>
              <a:rPr lang="en-US" sz="2800" dirty="0">
                <a:solidFill>
                  <a:schemeClr val="tx1"/>
                </a:solidFill>
              </a:rPr>
              <a:t>Patrol meetings</a:t>
            </a:r>
          </a:p>
          <a:p>
            <a:pPr marL="0" indent="0" algn="ctr">
              <a:buNone/>
            </a:pPr>
            <a:r>
              <a:rPr lang="en-US" sz="2800" dirty="0">
                <a:solidFill>
                  <a:schemeClr val="tx1"/>
                </a:solidFill>
              </a:rPr>
              <a:t>Inter-patrol activity</a:t>
            </a:r>
          </a:p>
          <a:p>
            <a:pPr marL="0" indent="0" algn="ctr">
              <a:buNone/>
            </a:pPr>
            <a:r>
              <a:rPr lang="en-US" sz="2800" dirty="0">
                <a:solidFill>
                  <a:schemeClr val="tx1"/>
                </a:solidFill>
              </a:rPr>
              <a:t>Closing</a:t>
            </a:r>
          </a:p>
          <a:p>
            <a:pPr marL="0" indent="0" algn="ctr">
              <a:buNone/>
            </a:pPr>
            <a:r>
              <a:rPr lang="en-US" sz="2800" dirty="0">
                <a:solidFill>
                  <a:schemeClr val="tx1"/>
                </a:solidFill>
              </a:rPr>
              <a:t>After the meeting</a:t>
            </a:r>
          </a:p>
          <a:p>
            <a:pPr marL="0" indent="0">
              <a:buNone/>
            </a:pPr>
            <a:endParaRPr lang="en-US" dirty="0">
              <a:solidFill>
                <a:schemeClr val="tx1"/>
              </a:solidFill>
            </a:endParaRPr>
          </a:p>
          <a:p>
            <a:pPr marL="0" indent="0">
              <a:buNone/>
            </a:pP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62</a:t>
            </a:fld>
            <a:endParaRPr lang="en-US"/>
          </a:p>
        </p:txBody>
      </p:sp>
    </p:spTree>
    <p:extLst>
      <p:ext uri="{BB962C8B-B14F-4D97-AF65-F5344CB8AC3E}">
        <p14:creationId xmlns:p14="http://schemas.microsoft.com/office/powerpoint/2010/main" val="36909792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Troop Meeting Plan</a:t>
            </a:r>
          </a:p>
        </p:txBody>
      </p:sp>
      <p:sp>
        <p:nvSpPr>
          <p:cNvPr id="3" name="Content Placeholder 2"/>
          <p:cNvSpPr>
            <a:spLocks noGrp="1"/>
          </p:cNvSpPr>
          <p:nvPr>
            <p:ph idx="1"/>
          </p:nvPr>
        </p:nvSpPr>
        <p:spPr>
          <a:xfrm>
            <a:off x="663575" y="1306286"/>
            <a:ext cx="8229600" cy="4234338"/>
          </a:xfrm>
        </p:spPr>
        <p:txBody>
          <a:bodyPr/>
          <a:lstStyle/>
          <a:p>
            <a:pPr marL="0" indent="0" algn="ctr">
              <a:buNone/>
            </a:pPr>
            <a:r>
              <a:rPr lang="en-US" sz="2800" dirty="0">
                <a:solidFill>
                  <a:schemeClr val="tx1"/>
                </a:solidFill>
              </a:rPr>
              <a:t>Scoutmaster’s Role in Troop Meetings</a:t>
            </a:r>
          </a:p>
          <a:p>
            <a:pPr marL="0" indent="0" algn="ctr">
              <a:buNone/>
            </a:pPr>
            <a:endParaRPr lang="en-US" sz="2800" dirty="0">
              <a:solidFill>
                <a:schemeClr val="tx1"/>
              </a:solidFill>
            </a:endParaRPr>
          </a:p>
          <a:p>
            <a:pPr>
              <a:lnSpc>
                <a:spcPct val="120000"/>
              </a:lnSpc>
            </a:pPr>
            <a:r>
              <a:rPr lang="en-US" dirty="0">
                <a:solidFill>
                  <a:schemeClr val="tx1"/>
                </a:solidFill>
              </a:rPr>
              <a:t>Offer the senior patrol leader support and guidance.</a:t>
            </a:r>
            <a:br>
              <a:rPr lang="en-US" dirty="0">
                <a:solidFill>
                  <a:schemeClr val="tx1"/>
                </a:solidFill>
              </a:rPr>
            </a:br>
            <a:endParaRPr lang="en-US" dirty="0">
              <a:solidFill>
                <a:schemeClr val="tx1"/>
              </a:solidFill>
            </a:endParaRPr>
          </a:p>
          <a:p>
            <a:pPr>
              <a:lnSpc>
                <a:spcPct val="120000"/>
              </a:lnSpc>
            </a:pPr>
            <a:r>
              <a:rPr lang="en-US" dirty="0">
                <a:solidFill>
                  <a:schemeClr val="tx1"/>
                </a:solidFill>
              </a:rPr>
              <a:t>Share a Scoutmaster’s Minute at the close of the meeting.</a:t>
            </a:r>
            <a:br>
              <a:rPr lang="en-US" dirty="0">
                <a:solidFill>
                  <a:schemeClr val="tx1"/>
                </a:solidFill>
              </a:rPr>
            </a:br>
            <a:endParaRPr lang="en-US" dirty="0">
              <a:solidFill>
                <a:schemeClr val="tx1"/>
              </a:solidFill>
            </a:endParaRPr>
          </a:p>
          <a:p>
            <a:pPr>
              <a:lnSpc>
                <a:spcPct val="120000"/>
              </a:lnSpc>
            </a:pPr>
            <a:r>
              <a:rPr lang="en-US" dirty="0">
                <a:solidFill>
                  <a:schemeClr val="tx1"/>
                </a:solidFill>
              </a:rPr>
              <a:t>Meet with the patrol leaders’ council to assess the meeting and review plans for the next troop meeting.</a:t>
            </a:r>
          </a:p>
          <a:p>
            <a:pPr marL="0" indent="0">
              <a:buNone/>
            </a:pPr>
            <a:endParaRPr lang="en-US" sz="20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63</a:t>
            </a:fld>
            <a:endParaRPr lang="en-US"/>
          </a:p>
        </p:txBody>
      </p:sp>
    </p:spTree>
    <p:extLst>
      <p:ext uri="{BB962C8B-B14F-4D97-AF65-F5344CB8AC3E}">
        <p14:creationId xmlns:p14="http://schemas.microsoft.com/office/powerpoint/2010/main" val="714332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Troop Meeting Plan</a:t>
            </a:r>
          </a:p>
        </p:txBody>
      </p:sp>
      <p:sp>
        <p:nvSpPr>
          <p:cNvPr id="3" name="Content Placeholder 2"/>
          <p:cNvSpPr>
            <a:spLocks noGrp="1"/>
          </p:cNvSpPr>
          <p:nvPr>
            <p:ph idx="1"/>
          </p:nvPr>
        </p:nvSpPr>
        <p:spPr>
          <a:xfrm>
            <a:off x="663575" y="1306286"/>
            <a:ext cx="8229600" cy="4234338"/>
          </a:xfrm>
        </p:spPr>
        <p:txBody>
          <a:bodyPr/>
          <a:lstStyle/>
          <a:p>
            <a:pPr marL="0" indent="0" algn="ctr">
              <a:buNone/>
            </a:pPr>
            <a:r>
              <a:rPr lang="en-US" sz="2800" dirty="0">
                <a:solidFill>
                  <a:schemeClr val="tx1"/>
                </a:solidFill>
              </a:rPr>
              <a:t>Scoutmaster’s Role in Troop Meetings</a:t>
            </a:r>
          </a:p>
          <a:p>
            <a:pPr marL="0" indent="0" algn="ctr">
              <a:buNone/>
            </a:pPr>
            <a:endParaRPr lang="en-US" sz="2800" dirty="0">
              <a:solidFill>
                <a:schemeClr val="tx1"/>
              </a:solidFill>
            </a:endParaRPr>
          </a:p>
          <a:p>
            <a:pPr>
              <a:lnSpc>
                <a:spcPct val="120000"/>
              </a:lnSpc>
            </a:pPr>
            <a:r>
              <a:rPr lang="en-US" dirty="0">
                <a:solidFill>
                  <a:schemeClr val="tx1"/>
                </a:solidFill>
              </a:rPr>
              <a:t>Offer the senior patrol leader support and guidance.</a:t>
            </a:r>
            <a:br>
              <a:rPr lang="en-US" dirty="0">
                <a:solidFill>
                  <a:schemeClr val="tx1"/>
                </a:solidFill>
              </a:rPr>
            </a:br>
            <a:endParaRPr lang="en-US" dirty="0">
              <a:solidFill>
                <a:schemeClr val="tx1"/>
              </a:solidFill>
            </a:endParaRPr>
          </a:p>
          <a:p>
            <a:pPr>
              <a:lnSpc>
                <a:spcPct val="120000"/>
              </a:lnSpc>
            </a:pPr>
            <a:r>
              <a:rPr lang="en-US" dirty="0">
                <a:solidFill>
                  <a:schemeClr val="tx1"/>
                </a:solidFill>
              </a:rPr>
              <a:t>Share a Scoutmaster’s Minute at the close of the meeting.</a:t>
            </a:r>
            <a:br>
              <a:rPr lang="en-US" dirty="0">
                <a:solidFill>
                  <a:schemeClr val="tx1"/>
                </a:solidFill>
              </a:rPr>
            </a:br>
            <a:endParaRPr lang="en-US" dirty="0">
              <a:solidFill>
                <a:schemeClr val="tx1"/>
              </a:solidFill>
            </a:endParaRPr>
          </a:p>
          <a:p>
            <a:pPr>
              <a:lnSpc>
                <a:spcPct val="120000"/>
              </a:lnSpc>
            </a:pPr>
            <a:r>
              <a:rPr lang="en-US" dirty="0">
                <a:solidFill>
                  <a:schemeClr val="tx1"/>
                </a:solidFill>
              </a:rPr>
              <a:t>Meet with the patrol leaders’ council to assess the meeting and review plans for the next troop meeting.</a:t>
            </a:r>
          </a:p>
          <a:p>
            <a:pPr marL="0" indent="0">
              <a:buNone/>
            </a:pPr>
            <a:endParaRPr lang="en-US" sz="20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64</a:t>
            </a:fld>
            <a:endParaRPr lang="en-US"/>
          </a:p>
        </p:txBody>
      </p:sp>
    </p:spTree>
    <p:extLst>
      <p:ext uri="{BB962C8B-B14F-4D97-AF65-F5344CB8AC3E}">
        <p14:creationId xmlns:p14="http://schemas.microsoft.com/office/powerpoint/2010/main" val="1495968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Advancement</a:t>
            </a:r>
          </a:p>
        </p:txBody>
      </p:sp>
      <p:sp>
        <p:nvSpPr>
          <p:cNvPr id="3" name="Content Placeholder 2"/>
          <p:cNvSpPr>
            <a:spLocks noGrp="1"/>
          </p:cNvSpPr>
          <p:nvPr>
            <p:ph idx="1"/>
          </p:nvPr>
        </p:nvSpPr>
        <p:spPr>
          <a:xfrm>
            <a:off x="495152" y="1548210"/>
            <a:ext cx="7913124" cy="4234338"/>
          </a:xfrm>
        </p:spPr>
        <p:txBody>
          <a:bodyPr/>
          <a:lstStyle/>
          <a:p>
            <a:pPr marL="0" indent="0">
              <a:buNone/>
            </a:pPr>
            <a:r>
              <a:rPr lang="en-US" sz="4000" dirty="0">
                <a:solidFill>
                  <a:schemeClr val="tx1"/>
                </a:solidFill>
              </a:rPr>
              <a:t>Guide to Advancement 2019</a:t>
            </a:r>
          </a:p>
          <a:p>
            <a:pPr marL="0" indent="0">
              <a:buNone/>
            </a:pPr>
            <a:r>
              <a:rPr lang="en-US" dirty="0">
                <a:solidFill>
                  <a:schemeClr val="tx1"/>
                </a:solidFill>
              </a:rPr>
              <a:t>www.scouting.org/resources/guide-to-advancement</a:t>
            </a:r>
          </a:p>
          <a:p>
            <a:pPr marL="0" indent="0">
              <a:buNone/>
            </a:pPr>
            <a:endParaRPr lang="en-US" sz="3200" dirty="0">
              <a:solidFill>
                <a:schemeClr val="tx1"/>
              </a:solidFill>
            </a:endParaRPr>
          </a:p>
          <a:p>
            <a:pPr marL="0" indent="0">
              <a:buNone/>
            </a:pPr>
            <a:r>
              <a:rPr lang="en-US" sz="3200" dirty="0">
                <a:solidFill>
                  <a:schemeClr val="tx1"/>
                </a:solidFill>
              </a:rPr>
              <a:t>Also available from Scout Shops for $11.99</a:t>
            </a:r>
          </a:p>
          <a:p>
            <a:pPr marL="0" indent="0">
              <a:buNone/>
            </a:pPr>
            <a:endParaRPr lang="en-US" dirty="0">
              <a:solidFill>
                <a:schemeClr val="tx1"/>
              </a:solidFill>
            </a:endParaRPr>
          </a:p>
          <a:p>
            <a:pPr marL="0" indent="0">
              <a:buNone/>
            </a:pPr>
            <a:endParaRPr lang="en-US" dirty="0">
              <a:solidFill>
                <a:schemeClr val="tx1"/>
              </a:solidFill>
            </a:endParaRPr>
          </a:p>
          <a:p>
            <a:pPr marL="0" indent="0">
              <a:buNone/>
            </a:pP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65</a:t>
            </a:fld>
            <a:endParaRPr lang="en-US"/>
          </a:p>
        </p:txBody>
      </p:sp>
    </p:spTree>
    <p:extLst>
      <p:ext uri="{BB962C8B-B14F-4D97-AF65-F5344CB8AC3E}">
        <p14:creationId xmlns:p14="http://schemas.microsoft.com/office/powerpoint/2010/main" val="142137067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Advancement</a:t>
            </a:r>
          </a:p>
        </p:txBody>
      </p:sp>
      <p:sp>
        <p:nvSpPr>
          <p:cNvPr id="3" name="Content Placeholder 2"/>
          <p:cNvSpPr>
            <a:spLocks noGrp="1"/>
          </p:cNvSpPr>
          <p:nvPr>
            <p:ph idx="1"/>
          </p:nvPr>
        </p:nvSpPr>
        <p:spPr>
          <a:xfrm>
            <a:off x="315311" y="1417638"/>
            <a:ext cx="8660524" cy="4234338"/>
          </a:xfrm>
        </p:spPr>
        <p:txBody>
          <a:bodyPr/>
          <a:lstStyle/>
          <a:p>
            <a:pPr marL="0" indent="0">
              <a:buNone/>
            </a:pPr>
            <a:r>
              <a:rPr lang="en-US" sz="4000" dirty="0">
                <a:solidFill>
                  <a:schemeClr val="tx1"/>
                </a:solidFill>
              </a:rPr>
              <a:t>Guide to Advancement 2019</a:t>
            </a:r>
          </a:p>
          <a:p>
            <a:pPr marL="0" indent="0">
              <a:buNone/>
            </a:pPr>
            <a:r>
              <a:rPr lang="en-US" dirty="0" err="1">
                <a:solidFill>
                  <a:schemeClr val="tx1"/>
                </a:solidFill>
              </a:rPr>
              <a:t>www.scouting.org</a:t>
            </a:r>
            <a:r>
              <a:rPr lang="en-US" dirty="0">
                <a:solidFill>
                  <a:schemeClr val="tx1"/>
                </a:solidFill>
              </a:rPr>
              <a:t>/resources/guide-to-advancement</a:t>
            </a:r>
          </a:p>
          <a:p>
            <a:pPr marL="0" indent="0">
              <a:buNone/>
            </a:pPr>
            <a:endParaRPr lang="en-US" sz="3200" dirty="0">
              <a:solidFill>
                <a:schemeClr val="tx1"/>
              </a:solidFill>
            </a:endParaRPr>
          </a:p>
          <a:p>
            <a:pPr marL="0" indent="0">
              <a:buNone/>
            </a:pPr>
            <a:r>
              <a:rPr lang="en-US" sz="3200" dirty="0">
                <a:solidFill>
                  <a:schemeClr val="tx1"/>
                </a:solidFill>
              </a:rPr>
              <a:t>Also available from Scout Shops for $11.99</a:t>
            </a:r>
          </a:p>
          <a:p>
            <a:pPr marL="0" indent="0">
              <a:buNone/>
            </a:pPr>
            <a:endParaRPr lang="en-US" sz="1800" dirty="0">
              <a:solidFill>
                <a:schemeClr val="tx1"/>
              </a:solidFill>
            </a:endParaRPr>
          </a:p>
          <a:p>
            <a:pPr marL="0" indent="0">
              <a:buNone/>
            </a:pPr>
            <a:endParaRPr lang="en-US" sz="1800" dirty="0">
              <a:solidFill>
                <a:schemeClr val="tx1"/>
              </a:solidFill>
            </a:endParaRPr>
          </a:p>
          <a:p>
            <a:pPr marL="0" indent="0">
              <a:buNone/>
            </a:pPr>
            <a:endParaRPr lang="en-US" sz="18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66</a:t>
            </a:fld>
            <a:endParaRPr lang="en-US"/>
          </a:p>
        </p:txBody>
      </p:sp>
    </p:spTree>
    <p:extLst>
      <p:ext uri="{BB962C8B-B14F-4D97-AF65-F5344CB8AC3E}">
        <p14:creationId xmlns:p14="http://schemas.microsoft.com/office/powerpoint/2010/main" val="1083045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Advancement</a:t>
            </a:r>
          </a:p>
        </p:txBody>
      </p:sp>
      <p:sp>
        <p:nvSpPr>
          <p:cNvPr id="3" name="Content Placeholder 2"/>
          <p:cNvSpPr>
            <a:spLocks noGrp="1"/>
          </p:cNvSpPr>
          <p:nvPr>
            <p:ph idx="1"/>
          </p:nvPr>
        </p:nvSpPr>
        <p:spPr>
          <a:xfrm>
            <a:off x="2160259" y="1328058"/>
            <a:ext cx="5296455" cy="4234338"/>
          </a:xfrm>
        </p:spPr>
        <p:txBody>
          <a:bodyPr/>
          <a:lstStyle/>
          <a:p>
            <a:pPr marL="0" indent="0">
              <a:buNone/>
            </a:pPr>
            <a:r>
              <a:rPr lang="en-US" sz="2800" dirty="0">
                <a:solidFill>
                  <a:schemeClr val="tx1"/>
                </a:solidFill>
              </a:rPr>
              <a:t>Four Steps of Advancement</a:t>
            </a:r>
          </a:p>
          <a:p>
            <a:pPr marL="0" indent="0">
              <a:buNone/>
            </a:pPr>
            <a:endParaRPr lang="en-US" sz="2800" dirty="0">
              <a:solidFill>
                <a:schemeClr val="tx1"/>
              </a:solidFill>
            </a:endParaRPr>
          </a:p>
          <a:p>
            <a:pPr marL="457200" indent="-457200">
              <a:buFont typeface="+mj-lt"/>
              <a:buAutoNum type="arabicPeriod"/>
            </a:pPr>
            <a:r>
              <a:rPr lang="en-US" sz="2800" dirty="0">
                <a:solidFill>
                  <a:schemeClr val="tx1"/>
                </a:solidFill>
              </a:rPr>
              <a:t>A Scout learns.</a:t>
            </a:r>
          </a:p>
          <a:p>
            <a:pPr marL="457200" indent="-457200">
              <a:buFont typeface="+mj-lt"/>
              <a:buAutoNum type="arabicPeriod"/>
            </a:pPr>
            <a:r>
              <a:rPr lang="en-US" sz="2800" dirty="0">
                <a:solidFill>
                  <a:schemeClr val="tx1"/>
                </a:solidFill>
              </a:rPr>
              <a:t>A Scout is tested.</a:t>
            </a:r>
          </a:p>
          <a:p>
            <a:pPr marL="457200" indent="-457200">
              <a:buFont typeface="+mj-lt"/>
              <a:buAutoNum type="arabicPeriod"/>
            </a:pPr>
            <a:r>
              <a:rPr lang="en-US" sz="2800" dirty="0">
                <a:solidFill>
                  <a:schemeClr val="tx1"/>
                </a:solidFill>
              </a:rPr>
              <a:t>A Scout is reviewed.</a:t>
            </a:r>
          </a:p>
          <a:p>
            <a:pPr marL="457200" indent="-457200">
              <a:buFont typeface="+mj-lt"/>
              <a:buAutoNum type="arabicPeriod"/>
            </a:pPr>
            <a:r>
              <a:rPr lang="en-US" sz="2800" dirty="0">
                <a:solidFill>
                  <a:schemeClr val="tx1"/>
                </a:solidFill>
              </a:rPr>
              <a:t>A Scout is recognized.</a:t>
            </a:r>
          </a:p>
          <a:p>
            <a:pPr marL="0" indent="0">
              <a:buNone/>
            </a:pPr>
            <a:endParaRPr lang="en-US" sz="2800" dirty="0">
              <a:solidFill>
                <a:schemeClr val="tx1"/>
              </a:solidFill>
            </a:endParaRPr>
          </a:p>
          <a:p>
            <a:pPr marL="0" indent="0">
              <a:buNone/>
            </a:pPr>
            <a:endParaRPr lang="en-US" sz="2800" dirty="0">
              <a:solidFill>
                <a:schemeClr val="tx1"/>
              </a:solidFill>
            </a:endParaRPr>
          </a:p>
          <a:p>
            <a:pPr marL="0" indent="0">
              <a:buNone/>
            </a:pPr>
            <a:endParaRPr lang="en-US" sz="2800" dirty="0">
              <a:solidFill>
                <a:schemeClr val="tx1"/>
              </a:solidFill>
            </a:endParaRPr>
          </a:p>
          <a:p>
            <a:pPr marL="0" indent="0">
              <a:buNone/>
            </a:pPr>
            <a:endParaRPr lang="en-US" sz="28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67</a:t>
            </a:fld>
            <a:endParaRPr lang="en-US"/>
          </a:p>
        </p:txBody>
      </p:sp>
    </p:spTree>
    <p:extLst>
      <p:ext uri="{BB962C8B-B14F-4D97-AF65-F5344CB8AC3E}">
        <p14:creationId xmlns:p14="http://schemas.microsoft.com/office/powerpoint/2010/main" val="2912304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Advancement</a:t>
            </a:r>
          </a:p>
        </p:txBody>
      </p:sp>
      <p:sp>
        <p:nvSpPr>
          <p:cNvPr id="3" name="Content Placeholder 2"/>
          <p:cNvSpPr>
            <a:spLocks noGrp="1"/>
          </p:cNvSpPr>
          <p:nvPr>
            <p:ph idx="1"/>
          </p:nvPr>
        </p:nvSpPr>
        <p:spPr>
          <a:xfrm>
            <a:off x="2160259" y="1328058"/>
            <a:ext cx="5296455" cy="4234338"/>
          </a:xfrm>
        </p:spPr>
        <p:txBody>
          <a:bodyPr/>
          <a:lstStyle/>
          <a:p>
            <a:pPr marL="0" indent="0">
              <a:buNone/>
            </a:pPr>
            <a:r>
              <a:rPr lang="en-US" sz="2800" dirty="0">
                <a:solidFill>
                  <a:schemeClr val="tx1"/>
                </a:solidFill>
              </a:rPr>
              <a:t>Four Steps of Advancement</a:t>
            </a:r>
          </a:p>
          <a:p>
            <a:pPr marL="0" indent="0">
              <a:buNone/>
            </a:pPr>
            <a:endParaRPr lang="en-US" sz="2800" dirty="0">
              <a:solidFill>
                <a:schemeClr val="tx1"/>
              </a:solidFill>
            </a:endParaRPr>
          </a:p>
          <a:p>
            <a:pPr marL="457200" indent="-457200">
              <a:buFont typeface="+mj-lt"/>
              <a:buAutoNum type="arabicPeriod"/>
            </a:pPr>
            <a:r>
              <a:rPr lang="en-US" sz="2800" dirty="0">
                <a:solidFill>
                  <a:schemeClr val="tx1"/>
                </a:solidFill>
              </a:rPr>
              <a:t>A Scout learns.</a:t>
            </a:r>
          </a:p>
          <a:p>
            <a:pPr marL="457200" indent="-457200">
              <a:buFont typeface="+mj-lt"/>
              <a:buAutoNum type="arabicPeriod"/>
            </a:pPr>
            <a:r>
              <a:rPr lang="en-US" sz="2800" dirty="0">
                <a:solidFill>
                  <a:schemeClr val="tx1"/>
                </a:solidFill>
              </a:rPr>
              <a:t>A Scout is tested.</a:t>
            </a:r>
          </a:p>
          <a:p>
            <a:pPr marL="457200" indent="-457200">
              <a:buFont typeface="+mj-lt"/>
              <a:buAutoNum type="arabicPeriod"/>
            </a:pPr>
            <a:r>
              <a:rPr lang="en-US" sz="2800" dirty="0">
                <a:solidFill>
                  <a:schemeClr val="tx1"/>
                </a:solidFill>
              </a:rPr>
              <a:t>A Scout is reviewed.</a:t>
            </a:r>
          </a:p>
          <a:p>
            <a:pPr marL="457200" indent="-457200">
              <a:buFont typeface="+mj-lt"/>
              <a:buAutoNum type="arabicPeriod"/>
            </a:pPr>
            <a:r>
              <a:rPr lang="en-US" sz="2800" dirty="0">
                <a:solidFill>
                  <a:schemeClr val="tx1"/>
                </a:solidFill>
              </a:rPr>
              <a:t>A Scout is recognized.</a:t>
            </a:r>
          </a:p>
          <a:p>
            <a:pPr marL="0" indent="0">
              <a:buNone/>
            </a:pPr>
            <a:endParaRPr lang="en-US" sz="2800" dirty="0">
              <a:solidFill>
                <a:schemeClr val="tx1"/>
              </a:solidFill>
            </a:endParaRPr>
          </a:p>
          <a:p>
            <a:pPr marL="0" indent="0">
              <a:buNone/>
            </a:pPr>
            <a:endParaRPr lang="en-US" sz="2800" dirty="0">
              <a:solidFill>
                <a:schemeClr val="tx1"/>
              </a:solidFill>
            </a:endParaRPr>
          </a:p>
          <a:p>
            <a:pPr marL="0" indent="0">
              <a:buNone/>
            </a:pPr>
            <a:endParaRPr lang="en-US" sz="2800" dirty="0">
              <a:solidFill>
                <a:schemeClr val="tx1"/>
              </a:solidFill>
            </a:endParaRPr>
          </a:p>
          <a:p>
            <a:pPr marL="0" indent="0">
              <a:buNone/>
            </a:pPr>
            <a:endParaRPr lang="en-US" sz="28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68</a:t>
            </a:fld>
            <a:endParaRPr lang="en-US"/>
          </a:p>
        </p:txBody>
      </p:sp>
    </p:spTree>
    <p:extLst>
      <p:ext uri="{BB962C8B-B14F-4D97-AF65-F5344CB8AC3E}">
        <p14:creationId xmlns:p14="http://schemas.microsoft.com/office/powerpoint/2010/main" val="1638780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Advancement</a:t>
            </a:r>
          </a:p>
        </p:txBody>
      </p:sp>
      <p:sp>
        <p:nvSpPr>
          <p:cNvPr id="3" name="Content Placeholder 2"/>
          <p:cNvSpPr>
            <a:spLocks noGrp="1"/>
          </p:cNvSpPr>
          <p:nvPr>
            <p:ph idx="1"/>
          </p:nvPr>
        </p:nvSpPr>
        <p:spPr>
          <a:xfrm>
            <a:off x="845238" y="1417638"/>
            <a:ext cx="7765362" cy="4234338"/>
          </a:xfrm>
        </p:spPr>
        <p:txBody>
          <a:bodyPr/>
          <a:lstStyle/>
          <a:p>
            <a:pPr marL="0" indent="0">
              <a:buNone/>
            </a:pPr>
            <a:r>
              <a:rPr lang="en-US" dirty="0">
                <a:solidFill>
                  <a:schemeClr val="tx1"/>
                </a:solidFill>
              </a:rPr>
              <a:t>Program Resources Available to Scoutmasters</a:t>
            </a:r>
          </a:p>
          <a:p>
            <a:pPr marL="0" indent="0">
              <a:buNone/>
            </a:pPr>
            <a:endParaRPr lang="en-US" sz="900" dirty="0"/>
          </a:p>
          <a:p>
            <a:pPr marL="0" indent="0" algn="ctr">
              <a:buNone/>
            </a:pPr>
            <a:r>
              <a:rPr lang="en-US" dirty="0">
                <a:solidFill>
                  <a:srgbClr val="000000"/>
                </a:solidFill>
              </a:rPr>
              <a:t>Introduction to Leadership Skills for Troops</a:t>
            </a:r>
          </a:p>
          <a:p>
            <a:pPr marL="0" indent="0" algn="ctr">
              <a:buNone/>
            </a:pPr>
            <a:r>
              <a:rPr lang="en-US" dirty="0">
                <a:solidFill>
                  <a:srgbClr val="000000"/>
                </a:solidFill>
              </a:rPr>
              <a:t>National Youth Leadership Training (NYLT)</a:t>
            </a:r>
          </a:p>
          <a:p>
            <a:pPr marL="0" indent="0" algn="ctr">
              <a:buNone/>
            </a:pPr>
            <a:endParaRPr lang="en-US" sz="2000" dirty="0">
              <a:solidFill>
                <a:srgbClr val="000000"/>
              </a:solidFill>
            </a:endParaRPr>
          </a:p>
          <a:p>
            <a:r>
              <a:rPr lang="en-US" sz="2000" dirty="0">
                <a:solidFill>
                  <a:srgbClr val="000000"/>
                </a:solidFill>
              </a:rPr>
              <a:t>National Outdoor Achievement Awards</a:t>
            </a:r>
          </a:p>
          <a:p>
            <a:r>
              <a:rPr lang="en-US" sz="2000" dirty="0">
                <a:solidFill>
                  <a:srgbClr val="000000"/>
                </a:solidFill>
              </a:rPr>
              <a:t>Aquatics awards: Mile Swim, Scuba BSA, Kayaking BSA</a:t>
            </a:r>
          </a:p>
          <a:p>
            <a:r>
              <a:rPr lang="en-US" sz="2000" dirty="0">
                <a:solidFill>
                  <a:srgbClr val="000000"/>
                </a:solidFill>
              </a:rPr>
              <a:t>Religious awards programs</a:t>
            </a:r>
          </a:p>
          <a:p>
            <a:r>
              <a:rPr lang="en-US" sz="2000" dirty="0">
                <a:solidFill>
                  <a:srgbClr val="000000"/>
                </a:solidFill>
              </a:rPr>
              <a:t>Leave No Trace</a:t>
            </a:r>
          </a:p>
          <a:p>
            <a:r>
              <a:rPr lang="en-US" sz="2000" dirty="0">
                <a:solidFill>
                  <a:srgbClr val="000000"/>
                </a:solidFill>
              </a:rPr>
              <a:t>Conservation awards: </a:t>
            </a:r>
            <a:r>
              <a:rPr lang="en-US" sz="2000" dirty="0" err="1">
                <a:solidFill>
                  <a:srgbClr val="000000"/>
                </a:solidFill>
              </a:rPr>
              <a:t>Hornaday</a:t>
            </a:r>
            <a:r>
              <a:rPr lang="en-US" sz="2000" dirty="0">
                <a:solidFill>
                  <a:srgbClr val="000000"/>
                </a:solidFill>
              </a:rPr>
              <a:t>, World Conservation Award</a:t>
            </a:r>
          </a:p>
          <a:p>
            <a:r>
              <a:rPr lang="en-US" sz="2000" dirty="0">
                <a:solidFill>
                  <a:srgbClr val="000000"/>
                </a:solidFill>
              </a:rPr>
              <a:t>Shooting sports programs</a:t>
            </a:r>
            <a:endParaRPr lang="en-US" dirty="0">
              <a:solidFill>
                <a:srgbClr val="000000"/>
              </a:solidFill>
            </a:endParaRP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69</a:t>
            </a:fld>
            <a:endParaRPr lang="en-US"/>
          </a:p>
        </p:txBody>
      </p:sp>
    </p:spTree>
    <p:extLst>
      <p:ext uri="{BB962C8B-B14F-4D97-AF65-F5344CB8AC3E}">
        <p14:creationId xmlns:p14="http://schemas.microsoft.com/office/powerpoint/2010/main" val="315526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 calcmode="lin" valueType="num">
                                      <p:cBhvr additive="base">
                                        <p:cTn id="49"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Qualities Gained from Scouting</a:t>
            </a:r>
          </a:p>
        </p:txBody>
      </p:sp>
      <p:sp>
        <p:nvSpPr>
          <p:cNvPr id="3" name="Content Placeholder 2"/>
          <p:cNvSpPr>
            <a:spLocks noGrp="1"/>
          </p:cNvSpPr>
          <p:nvPr>
            <p:ph idx="1"/>
          </p:nvPr>
        </p:nvSpPr>
        <p:spPr/>
        <p:txBody>
          <a:bodyPr/>
          <a:lstStyle/>
          <a:p>
            <a:pPr marL="0" lvl="0" indent="0" algn="ctr">
              <a:buNone/>
            </a:pPr>
            <a:r>
              <a:rPr lang="en-US" sz="3200" dirty="0">
                <a:solidFill>
                  <a:schemeClr val="tx1"/>
                </a:solidFill>
              </a:rPr>
              <a:t>Self-motivation</a:t>
            </a:r>
          </a:p>
          <a:p>
            <a:pPr marL="0" lvl="0" indent="0" algn="ctr">
              <a:buNone/>
            </a:pPr>
            <a:r>
              <a:rPr lang="en-US" sz="3200" dirty="0">
                <a:solidFill>
                  <a:schemeClr val="tx1"/>
                </a:solidFill>
              </a:rPr>
              <a:t>High Expectations</a:t>
            </a:r>
          </a:p>
          <a:p>
            <a:pPr marL="0" lvl="0" indent="0" algn="ctr">
              <a:buNone/>
            </a:pPr>
            <a:r>
              <a:rPr lang="en-US" sz="3200" dirty="0">
                <a:solidFill>
                  <a:schemeClr val="tx1"/>
                </a:solidFill>
              </a:rPr>
              <a:t>Focus</a:t>
            </a:r>
          </a:p>
          <a:p>
            <a:pPr marL="0" lvl="0" indent="0" algn="ctr">
              <a:buNone/>
            </a:pPr>
            <a:r>
              <a:rPr lang="en-US" sz="3200" dirty="0">
                <a:solidFill>
                  <a:schemeClr val="tx1"/>
                </a:solidFill>
              </a:rPr>
              <a:t>Interest in the Outdoors</a:t>
            </a:r>
          </a:p>
          <a:p>
            <a:pPr marL="0" lvl="0" indent="0" algn="ctr">
              <a:buNone/>
            </a:pPr>
            <a:r>
              <a:rPr lang="en-US" sz="3200" dirty="0">
                <a:solidFill>
                  <a:schemeClr val="tx1"/>
                </a:solidFill>
              </a:rPr>
              <a:t>Technical Skills</a:t>
            </a:r>
          </a:p>
          <a:p>
            <a:pPr marL="0" lvl="0" indent="0" algn="ctr">
              <a:buNone/>
            </a:pPr>
            <a:r>
              <a:rPr lang="en-US" sz="3200" dirty="0">
                <a:solidFill>
                  <a:schemeClr val="tx1"/>
                </a:solidFill>
              </a:rPr>
              <a:t>Leadership Ability</a:t>
            </a:r>
          </a:p>
          <a:p>
            <a:pPr marL="0" lvl="0" indent="0" algn="ctr">
              <a:buNone/>
            </a:pPr>
            <a:r>
              <a:rPr lang="en-US" sz="3200" dirty="0">
                <a:solidFill>
                  <a:schemeClr val="tx1"/>
                </a:solidFill>
              </a:rPr>
              <a:t>Citizenship</a:t>
            </a:r>
          </a:p>
          <a:p>
            <a:pPr marL="0" indent="0">
              <a:buNone/>
            </a:pPr>
            <a:endParaRPr lang="en-US" sz="18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7</a:t>
            </a:fld>
            <a:endParaRPr lang="en-US"/>
          </a:p>
        </p:txBody>
      </p:sp>
    </p:spTree>
    <p:extLst>
      <p:ext uri="{BB962C8B-B14F-4D97-AF65-F5344CB8AC3E}">
        <p14:creationId xmlns:p14="http://schemas.microsoft.com/office/powerpoint/2010/main" val="162681816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Advancement</a:t>
            </a:r>
          </a:p>
        </p:txBody>
      </p:sp>
      <p:sp>
        <p:nvSpPr>
          <p:cNvPr id="3" name="Content Placeholder 2"/>
          <p:cNvSpPr>
            <a:spLocks noGrp="1"/>
          </p:cNvSpPr>
          <p:nvPr>
            <p:ph idx="1"/>
          </p:nvPr>
        </p:nvSpPr>
        <p:spPr>
          <a:xfrm>
            <a:off x="845238" y="1417638"/>
            <a:ext cx="7765362" cy="4234338"/>
          </a:xfrm>
        </p:spPr>
        <p:txBody>
          <a:bodyPr/>
          <a:lstStyle/>
          <a:p>
            <a:pPr marL="0" indent="0">
              <a:buNone/>
            </a:pPr>
            <a:r>
              <a:rPr lang="en-US" dirty="0">
                <a:solidFill>
                  <a:schemeClr val="tx1"/>
                </a:solidFill>
              </a:rPr>
              <a:t>Program Resources Available to Scoutmasters</a:t>
            </a:r>
          </a:p>
          <a:p>
            <a:pPr marL="0" indent="0">
              <a:buNone/>
            </a:pPr>
            <a:endParaRPr lang="en-US" sz="900" dirty="0"/>
          </a:p>
          <a:p>
            <a:pPr marL="0" indent="0" algn="ctr">
              <a:buNone/>
            </a:pPr>
            <a:r>
              <a:rPr lang="en-US" dirty="0">
                <a:solidFill>
                  <a:srgbClr val="000000"/>
                </a:solidFill>
              </a:rPr>
              <a:t>Introduction to Leadership Skills for Troops</a:t>
            </a:r>
          </a:p>
          <a:p>
            <a:pPr marL="0" indent="0" algn="ctr">
              <a:buNone/>
            </a:pPr>
            <a:r>
              <a:rPr lang="en-US" dirty="0">
                <a:solidFill>
                  <a:srgbClr val="000000"/>
                </a:solidFill>
              </a:rPr>
              <a:t>National Youth Leadership Training (NYLT)</a:t>
            </a:r>
          </a:p>
          <a:p>
            <a:pPr marL="0" indent="0" algn="ctr">
              <a:buNone/>
            </a:pPr>
            <a:endParaRPr lang="en-US" sz="2000" dirty="0">
              <a:solidFill>
                <a:srgbClr val="000000"/>
              </a:solidFill>
            </a:endParaRPr>
          </a:p>
          <a:p>
            <a:r>
              <a:rPr lang="en-US" sz="2000" dirty="0">
                <a:solidFill>
                  <a:srgbClr val="000000"/>
                </a:solidFill>
              </a:rPr>
              <a:t>National Outdoor Achievement Awards</a:t>
            </a:r>
          </a:p>
          <a:p>
            <a:r>
              <a:rPr lang="en-US" sz="2000" dirty="0">
                <a:solidFill>
                  <a:srgbClr val="000000"/>
                </a:solidFill>
              </a:rPr>
              <a:t>Aquatics awards: Mile Swim, Scuba BSA, Kayaking BSA</a:t>
            </a:r>
          </a:p>
          <a:p>
            <a:r>
              <a:rPr lang="en-US" sz="2000" dirty="0">
                <a:solidFill>
                  <a:srgbClr val="000000"/>
                </a:solidFill>
              </a:rPr>
              <a:t>Religious awards programs</a:t>
            </a:r>
          </a:p>
          <a:p>
            <a:r>
              <a:rPr lang="en-US" sz="2000" dirty="0">
                <a:solidFill>
                  <a:srgbClr val="000000"/>
                </a:solidFill>
              </a:rPr>
              <a:t>Leave No Trace</a:t>
            </a:r>
          </a:p>
          <a:p>
            <a:r>
              <a:rPr lang="en-US" sz="2000" dirty="0">
                <a:solidFill>
                  <a:srgbClr val="000000"/>
                </a:solidFill>
              </a:rPr>
              <a:t>Conservation awards: </a:t>
            </a:r>
            <a:r>
              <a:rPr lang="en-US" sz="2000" dirty="0" err="1">
                <a:solidFill>
                  <a:srgbClr val="000000"/>
                </a:solidFill>
              </a:rPr>
              <a:t>Hornaday</a:t>
            </a:r>
            <a:r>
              <a:rPr lang="en-US" sz="2000" dirty="0">
                <a:solidFill>
                  <a:srgbClr val="000000"/>
                </a:solidFill>
              </a:rPr>
              <a:t>, World Conservation Award</a:t>
            </a:r>
          </a:p>
          <a:p>
            <a:r>
              <a:rPr lang="en-US" sz="2000" dirty="0">
                <a:solidFill>
                  <a:srgbClr val="000000"/>
                </a:solidFill>
              </a:rPr>
              <a:t>Shooting sports programs</a:t>
            </a:r>
            <a:endParaRPr lang="en-US" dirty="0">
              <a:solidFill>
                <a:srgbClr val="000000"/>
              </a:solidFill>
            </a:endParaRP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70</a:t>
            </a:fld>
            <a:endParaRPr lang="en-US"/>
          </a:p>
        </p:txBody>
      </p:sp>
    </p:spTree>
    <p:extLst>
      <p:ext uri="{BB962C8B-B14F-4D97-AF65-F5344CB8AC3E}">
        <p14:creationId xmlns:p14="http://schemas.microsoft.com/office/powerpoint/2010/main" val="1702157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 calcmode="lin" valueType="num">
                                      <p:cBhvr additive="base">
                                        <p:cTn id="49"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Advancement</a:t>
            </a:r>
          </a:p>
        </p:txBody>
      </p:sp>
      <p:sp>
        <p:nvSpPr>
          <p:cNvPr id="3" name="Content Placeholder 2"/>
          <p:cNvSpPr>
            <a:spLocks noGrp="1"/>
          </p:cNvSpPr>
          <p:nvPr>
            <p:ph idx="1"/>
          </p:nvPr>
        </p:nvSpPr>
        <p:spPr>
          <a:xfrm>
            <a:off x="370115" y="1600201"/>
            <a:ext cx="8490856" cy="4234338"/>
          </a:xfrm>
        </p:spPr>
        <p:txBody>
          <a:bodyPr/>
          <a:lstStyle/>
          <a:p>
            <a:pPr marL="0" indent="0">
              <a:buNone/>
            </a:pPr>
            <a:r>
              <a:rPr lang="en-US" dirty="0">
                <a:solidFill>
                  <a:schemeClr val="tx1"/>
                </a:solidFill>
              </a:rPr>
              <a:t>How does leadership training fit into advancement? </a:t>
            </a:r>
          </a:p>
          <a:p>
            <a:pPr marL="0" indent="0">
              <a:buNone/>
            </a:pPr>
            <a:endParaRPr lang="en-US" dirty="0"/>
          </a:p>
          <a:p>
            <a:pPr marL="0" indent="0">
              <a:lnSpc>
                <a:spcPct val="120000"/>
              </a:lnSpc>
              <a:buNone/>
            </a:pPr>
            <a:r>
              <a:rPr lang="en-US" sz="2000" dirty="0">
                <a:solidFill>
                  <a:srgbClr val="000000"/>
                </a:solidFill>
              </a:rPr>
              <a:t>• </a:t>
            </a:r>
            <a:r>
              <a:rPr lang="en-US" dirty="0">
                <a:solidFill>
                  <a:srgbClr val="000000"/>
                </a:solidFill>
              </a:rPr>
              <a:t>Leadership is necessary for Star, Life, and Eagle</a:t>
            </a:r>
          </a:p>
          <a:p>
            <a:pPr marL="0" indent="0">
              <a:lnSpc>
                <a:spcPct val="120000"/>
              </a:lnSpc>
              <a:buNone/>
            </a:pPr>
            <a:r>
              <a:rPr lang="en-US" dirty="0">
                <a:solidFill>
                  <a:srgbClr val="000000"/>
                </a:solidFill>
              </a:rPr>
              <a:t>• Shows Scout spirit (teaching newer Scouts basic skills)</a:t>
            </a:r>
          </a:p>
          <a:p>
            <a:pPr marL="0" indent="0">
              <a:lnSpc>
                <a:spcPct val="120000"/>
              </a:lnSpc>
              <a:buNone/>
            </a:pPr>
            <a:r>
              <a:rPr lang="en-US" dirty="0">
                <a:solidFill>
                  <a:srgbClr val="000000"/>
                </a:solidFill>
              </a:rPr>
              <a:t>• Develops character and citizenship</a:t>
            </a:r>
          </a:p>
          <a:p>
            <a:pPr marL="0" indent="0">
              <a:lnSpc>
                <a:spcPct val="120000"/>
              </a:lnSpc>
              <a:buNone/>
            </a:pPr>
            <a:r>
              <a:rPr lang="en-US" dirty="0">
                <a:solidFill>
                  <a:srgbClr val="000000"/>
                </a:solidFill>
              </a:rPr>
              <a:t>• Improves the patrol’s experience (achieve more as a group)</a:t>
            </a:r>
            <a:endParaRPr lang="en-US" sz="2800" dirty="0">
              <a:solidFill>
                <a:srgbClr val="000000"/>
              </a:solidFill>
            </a:endParaRP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71</a:t>
            </a:fld>
            <a:endParaRPr lang="en-US"/>
          </a:p>
        </p:txBody>
      </p:sp>
    </p:spTree>
    <p:extLst>
      <p:ext uri="{BB962C8B-B14F-4D97-AF65-F5344CB8AC3E}">
        <p14:creationId xmlns:p14="http://schemas.microsoft.com/office/powerpoint/2010/main" val="2782465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Advancement</a:t>
            </a:r>
          </a:p>
        </p:txBody>
      </p:sp>
      <p:sp>
        <p:nvSpPr>
          <p:cNvPr id="3" name="Content Placeholder 2"/>
          <p:cNvSpPr>
            <a:spLocks noGrp="1"/>
          </p:cNvSpPr>
          <p:nvPr>
            <p:ph idx="1"/>
          </p:nvPr>
        </p:nvSpPr>
        <p:spPr>
          <a:xfrm>
            <a:off x="370115" y="1600201"/>
            <a:ext cx="8490856" cy="4234338"/>
          </a:xfrm>
        </p:spPr>
        <p:txBody>
          <a:bodyPr/>
          <a:lstStyle/>
          <a:p>
            <a:pPr marL="0" indent="0">
              <a:buNone/>
            </a:pPr>
            <a:r>
              <a:rPr lang="en-US" dirty="0">
                <a:solidFill>
                  <a:schemeClr val="tx1"/>
                </a:solidFill>
              </a:rPr>
              <a:t>How does leadership training fit into advancement? </a:t>
            </a:r>
          </a:p>
          <a:p>
            <a:pPr marL="0" indent="0">
              <a:buNone/>
            </a:pPr>
            <a:endParaRPr lang="en-US" dirty="0"/>
          </a:p>
          <a:p>
            <a:pPr marL="0" indent="0">
              <a:lnSpc>
                <a:spcPct val="120000"/>
              </a:lnSpc>
              <a:buNone/>
            </a:pPr>
            <a:r>
              <a:rPr lang="en-US" sz="2000" dirty="0">
                <a:solidFill>
                  <a:srgbClr val="000000"/>
                </a:solidFill>
              </a:rPr>
              <a:t>• </a:t>
            </a:r>
            <a:r>
              <a:rPr lang="en-US" dirty="0">
                <a:solidFill>
                  <a:srgbClr val="000000"/>
                </a:solidFill>
              </a:rPr>
              <a:t>Leadership is necessary for Star, Life, and Eagle</a:t>
            </a:r>
          </a:p>
          <a:p>
            <a:pPr marL="0" indent="0">
              <a:lnSpc>
                <a:spcPct val="120000"/>
              </a:lnSpc>
              <a:buNone/>
            </a:pPr>
            <a:r>
              <a:rPr lang="en-US" dirty="0">
                <a:solidFill>
                  <a:srgbClr val="000000"/>
                </a:solidFill>
              </a:rPr>
              <a:t>• Shows Scout spirit (teaching newer Scouts basic skills)</a:t>
            </a:r>
          </a:p>
          <a:p>
            <a:pPr marL="0" indent="0">
              <a:lnSpc>
                <a:spcPct val="120000"/>
              </a:lnSpc>
              <a:buNone/>
            </a:pPr>
            <a:r>
              <a:rPr lang="en-US" dirty="0">
                <a:solidFill>
                  <a:srgbClr val="000000"/>
                </a:solidFill>
              </a:rPr>
              <a:t>• Develops character and citizenship</a:t>
            </a:r>
          </a:p>
          <a:p>
            <a:pPr marL="0" indent="0">
              <a:lnSpc>
                <a:spcPct val="120000"/>
              </a:lnSpc>
              <a:buNone/>
            </a:pPr>
            <a:r>
              <a:rPr lang="en-US" dirty="0">
                <a:solidFill>
                  <a:srgbClr val="000000"/>
                </a:solidFill>
              </a:rPr>
              <a:t>• Improves the patrol’s experience (achieve more as a group)</a:t>
            </a:r>
            <a:endParaRPr lang="en-US" sz="2800" dirty="0">
              <a:solidFill>
                <a:srgbClr val="000000"/>
              </a:solidFill>
            </a:endParaRP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72</a:t>
            </a:fld>
            <a:endParaRPr lang="en-US"/>
          </a:p>
        </p:txBody>
      </p:sp>
    </p:spTree>
    <p:extLst>
      <p:ext uri="{BB962C8B-B14F-4D97-AF65-F5344CB8AC3E}">
        <p14:creationId xmlns:p14="http://schemas.microsoft.com/office/powerpoint/2010/main" val="1529928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Advancement</a:t>
            </a:r>
          </a:p>
        </p:txBody>
      </p:sp>
      <p:sp>
        <p:nvSpPr>
          <p:cNvPr id="3" name="Content Placeholder 2"/>
          <p:cNvSpPr>
            <a:spLocks noGrp="1"/>
          </p:cNvSpPr>
          <p:nvPr>
            <p:ph idx="1"/>
          </p:nvPr>
        </p:nvSpPr>
        <p:spPr>
          <a:xfrm>
            <a:off x="1643635" y="1153886"/>
            <a:ext cx="6651280" cy="4234338"/>
          </a:xfrm>
        </p:spPr>
        <p:txBody>
          <a:bodyPr/>
          <a:lstStyle/>
          <a:p>
            <a:pPr marL="0" indent="0">
              <a:buNone/>
            </a:pPr>
            <a:r>
              <a:rPr lang="en-US" dirty="0">
                <a:solidFill>
                  <a:schemeClr val="tx1"/>
                </a:solidFill>
              </a:rPr>
              <a:t>How to Guide Scouts through Ranks</a:t>
            </a:r>
          </a:p>
          <a:p>
            <a:pPr marL="0" indent="0">
              <a:buNone/>
            </a:pPr>
            <a:endParaRPr lang="en-US" sz="2000" dirty="0">
              <a:solidFill>
                <a:srgbClr val="000000"/>
              </a:solidFill>
            </a:endParaRPr>
          </a:p>
          <a:p>
            <a:pPr marL="0" indent="0">
              <a:buNone/>
            </a:pPr>
            <a:r>
              <a:rPr lang="en-US" sz="2000" dirty="0">
                <a:solidFill>
                  <a:srgbClr val="000000"/>
                </a:solidFill>
              </a:rPr>
              <a:t>• </a:t>
            </a:r>
            <a:r>
              <a:rPr lang="en-US" dirty="0">
                <a:solidFill>
                  <a:srgbClr val="000000"/>
                </a:solidFill>
              </a:rPr>
              <a:t>Skill sessions during Scout meetings</a:t>
            </a:r>
          </a:p>
          <a:p>
            <a:pPr marL="0" indent="0">
              <a:buNone/>
            </a:pPr>
            <a:r>
              <a:rPr lang="en-US" dirty="0">
                <a:solidFill>
                  <a:srgbClr val="000000"/>
                </a:solidFill>
              </a:rPr>
              <a:t>• Campout planning</a:t>
            </a:r>
          </a:p>
          <a:p>
            <a:pPr marL="0" indent="0">
              <a:buNone/>
            </a:pPr>
            <a:r>
              <a:rPr lang="en-US" dirty="0">
                <a:solidFill>
                  <a:srgbClr val="000000"/>
                </a:solidFill>
              </a:rPr>
              <a:t>• Merit badge work and activities</a:t>
            </a:r>
          </a:p>
          <a:p>
            <a:pPr marL="0" indent="0">
              <a:buNone/>
            </a:pPr>
            <a:r>
              <a:rPr lang="en-US" dirty="0">
                <a:solidFill>
                  <a:srgbClr val="000000"/>
                </a:solidFill>
              </a:rPr>
              <a:t>• Patrol meetings </a:t>
            </a:r>
          </a:p>
          <a:p>
            <a:pPr marL="0" indent="0">
              <a:buNone/>
            </a:pPr>
            <a:r>
              <a:rPr lang="en-US" dirty="0">
                <a:solidFill>
                  <a:srgbClr val="000000"/>
                </a:solidFill>
              </a:rPr>
              <a:t>• Merit Badge University</a:t>
            </a:r>
          </a:p>
          <a:p>
            <a:pPr marL="0" indent="0">
              <a:buNone/>
            </a:pPr>
            <a:r>
              <a:rPr lang="en-US" dirty="0">
                <a:solidFill>
                  <a:srgbClr val="000000"/>
                </a:solidFill>
              </a:rPr>
              <a:t>• Outings</a:t>
            </a:r>
          </a:p>
          <a:p>
            <a:pPr marL="0" indent="0">
              <a:buNone/>
            </a:pPr>
            <a:r>
              <a:rPr lang="en-US" dirty="0">
                <a:solidFill>
                  <a:srgbClr val="000000"/>
                </a:solidFill>
              </a:rPr>
              <a:t>• Summer Camp</a:t>
            </a:r>
          </a:p>
          <a:p>
            <a:pPr marL="0" indent="0">
              <a:buNone/>
            </a:pPr>
            <a:r>
              <a:rPr lang="en-US" dirty="0">
                <a:solidFill>
                  <a:srgbClr val="000000"/>
                </a:solidFill>
              </a:rPr>
              <a:t>• High-adventure camps</a:t>
            </a:r>
          </a:p>
          <a:p>
            <a:pPr marL="0" indent="0">
              <a:buNone/>
            </a:pPr>
            <a:r>
              <a:rPr lang="en-US" dirty="0">
                <a:solidFill>
                  <a:srgbClr val="000000"/>
                </a:solidFill>
              </a:rPr>
              <a:t>• National and International Jamborees</a:t>
            </a:r>
          </a:p>
          <a:p>
            <a:pPr marL="0" indent="0">
              <a:buNone/>
            </a:pPr>
            <a:endParaRPr lang="en-US" sz="2000" dirty="0">
              <a:solidFill>
                <a:srgbClr val="000000"/>
              </a:solidFill>
            </a:endParaRP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73</a:t>
            </a:fld>
            <a:endParaRPr lang="en-US"/>
          </a:p>
        </p:txBody>
      </p:sp>
    </p:spTree>
    <p:extLst>
      <p:ext uri="{BB962C8B-B14F-4D97-AF65-F5344CB8AC3E}">
        <p14:creationId xmlns:p14="http://schemas.microsoft.com/office/powerpoint/2010/main" val="4086291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 calcmode="lin" valueType="num">
                                      <p:cBhvr additive="base">
                                        <p:cTn id="4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 calcmode="lin" valueType="num">
                                      <p:cBhvr additive="base">
                                        <p:cTn id="5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Advancement</a:t>
            </a:r>
          </a:p>
        </p:txBody>
      </p:sp>
      <p:sp>
        <p:nvSpPr>
          <p:cNvPr id="3" name="Content Placeholder 2"/>
          <p:cNvSpPr>
            <a:spLocks noGrp="1"/>
          </p:cNvSpPr>
          <p:nvPr>
            <p:ph idx="1"/>
          </p:nvPr>
        </p:nvSpPr>
        <p:spPr>
          <a:xfrm>
            <a:off x="1643635" y="1153886"/>
            <a:ext cx="6651280" cy="4234338"/>
          </a:xfrm>
        </p:spPr>
        <p:txBody>
          <a:bodyPr/>
          <a:lstStyle/>
          <a:p>
            <a:pPr marL="0" indent="0">
              <a:buNone/>
            </a:pPr>
            <a:r>
              <a:rPr lang="en-US" dirty="0">
                <a:solidFill>
                  <a:schemeClr val="tx1"/>
                </a:solidFill>
              </a:rPr>
              <a:t>How to Guide Scouts through Ranks</a:t>
            </a:r>
          </a:p>
          <a:p>
            <a:pPr marL="0" indent="0">
              <a:buNone/>
            </a:pPr>
            <a:endParaRPr lang="en-US" sz="2000" dirty="0">
              <a:solidFill>
                <a:srgbClr val="000000"/>
              </a:solidFill>
            </a:endParaRPr>
          </a:p>
          <a:p>
            <a:pPr marL="0" indent="0">
              <a:buNone/>
            </a:pPr>
            <a:r>
              <a:rPr lang="en-US" sz="2000" dirty="0">
                <a:solidFill>
                  <a:srgbClr val="000000"/>
                </a:solidFill>
              </a:rPr>
              <a:t>• </a:t>
            </a:r>
            <a:r>
              <a:rPr lang="en-US" dirty="0">
                <a:solidFill>
                  <a:srgbClr val="000000"/>
                </a:solidFill>
              </a:rPr>
              <a:t>Skill sessions during Scout meetings</a:t>
            </a:r>
          </a:p>
          <a:p>
            <a:pPr marL="0" indent="0">
              <a:buNone/>
            </a:pPr>
            <a:r>
              <a:rPr lang="en-US" dirty="0">
                <a:solidFill>
                  <a:srgbClr val="000000"/>
                </a:solidFill>
              </a:rPr>
              <a:t>• Campout planning</a:t>
            </a:r>
          </a:p>
          <a:p>
            <a:pPr marL="0" indent="0">
              <a:buNone/>
            </a:pPr>
            <a:r>
              <a:rPr lang="en-US" dirty="0">
                <a:solidFill>
                  <a:srgbClr val="000000"/>
                </a:solidFill>
              </a:rPr>
              <a:t>• Merit badge work and activities</a:t>
            </a:r>
          </a:p>
          <a:p>
            <a:pPr marL="0" indent="0">
              <a:buNone/>
            </a:pPr>
            <a:r>
              <a:rPr lang="en-US" dirty="0">
                <a:solidFill>
                  <a:srgbClr val="000000"/>
                </a:solidFill>
              </a:rPr>
              <a:t>• Patrol meetings </a:t>
            </a:r>
          </a:p>
          <a:p>
            <a:pPr marL="0" indent="0">
              <a:buNone/>
            </a:pPr>
            <a:r>
              <a:rPr lang="en-US" dirty="0">
                <a:solidFill>
                  <a:srgbClr val="000000"/>
                </a:solidFill>
              </a:rPr>
              <a:t>• Merit Badge University</a:t>
            </a:r>
          </a:p>
          <a:p>
            <a:pPr marL="0" indent="0">
              <a:buNone/>
            </a:pPr>
            <a:r>
              <a:rPr lang="en-US" dirty="0">
                <a:solidFill>
                  <a:srgbClr val="000000"/>
                </a:solidFill>
              </a:rPr>
              <a:t>• Outings</a:t>
            </a:r>
          </a:p>
          <a:p>
            <a:pPr marL="0" indent="0">
              <a:buNone/>
            </a:pPr>
            <a:r>
              <a:rPr lang="en-US" dirty="0">
                <a:solidFill>
                  <a:srgbClr val="000000"/>
                </a:solidFill>
              </a:rPr>
              <a:t>• Summer Camp</a:t>
            </a:r>
          </a:p>
          <a:p>
            <a:pPr marL="0" indent="0">
              <a:buNone/>
            </a:pPr>
            <a:r>
              <a:rPr lang="en-US" dirty="0">
                <a:solidFill>
                  <a:srgbClr val="000000"/>
                </a:solidFill>
              </a:rPr>
              <a:t>• High-adventure camps</a:t>
            </a:r>
          </a:p>
          <a:p>
            <a:pPr marL="0" indent="0">
              <a:buNone/>
            </a:pPr>
            <a:r>
              <a:rPr lang="en-US" dirty="0">
                <a:solidFill>
                  <a:srgbClr val="000000"/>
                </a:solidFill>
              </a:rPr>
              <a:t>• National and International Jamborees</a:t>
            </a:r>
          </a:p>
          <a:p>
            <a:pPr marL="0" indent="0">
              <a:buNone/>
            </a:pPr>
            <a:endParaRPr lang="en-US" sz="2000" dirty="0">
              <a:solidFill>
                <a:srgbClr val="000000"/>
              </a:solidFill>
            </a:endParaRP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74</a:t>
            </a:fld>
            <a:endParaRPr lang="en-US"/>
          </a:p>
        </p:txBody>
      </p:sp>
    </p:spTree>
    <p:extLst>
      <p:ext uri="{BB962C8B-B14F-4D97-AF65-F5344CB8AC3E}">
        <p14:creationId xmlns:p14="http://schemas.microsoft.com/office/powerpoint/2010/main" val="1681266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 calcmode="lin" valueType="num">
                                      <p:cBhvr additive="base">
                                        <p:cTn id="4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 calcmode="lin" valueType="num">
                                      <p:cBhvr additive="base">
                                        <p:cTn id="5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lgn="ctr">
              <a:buNone/>
            </a:pPr>
            <a:r>
              <a:rPr lang="en-US" dirty="0">
                <a:solidFill>
                  <a:schemeClr val="tx1"/>
                </a:solidFill>
              </a:rPr>
              <a:t>Unit Advancement Coordinator</a:t>
            </a:r>
          </a:p>
        </p:txBody>
      </p:sp>
      <p:sp>
        <p:nvSpPr>
          <p:cNvPr id="3" name="Content Placeholder 2"/>
          <p:cNvSpPr>
            <a:spLocks noGrp="1"/>
          </p:cNvSpPr>
          <p:nvPr>
            <p:ph idx="1"/>
          </p:nvPr>
        </p:nvSpPr>
        <p:spPr>
          <a:xfrm>
            <a:off x="457200" y="1219201"/>
            <a:ext cx="8229600" cy="4234338"/>
          </a:xfrm>
        </p:spPr>
        <p:txBody>
          <a:bodyPr/>
          <a:lstStyle/>
          <a:p>
            <a:pPr marL="0" indent="0">
              <a:buNone/>
            </a:pPr>
            <a:endParaRPr lang="en-US" sz="1800" dirty="0">
              <a:solidFill>
                <a:schemeClr val="tx1"/>
              </a:solidFill>
            </a:endParaRPr>
          </a:p>
          <a:p>
            <a:pPr marL="0" indent="0">
              <a:buNone/>
            </a:pPr>
            <a:r>
              <a:rPr lang="en-US" sz="2000" dirty="0">
                <a:solidFill>
                  <a:schemeClr val="tx1"/>
                </a:solidFill>
              </a:rPr>
              <a:t>Troop Committee is responsible for keeping the advancement records.</a:t>
            </a:r>
          </a:p>
          <a:p>
            <a:pPr marL="0" indent="0">
              <a:buNone/>
            </a:pPr>
            <a:endParaRPr lang="en-US" sz="2000" dirty="0">
              <a:solidFill>
                <a:schemeClr val="tx1"/>
              </a:solidFill>
            </a:endParaRPr>
          </a:p>
          <a:p>
            <a:pPr marL="0" indent="0">
              <a:buNone/>
            </a:pPr>
            <a:r>
              <a:rPr lang="en-US" sz="2000" dirty="0">
                <a:solidFill>
                  <a:schemeClr val="tx1"/>
                </a:solidFill>
              </a:rPr>
              <a:t>The Advancement Coordinator:</a:t>
            </a:r>
          </a:p>
          <a:p>
            <a:pPr marL="0" indent="0">
              <a:buNone/>
            </a:pPr>
            <a:r>
              <a:rPr lang="en-US" sz="2000" dirty="0">
                <a:solidFill>
                  <a:schemeClr val="tx1"/>
                </a:solidFill>
              </a:rPr>
              <a:t>Keeps the troop’s advancement records and maintains the merit badge counselor list.</a:t>
            </a:r>
          </a:p>
          <a:p>
            <a:pPr marL="0" indent="0">
              <a:buNone/>
            </a:pPr>
            <a:endParaRPr lang="en-US" sz="2000" dirty="0">
              <a:solidFill>
                <a:schemeClr val="tx1"/>
              </a:solidFill>
            </a:endParaRPr>
          </a:p>
          <a:p>
            <a:pPr marL="0" indent="0">
              <a:buNone/>
            </a:pPr>
            <a:r>
              <a:rPr lang="en-US" sz="2000" dirty="0">
                <a:solidFill>
                  <a:schemeClr val="tx1"/>
                </a:solidFill>
              </a:rPr>
              <a:t>Arrange timely boards of review, and obtain the necessary badges and certificates for Courts of Honor.</a:t>
            </a:r>
          </a:p>
          <a:p>
            <a:pPr marL="0" indent="0">
              <a:buNone/>
            </a:pPr>
            <a:endParaRPr lang="en-US" sz="2000" dirty="0">
              <a:solidFill>
                <a:schemeClr val="tx1"/>
              </a:solidFill>
            </a:endParaRPr>
          </a:p>
          <a:p>
            <a:pPr marL="0" indent="0">
              <a:buNone/>
            </a:pPr>
            <a:r>
              <a:rPr lang="en-US" sz="2000" dirty="0">
                <a:solidFill>
                  <a:schemeClr val="tx1"/>
                </a:solidFill>
              </a:rPr>
              <a:t>Work with youth leadership to track advancement and to help the troop Librarian maintain a library of advancement literature.</a:t>
            </a:r>
          </a:p>
          <a:p>
            <a:pPr marL="0" indent="0">
              <a:buNone/>
            </a:pPr>
            <a:endParaRPr lang="en-US" sz="2000" dirty="0">
              <a:solidFill>
                <a:schemeClr val="tx1"/>
              </a:solidFill>
            </a:endParaRPr>
          </a:p>
          <a:p>
            <a:pPr marL="0" indent="0">
              <a:buNone/>
            </a:pPr>
            <a:endParaRPr lang="en-US" sz="2000" dirty="0">
              <a:solidFill>
                <a:schemeClr val="tx1"/>
              </a:solidFill>
            </a:endParaRPr>
          </a:p>
          <a:p>
            <a:pPr marL="0" indent="0">
              <a:buNone/>
            </a:pPr>
            <a:endParaRPr lang="en-US" sz="2000" dirty="0">
              <a:solidFill>
                <a:schemeClr val="tx1"/>
              </a:solidFill>
            </a:endParaRPr>
          </a:p>
          <a:p>
            <a:pPr marL="0" indent="0">
              <a:buNone/>
            </a:pPr>
            <a:endParaRPr lang="en-US" sz="2000" dirty="0">
              <a:solidFill>
                <a:schemeClr val="tx1"/>
              </a:solidFill>
            </a:endParaRPr>
          </a:p>
          <a:p>
            <a:pPr marL="0" indent="0">
              <a:buNone/>
            </a:pPr>
            <a:endParaRPr lang="en-US" sz="20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75</a:t>
            </a:fld>
            <a:endParaRPr lang="en-US"/>
          </a:p>
        </p:txBody>
      </p:sp>
    </p:spTree>
    <p:extLst>
      <p:ext uri="{BB962C8B-B14F-4D97-AF65-F5344CB8AC3E}">
        <p14:creationId xmlns:p14="http://schemas.microsoft.com/office/powerpoint/2010/main" val="2006693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anim calcmode="lin" valueType="num">
                                      <p:cBhvr additive="base">
                                        <p:cTn id="2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lgn="ctr">
              <a:buNone/>
            </a:pPr>
            <a:r>
              <a:rPr lang="en-US" dirty="0">
                <a:solidFill>
                  <a:schemeClr val="tx1"/>
                </a:solidFill>
              </a:rPr>
              <a:t>Unit Advancement Coordinator</a:t>
            </a:r>
          </a:p>
        </p:txBody>
      </p:sp>
      <p:sp>
        <p:nvSpPr>
          <p:cNvPr id="3" name="Content Placeholder 2"/>
          <p:cNvSpPr>
            <a:spLocks noGrp="1"/>
          </p:cNvSpPr>
          <p:nvPr>
            <p:ph idx="1"/>
          </p:nvPr>
        </p:nvSpPr>
        <p:spPr>
          <a:xfrm>
            <a:off x="457200" y="1219201"/>
            <a:ext cx="8229600" cy="4234338"/>
          </a:xfrm>
        </p:spPr>
        <p:txBody>
          <a:bodyPr/>
          <a:lstStyle/>
          <a:p>
            <a:pPr marL="0" indent="0">
              <a:buNone/>
            </a:pPr>
            <a:endParaRPr lang="en-US" sz="1800" dirty="0">
              <a:solidFill>
                <a:schemeClr val="tx1"/>
              </a:solidFill>
            </a:endParaRPr>
          </a:p>
          <a:p>
            <a:pPr marL="0" indent="0">
              <a:buNone/>
            </a:pPr>
            <a:r>
              <a:rPr lang="en-US" sz="2000" dirty="0">
                <a:solidFill>
                  <a:schemeClr val="tx1"/>
                </a:solidFill>
              </a:rPr>
              <a:t>Troop Committee is responsible for keeping the advancement records.</a:t>
            </a:r>
          </a:p>
          <a:p>
            <a:pPr marL="0" indent="0">
              <a:buNone/>
            </a:pPr>
            <a:endParaRPr lang="en-US" sz="2000" dirty="0">
              <a:solidFill>
                <a:schemeClr val="tx1"/>
              </a:solidFill>
            </a:endParaRPr>
          </a:p>
          <a:p>
            <a:pPr marL="0" indent="0">
              <a:buNone/>
            </a:pPr>
            <a:r>
              <a:rPr lang="en-US" sz="2000" dirty="0">
                <a:solidFill>
                  <a:schemeClr val="tx1"/>
                </a:solidFill>
              </a:rPr>
              <a:t>The Advancement Coordinator:</a:t>
            </a:r>
          </a:p>
          <a:p>
            <a:pPr marL="0" indent="0">
              <a:buNone/>
            </a:pPr>
            <a:r>
              <a:rPr lang="en-US" sz="2000" dirty="0">
                <a:solidFill>
                  <a:schemeClr val="tx1"/>
                </a:solidFill>
              </a:rPr>
              <a:t>Keeps the troop’s advancement records and maintains the merit badge counselor list.</a:t>
            </a:r>
          </a:p>
          <a:p>
            <a:pPr marL="0" indent="0">
              <a:buNone/>
            </a:pPr>
            <a:endParaRPr lang="en-US" sz="2000" dirty="0">
              <a:solidFill>
                <a:schemeClr val="tx1"/>
              </a:solidFill>
            </a:endParaRPr>
          </a:p>
          <a:p>
            <a:pPr marL="0" indent="0">
              <a:buNone/>
            </a:pPr>
            <a:r>
              <a:rPr lang="en-US" sz="2000" dirty="0">
                <a:solidFill>
                  <a:schemeClr val="tx1"/>
                </a:solidFill>
              </a:rPr>
              <a:t>Arrange timely boards of review, and obtain the necessary badges and certificates for Courts of Honor.</a:t>
            </a:r>
          </a:p>
          <a:p>
            <a:pPr marL="0" indent="0">
              <a:buNone/>
            </a:pPr>
            <a:endParaRPr lang="en-US" sz="2000" dirty="0">
              <a:solidFill>
                <a:schemeClr val="tx1"/>
              </a:solidFill>
            </a:endParaRPr>
          </a:p>
          <a:p>
            <a:pPr marL="0" indent="0">
              <a:buNone/>
            </a:pPr>
            <a:r>
              <a:rPr lang="en-US" sz="2000" dirty="0">
                <a:solidFill>
                  <a:schemeClr val="tx1"/>
                </a:solidFill>
              </a:rPr>
              <a:t>Work with youth leadership to track advancement and to help the troop Librarian maintain a library of advancement literature.</a:t>
            </a:r>
          </a:p>
          <a:p>
            <a:pPr marL="0" indent="0">
              <a:buNone/>
            </a:pPr>
            <a:endParaRPr lang="en-US" sz="2000" dirty="0">
              <a:solidFill>
                <a:schemeClr val="tx1"/>
              </a:solidFill>
            </a:endParaRPr>
          </a:p>
          <a:p>
            <a:pPr marL="0" indent="0">
              <a:buNone/>
            </a:pPr>
            <a:endParaRPr lang="en-US" sz="2000" dirty="0">
              <a:solidFill>
                <a:schemeClr val="tx1"/>
              </a:solidFill>
            </a:endParaRPr>
          </a:p>
          <a:p>
            <a:pPr marL="0" indent="0">
              <a:buNone/>
            </a:pPr>
            <a:endParaRPr lang="en-US" sz="2000" dirty="0">
              <a:solidFill>
                <a:schemeClr val="tx1"/>
              </a:solidFill>
            </a:endParaRPr>
          </a:p>
          <a:p>
            <a:pPr marL="0" indent="0">
              <a:buNone/>
            </a:pPr>
            <a:endParaRPr lang="en-US" sz="2000" dirty="0">
              <a:solidFill>
                <a:schemeClr val="tx1"/>
              </a:solidFill>
            </a:endParaRPr>
          </a:p>
          <a:p>
            <a:pPr marL="0" indent="0">
              <a:buNone/>
            </a:pPr>
            <a:endParaRPr lang="en-US" sz="20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76</a:t>
            </a:fld>
            <a:endParaRPr lang="en-US"/>
          </a:p>
        </p:txBody>
      </p:sp>
    </p:spTree>
    <p:extLst>
      <p:ext uri="{BB962C8B-B14F-4D97-AF65-F5344CB8AC3E}">
        <p14:creationId xmlns:p14="http://schemas.microsoft.com/office/powerpoint/2010/main" val="450355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anim calcmode="lin" valueType="num">
                                      <p:cBhvr additive="base">
                                        <p:cTn id="2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Scoutmaster Conferences</a:t>
            </a:r>
          </a:p>
        </p:txBody>
      </p:sp>
      <p:sp>
        <p:nvSpPr>
          <p:cNvPr id="3" name="Content Placeholder 2"/>
          <p:cNvSpPr>
            <a:spLocks noGrp="1"/>
          </p:cNvSpPr>
          <p:nvPr>
            <p:ph idx="1"/>
          </p:nvPr>
        </p:nvSpPr>
        <p:spPr/>
        <p:txBody>
          <a:bodyPr/>
          <a:lstStyle/>
          <a:p>
            <a:r>
              <a:rPr lang="en-US" dirty="0">
                <a:solidFill>
                  <a:schemeClr val="tx1"/>
                </a:solidFill>
              </a:rPr>
              <a:t>Intended to be a rewarding opportunity for both the Scoutmaster and the Scout to grow in Scouting.</a:t>
            </a:r>
          </a:p>
          <a:p>
            <a:endParaRPr lang="en-US" dirty="0">
              <a:solidFill>
                <a:schemeClr val="tx1"/>
              </a:solidFill>
            </a:endParaRPr>
          </a:p>
          <a:p>
            <a:r>
              <a:rPr lang="en-US" dirty="0">
                <a:solidFill>
                  <a:schemeClr val="tx1"/>
                </a:solidFill>
              </a:rPr>
              <a:t>It is </a:t>
            </a:r>
            <a:r>
              <a:rPr lang="en-US" sz="2800" u="sng" dirty="0">
                <a:solidFill>
                  <a:schemeClr val="tx1"/>
                </a:solidFill>
              </a:rPr>
              <a:t>not a test </a:t>
            </a:r>
            <a:r>
              <a:rPr lang="en-US" dirty="0">
                <a:solidFill>
                  <a:schemeClr val="tx1"/>
                </a:solidFill>
              </a:rPr>
              <a:t>— there is nothing in BSA policy requiring a Scout to “pass” the conference in order to proceed to a board of review.</a:t>
            </a:r>
          </a:p>
          <a:p>
            <a:endParaRPr lang="en-US" dirty="0">
              <a:solidFill>
                <a:schemeClr val="tx1"/>
              </a:solidFill>
            </a:endParaRPr>
          </a:p>
          <a:p>
            <a:r>
              <a:rPr lang="en-US" dirty="0">
                <a:solidFill>
                  <a:schemeClr val="tx1"/>
                </a:solidFill>
              </a:rPr>
              <a:t>It is a way for the Scoutmaster to gauge the health of the troop and ensure each Scout is succeeding.</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77</a:t>
            </a:fld>
            <a:endParaRPr lang="en-US"/>
          </a:p>
        </p:txBody>
      </p:sp>
    </p:spTree>
    <p:extLst>
      <p:ext uri="{BB962C8B-B14F-4D97-AF65-F5344CB8AC3E}">
        <p14:creationId xmlns:p14="http://schemas.microsoft.com/office/powerpoint/2010/main" val="838356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Scoutmaster Conferences</a:t>
            </a:r>
          </a:p>
        </p:txBody>
      </p:sp>
      <p:sp>
        <p:nvSpPr>
          <p:cNvPr id="3" name="Content Placeholder 2"/>
          <p:cNvSpPr>
            <a:spLocks noGrp="1"/>
          </p:cNvSpPr>
          <p:nvPr>
            <p:ph idx="1"/>
          </p:nvPr>
        </p:nvSpPr>
        <p:spPr/>
        <p:txBody>
          <a:bodyPr/>
          <a:lstStyle/>
          <a:p>
            <a:r>
              <a:rPr lang="en-US" dirty="0">
                <a:solidFill>
                  <a:schemeClr val="tx1"/>
                </a:solidFill>
              </a:rPr>
              <a:t>Intended to be a rewarding opportunity for both the Scoutmaster and the scout to grow in Scouting.</a:t>
            </a:r>
          </a:p>
          <a:p>
            <a:endParaRPr lang="en-US" dirty="0">
              <a:solidFill>
                <a:schemeClr val="tx1"/>
              </a:solidFill>
            </a:endParaRPr>
          </a:p>
          <a:p>
            <a:r>
              <a:rPr lang="en-US" dirty="0">
                <a:solidFill>
                  <a:schemeClr val="tx1"/>
                </a:solidFill>
              </a:rPr>
              <a:t>It is </a:t>
            </a:r>
            <a:r>
              <a:rPr lang="en-US" sz="2800" u="sng" dirty="0">
                <a:solidFill>
                  <a:schemeClr val="tx1"/>
                </a:solidFill>
              </a:rPr>
              <a:t>not a test </a:t>
            </a:r>
            <a:r>
              <a:rPr lang="en-US" dirty="0">
                <a:solidFill>
                  <a:schemeClr val="tx1"/>
                </a:solidFill>
              </a:rPr>
              <a:t>— there is nothing in BSA policy requiring a Scout to “pass” the conference in order to proceed to a board of review.</a:t>
            </a:r>
          </a:p>
          <a:p>
            <a:endParaRPr lang="en-US" dirty="0">
              <a:solidFill>
                <a:schemeClr val="tx1"/>
              </a:solidFill>
            </a:endParaRPr>
          </a:p>
          <a:p>
            <a:r>
              <a:rPr lang="en-US" dirty="0">
                <a:solidFill>
                  <a:schemeClr val="tx1"/>
                </a:solidFill>
              </a:rPr>
              <a:t>It is a way for the Scoutmaster to gauge the health of the troop and ensure each Scout is succeeding.</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78</a:t>
            </a:fld>
            <a:endParaRPr lang="en-US"/>
          </a:p>
        </p:txBody>
      </p:sp>
    </p:spTree>
    <p:extLst>
      <p:ext uri="{BB962C8B-B14F-4D97-AF65-F5344CB8AC3E}">
        <p14:creationId xmlns:p14="http://schemas.microsoft.com/office/powerpoint/2010/main" val="1397961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Scoutmaster Conferences</a:t>
            </a:r>
          </a:p>
        </p:txBody>
      </p:sp>
      <p:sp>
        <p:nvSpPr>
          <p:cNvPr id="3" name="Content Placeholder 2"/>
          <p:cNvSpPr>
            <a:spLocks noGrp="1"/>
          </p:cNvSpPr>
          <p:nvPr>
            <p:ph idx="1"/>
          </p:nvPr>
        </p:nvSpPr>
        <p:spPr/>
        <p:txBody>
          <a:bodyPr/>
          <a:lstStyle/>
          <a:p>
            <a:r>
              <a:rPr lang="en-US" sz="2200" dirty="0">
                <a:solidFill>
                  <a:schemeClr val="tx1"/>
                </a:solidFill>
              </a:rPr>
              <a:t>The Guide to Advancement notes that while the Scoutmaster conference is often held “after the other requirements for a rank are met, it is not required that it be the last step before the board of review.”</a:t>
            </a:r>
          </a:p>
          <a:p>
            <a:endParaRPr lang="en-US" sz="2200" dirty="0">
              <a:solidFill>
                <a:schemeClr val="tx1"/>
              </a:solidFill>
            </a:endParaRPr>
          </a:p>
          <a:p>
            <a:r>
              <a:rPr lang="en-US" sz="2200" dirty="0">
                <a:solidFill>
                  <a:schemeClr val="tx1"/>
                </a:solidFill>
              </a:rPr>
              <a:t>Some Scoutmasters hold more than one conference along the way, and any one of them may count toward the requirement.</a:t>
            </a:r>
          </a:p>
          <a:p>
            <a:endParaRPr lang="en-US" sz="2200" dirty="0">
              <a:solidFill>
                <a:schemeClr val="tx1"/>
              </a:solidFill>
            </a:endParaRPr>
          </a:p>
          <a:p>
            <a:r>
              <a:rPr lang="en-US" sz="2200" dirty="0">
                <a:solidFill>
                  <a:schemeClr val="tx1"/>
                </a:solidFill>
              </a:rPr>
              <a:t>The ultimate purpose of the Scoutmaster conference is to reinforce the method of positive adult association.</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79</a:t>
            </a:fld>
            <a:endParaRPr lang="en-US"/>
          </a:p>
        </p:txBody>
      </p:sp>
    </p:spTree>
    <p:extLst>
      <p:ext uri="{BB962C8B-B14F-4D97-AF65-F5344CB8AC3E}">
        <p14:creationId xmlns:p14="http://schemas.microsoft.com/office/powerpoint/2010/main" val="3082271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Qualities Gained from Scouting</a:t>
            </a:r>
          </a:p>
        </p:txBody>
      </p:sp>
      <p:sp>
        <p:nvSpPr>
          <p:cNvPr id="3" name="Content Placeholder 2"/>
          <p:cNvSpPr>
            <a:spLocks noGrp="1"/>
          </p:cNvSpPr>
          <p:nvPr>
            <p:ph idx="1"/>
          </p:nvPr>
        </p:nvSpPr>
        <p:spPr/>
        <p:txBody>
          <a:bodyPr/>
          <a:lstStyle/>
          <a:p>
            <a:pPr marL="0" lvl="0" indent="0" algn="ctr">
              <a:buNone/>
            </a:pPr>
            <a:r>
              <a:rPr lang="en-US" sz="3200" dirty="0">
                <a:solidFill>
                  <a:schemeClr val="tx1"/>
                </a:solidFill>
              </a:rPr>
              <a:t>Self-motivation</a:t>
            </a:r>
          </a:p>
          <a:p>
            <a:pPr marL="0" lvl="0" indent="0" algn="ctr">
              <a:buNone/>
            </a:pPr>
            <a:r>
              <a:rPr lang="en-US" sz="3200" dirty="0">
                <a:solidFill>
                  <a:schemeClr val="tx1"/>
                </a:solidFill>
              </a:rPr>
              <a:t>High Expectations</a:t>
            </a:r>
          </a:p>
          <a:p>
            <a:pPr marL="0" lvl="0" indent="0" algn="ctr">
              <a:buNone/>
            </a:pPr>
            <a:r>
              <a:rPr lang="en-US" sz="3200" dirty="0">
                <a:solidFill>
                  <a:schemeClr val="tx1"/>
                </a:solidFill>
              </a:rPr>
              <a:t>Focus</a:t>
            </a:r>
          </a:p>
          <a:p>
            <a:pPr marL="0" lvl="0" indent="0" algn="ctr">
              <a:buNone/>
            </a:pPr>
            <a:r>
              <a:rPr lang="en-US" sz="3200" dirty="0">
                <a:solidFill>
                  <a:schemeClr val="tx1"/>
                </a:solidFill>
              </a:rPr>
              <a:t>Interest in the Outdoors</a:t>
            </a:r>
          </a:p>
          <a:p>
            <a:pPr marL="0" lvl="0" indent="0" algn="ctr">
              <a:buNone/>
            </a:pPr>
            <a:r>
              <a:rPr lang="en-US" sz="3200" dirty="0">
                <a:solidFill>
                  <a:schemeClr val="tx1"/>
                </a:solidFill>
              </a:rPr>
              <a:t>Technical Skills</a:t>
            </a:r>
          </a:p>
          <a:p>
            <a:pPr marL="0" lvl="0" indent="0" algn="ctr">
              <a:buNone/>
            </a:pPr>
            <a:r>
              <a:rPr lang="en-US" sz="3200" dirty="0">
                <a:solidFill>
                  <a:schemeClr val="tx1"/>
                </a:solidFill>
              </a:rPr>
              <a:t>Leadership Ability</a:t>
            </a:r>
          </a:p>
          <a:p>
            <a:pPr marL="0" lvl="0" indent="0" algn="ctr">
              <a:buNone/>
            </a:pPr>
            <a:r>
              <a:rPr lang="en-US" sz="3200" dirty="0">
                <a:solidFill>
                  <a:schemeClr val="tx1"/>
                </a:solidFill>
              </a:rPr>
              <a:t>Citizenship</a:t>
            </a:r>
          </a:p>
          <a:p>
            <a:pPr marL="0" indent="0">
              <a:buNone/>
            </a:pPr>
            <a:endParaRPr lang="en-US" sz="1800" dirty="0">
              <a:solidFill>
                <a:schemeClr val="tx1"/>
              </a:solidFill>
            </a:endParaRP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8</a:t>
            </a:fld>
            <a:endParaRPr lang="en-US"/>
          </a:p>
        </p:txBody>
      </p:sp>
    </p:spTree>
    <p:extLst>
      <p:ext uri="{BB962C8B-B14F-4D97-AF65-F5344CB8AC3E}">
        <p14:creationId xmlns:p14="http://schemas.microsoft.com/office/powerpoint/2010/main" val="194862441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Scoutmaster Conferences</a:t>
            </a:r>
          </a:p>
        </p:txBody>
      </p:sp>
      <p:sp>
        <p:nvSpPr>
          <p:cNvPr id="3" name="Content Placeholder 2"/>
          <p:cNvSpPr>
            <a:spLocks noGrp="1"/>
          </p:cNvSpPr>
          <p:nvPr>
            <p:ph idx="1"/>
          </p:nvPr>
        </p:nvSpPr>
        <p:spPr/>
        <p:txBody>
          <a:bodyPr/>
          <a:lstStyle/>
          <a:p>
            <a:r>
              <a:rPr lang="en-US" sz="2200" dirty="0">
                <a:solidFill>
                  <a:schemeClr val="tx1"/>
                </a:solidFill>
              </a:rPr>
              <a:t>The Guide to Advancement notes that while the Scoutmaster conference is often held “after the other requirements for a rank are met, it is not required that it be the last step before the board of review.”</a:t>
            </a:r>
          </a:p>
          <a:p>
            <a:endParaRPr lang="en-US" sz="2200" dirty="0">
              <a:solidFill>
                <a:schemeClr val="tx1"/>
              </a:solidFill>
            </a:endParaRPr>
          </a:p>
          <a:p>
            <a:r>
              <a:rPr lang="en-US" sz="2200" dirty="0">
                <a:solidFill>
                  <a:schemeClr val="tx1"/>
                </a:solidFill>
              </a:rPr>
              <a:t>Some Scoutmasters hold more than one conference along the way, and any one of them may count toward the requirement.</a:t>
            </a:r>
          </a:p>
          <a:p>
            <a:endParaRPr lang="en-US" sz="2200" dirty="0">
              <a:solidFill>
                <a:schemeClr val="tx1"/>
              </a:solidFill>
            </a:endParaRPr>
          </a:p>
          <a:p>
            <a:r>
              <a:rPr lang="en-US" sz="2200" dirty="0">
                <a:solidFill>
                  <a:schemeClr val="tx1"/>
                </a:solidFill>
              </a:rPr>
              <a:t>The ultimate purpose of the Scoutmaster conference is to reinforce the method of positive adult association.</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80</a:t>
            </a:fld>
            <a:endParaRPr lang="en-US"/>
          </a:p>
        </p:txBody>
      </p:sp>
    </p:spTree>
    <p:extLst>
      <p:ext uri="{BB962C8B-B14F-4D97-AF65-F5344CB8AC3E}">
        <p14:creationId xmlns:p14="http://schemas.microsoft.com/office/powerpoint/2010/main" val="2075227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Advancement Summary</a:t>
            </a:r>
          </a:p>
        </p:txBody>
      </p:sp>
      <p:sp>
        <p:nvSpPr>
          <p:cNvPr id="3" name="Content Placeholder 2"/>
          <p:cNvSpPr>
            <a:spLocks noGrp="1"/>
          </p:cNvSpPr>
          <p:nvPr>
            <p:ph idx="1"/>
          </p:nvPr>
        </p:nvSpPr>
        <p:spPr>
          <a:xfrm>
            <a:off x="544286" y="1417638"/>
            <a:ext cx="8229600" cy="4234338"/>
          </a:xfrm>
        </p:spPr>
        <p:txBody>
          <a:bodyPr/>
          <a:lstStyle/>
          <a:p>
            <a:r>
              <a:rPr lang="en-US" dirty="0">
                <a:solidFill>
                  <a:schemeClr val="tx1"/>
                </a:solidFill>
              </a:rPr>
              <a:t>Advancement is a large part of the Scouting program.</a:t>
            </a:r>
          </a:p>
          <a:p>
            <a:endParaRPr lang="en-US" dirty="0">
              <a:solidFill>
                <a:schemeClr val="tx1"/>
              </a:solidFill>
            </a:endParaRPr>
          </a:p>
          <a:p>
            <a:r>
              <a:rPr lang="en-US" dirty="0">
                <a:solidFill>
                  <a:schemeClr val="tx1"/>
                </a:solidFill>
              </a:rPr>
              <a:t>A Scout troop can have great Scouting without great advancement, but a troop with an active outdoor program will naturally have a strong advancement program.</a:t>
            </a:r>
          </a:p>
          <a:p>
            <a:endParaRPr lang="en-US" dirty="0">
              <a:solidFill>
                <a:schemeClr val="tx1"/>
              </a:solidFill>
            </a:endParaRPr>
          </a:p>
          <a:p>
            <a:r>
              <a:rPr lang="en-US" dirty="0">
                <a:solidFill>
                  <a:schemeClr val="tx1"/>
                </a:solidFill>
              </a:rPr>
              <a:t>Statistics show that a strong advancement program leads to increased satisfaction and retention of Scouts.</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81</a:t>
            </a:fld>
            <a:endParaRPr lang="en-US"/>
          </a:p>
        </p:txBody>
      </p:sp>
    </p:spTree>
    <p:extLst>
      <p:ext uri="{BB962C8B-B14F-4D97-AF65-F5344CB8AC3E}">
        <p14:creationId xmlns:p14="http://schemas.microsoft.com/office/powerpoint/2010/main" val="920851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Advancement Summary</a:t>
            </a:r>
          </a:p>
        </p:txBody>
      </p:sp>
      <p:sp>
        <p:nvSpPr>
          <p:cNvPr id="3" name="Content Placeholder 2"/>
          <p:cNvSpPr>
            <a:spLocks noGrp="1"/>
          </p:cNvSpPr>
          <p:nvPr>
            <p:ph idx="1"/>
          </p:nvPr>
        </p:nvSpPr>
        <p:spPr>
          <a:xfrm>
            <a:off x="544286" y="1417638"/>
            <a:ext cx="8229600" cy="4234338"/>
          </a:xfrm>
        </p:spPr>
        <p:txBody>
          <a:bodyPr/>
          <a:lstStyle/>
          <a:p>
            <a:r>
              <a:rPr lang="en-US" dirty="0">
                <a:solidFill>
                  <a:schemeClr val="tx1"/>
                </a:solidFill>
              </a:rPr>
              <a:t>Advancement is a large part of the Scouting program.</a:t>
            </a:r>
          </a:p>
          <a:p>
            <a:endParaRPr lang="en-US" dirty="0">
              <a:solidFill>
                <a:schemeClr val="tx1"/>
              </a:solidFill>
            </a:endParaRPr>
          </a:p>
          <a:p>
            <a:r>
              <a:rPr lang="en-US" dirty="0">
                <a:solidFill>
                  <a:schemeClr val="tx1"/>
                </a:solidFill>
              </a:rPr>
              <a:t>A Scout troop can have great Scouting without great advancement, but a troop with an active outdoor program will naturally have a strong advancement program.</a:t>
            </a:r>
          </a:p>
          <a:p>
            <a:endParaRPr lang="en-US" dirty="0">
              <a:solidFill>
                <a:schemeClr val="tx1"/>
              </a:solidFill>
            </a:endParaRPr>
          </a:p>
          <a:p>
            <a:r>
              <a:rPr lang="en-US" dirty="0">
                <a:solidFill>
                  <a:schemeClr val="tx1"/>
                </a:solidFill>
              </a:rPr>
              <a:t>Statistics show that a strong advancement program leads to increased satisfaction and retention of Scouts.</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82</a:t>
            </a:fld>
            <a:endParaRPr lang="en-US"/>
          </a:p>
        </p:txBody>
      </p:sp>
    </p:spTree>
    <p:extLst>
      <p:ext uri="{BB962C8B-B14F-4D97-AF65-F5344CB8AC3E}">
        <p14:creationId xmlns:p14="http://schemas.microsoft.com/office/powerpoint/2010/main" val="1065000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The Support Team</a:t>
            </a:r>
          </a:p>
        </p:txBody>
      </p:sp>
      <p:sp>
        <p:nvSpPr>
          <p:cNvPr id="3" name="Content Placeholder 2"/>
          <p:cNvSpPr>
            <a:spLocks noGrp="1"/>
          </p:cNvSpPr>
          <p:nvPr>
            <p:ph idx="1"/>
          </p:nvPr>
        </p:nvSpPr>
        <p:spPr>
          <a:xfrm>
            <a:off x="1678435" y="1491465"/>
            <a:ext cx="6381718" cy="4234338"/>
          </a:xfrm>
        </p:spPr>
        <p:txBody>
          <a:bodyPr/>
          <a:lstStyle/>
          <a:p>
            <a:pPr marL="0" indent="0">
              <a:buNone/>
            </a:pPr>
            <a:r>
              <a:rPr lang="en-US" sz="3200" dirty="0">
                <a:solidFill>
                  <a:schemeClr val="tx1"/>
                </a:solidFill>
              </a:rPr>
              <a:t>What is a unit committee? </a:t>
            </a:r>
          </a:p>
          <a:p>
            <a:pPr marL="0" indent="0">
              <a:buNone/>
            </a:pPr>
            <a:endParaRPr lang="en-US" sz="1000" dirty="0">
              <a:solidFill>
                <a:schemeClr val="tx1"/>
              </a:solidFill>
            </a:endParaRPr>
          </a:p>
          <a:p>
            <a:pPr>
              <a:lnSpc>
                <a:spcPct val="120000"/>
              </a:lnSpc>
            </a:pPr>
            <a:r>
              <a:rPr lang="en-US" sz="2800" dirty="0">
                <a:solidFill>
                  <a:schemeClr val="tx1"/>
                </a:solidFill>
              </a:rPr>
              <a:t>Minimum of 3 members, no maximum</a:t>
            </a:r>
          </a:p>
          <a:p>
            <a:pPr>
              <a:lnSpc>
                <a:spcPct val="120000"/>
              </a:lnSpc>
            </a:pPr>
            <a:r>
              <a:rPr lang="en-US" sz="2800" dirty="0">
                <a:solidFill>
                  <a:schemeClr val="tx1"/>
                </a:solidFill>
              </a:rPr>
              <a:t>One serves as Committee Chair</a:t>
            </a:r>
          </a:p>
          <a:p>
            <a:pPr>
              <a:lnSpc>
                <a:spcPct val="120000"/>
              </a:lnSpc>
            </a:pPr>
            <a:r>
              <a:rPr lang="en-US" sz="2800" dirty="0">
                <a:solidFill>
                  <a:schemeClr val="tx1"/>
                </a:solidFill>
              </a:rPr>
              <a:t>Composed of Chartered Organization members</a:t>
            </a:r>
            <a:br>
              <a:rPr lang="en-US" sz="2800" dirty="0">
                <a:solidFill>
                  <a:schemeClr val="tx1"/>
                </a:solidFill>
              </a:rPr>
            </a:br>
            <a:r>
              <a:rPr lang="en-US" sz="2800" dirty="0">
                <a:solidFill>
                  <a:schemeClr val="tx1"/>
                </a:solidFill>
              </a:rPr>
              <a:t>and/or Scout parents</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83</a:t>
            </a:fld>
            <a:endParaRPr lang="en-US"/>
          </a:p>
        </p:txBody>
      </p:sp>
    </p:spTree>
    <p:extLst>
      <p:ext uri="{BB962C8B-B14F-4D97-AF65-F5344CB8AC3E}">
        <p14:creationId xmlns:p14="http://schemas.microsoft.com/office/powerpoint/2010/main" val="1349076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The Support Team</a:t>
            </a:r>
          </a:p>
        </p:txBody>
      </p:sp>
      <p:sp>
        <p:nvSpPr>
          <p:cNvPr id="3" name="Content Placeholder 2"/>
          <p:cNvSpPr>
            <a:spLocks noGrp="1"/>
          </p:cNvSpPr>
          <p:nvPr>
            <p:ph idx="1"/>
          </p:nvPr>
        </p:nvSpPr>
        <p:spPr>
          <a:xfrm>
            <a:off x="1678435" y="1491465"/>
            <a:ext cx="6381718" cy="4234338"/>
          </a:xfrm>
        </p:spPr>
        <p:txBody>
          <a:bodyPr/>
          <a:lstStyle/>
          <a:p>
            <a:pPr marL="0" indent="0">
              <a:buNone/>
            </a:pPr>
            <a:r>
              <a:rPr lang="en-US" sz="3200" dirty="0">
                <a:solidFill>
                  <a:schemeClr val="tx1"/>
                </a:solidFill>
              </a:rPr>
              <a:t>What is a unit committee? </a:t>
            </a:r>
          </a:p>
          <a:p>
            <a:pPr marL="0" indent="0">
              <a:buNone/>
            </a:pPr>
            <a:endParaRPr lang="en-US" sz="1000" dirty="0">
              <a:solidFill>
                <a:schemeClr val="tx1"/>
              </a:solidFill>
            </a:endParaRPr>
          </a:p>
          <a:p>
            <a:pPr>
              <a:lnSpc>
                <a:spcPct val="120000"/>
              </a:lnSpc>
            </a:pPr>
            <a:r>
              <a:rPr lang="en-US" sz="2800" dirty="0">
                <a:solidFill>
                  <a:schemeClr val="tx1"/>
                </a:solidFill>
              </a:rPr>
              <a:t>Minimum of 3 members, no maximum</a:t>
            </a:r>
          </a:p>
          <a:p>
            <a:pPr>
              <a:lnSpc>
                <a:spcPct val="120000"/>
              </a:lnSpc>
            </a:pPr>
            <a:r>
              <a:rPr lang="en-US" sz="2800" dirty="0">
                <a:solidFill>
                  <a:schemeClr val="tx1"/>
                </a:solidFill>
              </a:rPr>
              <a:t>One serves as Committee Chair</a:t>
            </a:r>
          </a:p>
          <a:p>
            <a:pPr>
              <a:lnSpc>
                <a:spcPct val="120000"/>
              </a:lnSpc>
            </a:pPr>
            <a:r>
              <a:rPr lang="en-US" sz="2800" dirty="0">
                <a:solidFill>
                  <a:schemeClr val="tx1"/>
                </a:solidFill>
              </a:rPr>
              <a:t>Composed of Chartered Organization members</a:t>
            </a:r>
            <a:br>
              <a:rPr lang="en-US" sz="2800" dirty="0">
                <a:solidFill>
                  <a:schemeClr val="tx1"/>
                </a:solidFill>
              </a:rPr>
            </a:br>
            <a:r>
              <a:rPr lang="en-US" sz="2800" dirty="0">
                <a:solidFill>
                  <a:schemeClr val="tx1"/>
                </a:solidFill>
              </a:rPr>
              <a:t>and/or Scout parents</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84</a:t>
            </a:fld>
            <a:endParaRPr lang="en-US"/>
          </a:p>
        </p:txBody>
      </p:sp>
    </p:spTree>
    <p:extLst>
      <p:ext uri="{BB962C8B-B14F-4D97-AF65-F5344CB8AC3E}">
        <p14:creationId xmlns:p14="http://schemas.microsoft.com/office/powerpoint/2010/main" val="193474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Role of the Unit Committee</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85</a:t>
            </a:fld>
            <a:endParaRPr lang="en-US"/>
          </a:p>
        </p:txBody>
      </p:sp>
      <p:sp>
        <p:nvSpPr>
          <p:cNvPr id="3" name="TextBox 2"/>
          <p:cNvSpPr txBox="1"/>
          <p:nvPr/>
        </p:nvSpPr>
        <p:spPr>
          <a:xfrm>
            <a:off x="262365" y="1625984"/>
            <a:ext cx="8989384" cy="3056862"/>
          </a:xfrm>
          <a:prstGeom prst="rect">
            <a:avLst/>
          </a:prstGeom>
          <a:noFill/>
        </p:spPr>
        <p:txBody>
          <a:bodyPr wrap="none" rtlCol="0">
            <a:spAutoFit/>
          </a:bodyPr>
          <a:lstStyle/>
          <a:p>
            <a:pPr marL="285750" indent="-285750">
              <a:lnSpc>
                <a:spcPct val="140000"/>
              </a:lnSpc>
              <a:buFont typeface="Arial"/>
              <a:buChar char="•"/>
            </a:pPr>
            <a:r>
              <a:rPr lang="en-US" sz="2000" b="1" dirty="0">
                <a:latin typeface="Helvetica Neue"/>
                <a:cs typeface="Helvetica Neue"/>
              </a:rPr>
              <a:t>Recruits and trains quality adult leadership</a:t>
            </a:r>
          </a:p>
          <a:p>
            <a:pPr marL="285750" indent="-285750">
              <a:lnSpc>
                <a:spcPct val="140000"/>
              </a:lnSpc>
              <a:buFont typeface="Arial"/>
              <a:buChar char="•"/>
            </a:pPr>
            <a:r>
              <a:rPr lang="en-US" sz="2000" b="1" dirty="0">
                <a:latin typeface="Helvetica Neue"/>
                <a:cs typeface="Helvetica Neue"/>
              </a:rPr>
              <a:t>Provides adequate meeting facilities</a:t>
            </a:r>
          </a:p>
          <a:p>
            <a:pPr marL="285750" indent="-285750">
              <a:lnSpc>
                <a:spcPct val="140000"/>
              </a:lnSpc>
              <a:buFont typeface="Arial"/>
              <a:buChar char="•"/>
            </a:pPr>
            <a:r>
              <a:rPr lang="en-US" sz="2000" b="1" dirty="0">
                <a:latin typeface="Helvetica Neue"/>
                <a:cs typeface="Helvetica Neue"/>
              </a:rPr>
              <a:t>Advises Scoutmaster on Scouting and chartered organization policies</a:t>
            </a:r>
          </a:p>
          <a:p>
            <a:pPr marL="285750" indent="-285750">
              <a:lnSpc>
                <a:spcPct val="140000"/>
              </a:lnSpc>
              <a:buFont typeface="Arial"/>
              <a:buChar char="•"/>
            </a:pPr>
            <a:r>
              <a:rPr lang="en-US" sz="2000" b="1" dirty="0">
                <a:latin typeface="Helvetica Neue"/>
                <a:cs typeface="Helvetica Neue"/>
              </a:rPr>
              <a:t>Supports youth and adult leaders in carrying out the program</a:t>
            </a:r>
          </a:p>
          <a:p>
            <a:pPr marL="285750" indent="-285750">
              <a:lnSpc>
                <a:spcPct val="140000"/>
              </a:lnSpc>
              <a:buFont typeface="Arial"/>
              <a:buChar char="•"/>
            </a:pPr>
            <a:r>
              <a:rPr lang="en-US" sz="2000" b="1" dirty="0">
                <a:latin typeface="Helvetica Neue"/>
                <a:cs typeface="Helvetica Neue"/>
              </a:rPr>
              <a:t>Responsible for administrative tasks</a:t>
            </a:r>
          </a:p>
          <a:p>
            <a:pPr marL="285750" indent="-285750">
              <a:lnSpc>
                <a:spcPct val="140000"/>
              </a:lnSpc>
              <a:buFont typeface="Arial"/>
              <a:buChar char="•"/>
            </a:pPr>
            <a:r>
              <a:rPr lang="en-US" sz="2000" b="1" dirty="0">
                <a:latin typeface="Helvetica Neue"/>
                <a:cs typeface="Helvetica Neue"/>
              </a:rPr>
              <a:t>Responsible for finances, funding, and budgeting</a:t>
            </a:r>
          </a:p>
          <a:p>
            <a:pPr marL="285750" indent="-285750">
              <a:lnSpc>
                <a:spcPct val="140000"/>
              </a:lnSpc>
              <a:buFont typeface="Arial"/>
              <a:buChar char="•"/>
            </a:pPr>
            <a:r>
              <a:rPr lang="en-US" sz="2000" b="1" dirty="0">
                <a:latin typeface="Helvetica Neue"/>
                <a:cs typeface="Helvetica Neue"/>
              </a:rPr>
              <a:t>Obtains, maintains, and cares for unit property</a:t>
            </a:r>
          </a:p>
        </p:txBody>
      </p:sp>
    </p:spTree>
    <p:extLst>
      <p:ext uri="{BB962C8B-B14F-4D97-AF65-F5344CB8AC3E}">
        <p14:creationId xmlns:p14="http://schemas.microsoft.com/office/powerpoint/2010/main" val="396317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Role of the Unit Committee</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86</a:t>
            </a:fld>
            <a:endParaRPr lang="en-US"/>
          </a:p>
        </p:txBody>
      </p:sp>
      <p:sp>
        <p:nvSpPr>
          <p:cNvPr id="3" name="TextBox 2"/>
          <p:cNvSpPr txBox="1"/>
          <p:nvPr/>
        </p:nvSpPr>
        <p:spPr>
          <a:xfrm>
            <a:off x="262365" y="1625984"/>
            <a:ext cx="8989384" cy="3056862"/>
          </a:xfrm>
          <a:prstGeom prst="rect">
            <a:avLst/>
          </a:prstGeom>
          <a:noFill/>
        </p:spPr>
        <p:txBody>
          <a:bodyPr wrap="none" rtlCol="0">
            <a:spAutoFit/>
          </a:bodyPr>
          <a:lstStyle/>
          <a:p>
            <a:pPr marL="285750" indent="-285750">
              <a:lnSpc>
                <a:spcPct val="140000"/>
              </a:lnSpc>
              <a:buFont typeface="Arial"/>
              <a:buChar char="•"/>
            </a:pPr>
            <a:r>
              <a:rPr lang="en-US" sz="2000" b="1" dirty="0">
                <a:latin typeface="Helvetica Neue"/>
                <a:cs typeface="Helvetica Neue"/>
              </a:rPr>
              <a:t>Recruits and trains quality adult leadership</a:t>
            </a:r>
          </a:p>
          <a:p>
            <a:pPr marL="285750" indent="-285750">
              <a:lnSpc>
                <a:spcPct val="140000"/>
              </a:lnSpc>
              <a:buFont typeface="Arial"/>
              <a:buChar char="•"/>
            </a:pPr>
            <a:r>
              <a:rPr lang="en-US" sz="2000" b="1" dirty="0">
                <a:latin typeface="Helvetica Neue"/>
                <a:cs typeface="Helvetica Neue"/>
              </a:rPr>
              <a:t>Provides adequate meeting facilities</a:t>
            </a:r>
          </a:p>
          <a:p>
            <a:pPr marL="285750" indent="-285750">
              <a:lnSpc>
                <a:spcPct val="140000"/>
              </a:lnSpc>
              <a:buFont typeface="Arial"/>
              <a:buChar char="•"/>
            </a:pPr>
            <a:r>
              <a:rPr lang="en-US" sz="2000" b="1" dirty="0">
                <a:latin typeface="Helvetica Neue"/>
                <a:cs typeface="Helvetica Neue"/>
              </a:rPr>
              <a:t>Advises Scoutmaster on Scouting and chartered organization policies</a:t>
            </a:r>
          </a:p>
          <a:p>
            <a:pPr marL="285750" indent="-285750">
              <a:lnSpc>
                <a:spcPct val="140000"/>
              </a:lnSpc>
              <a:buFont typeface="Arial"/>
              <a:buChar char="•"/>
            </a:pPr>
            <a:r>
              <a:rPr lang="en-US" sz="2000" b="1" dirty="0">
                <a:latin typeface="Helvetica Neue"/>
                <a:cs typeface="Helvetica Neue"/>
              </a:rPr>
              <a:t>Supports youth and adult leaders in carrying out the program</a:t>
            </a:r>
          </a:p>
          <a:p>
            <a:pPr marL="285750" indent="-285750">
              <a:lnSpc>
                <a:spcPct val="140000"/>
              </a:lnSpc>
              <a:buFont typeface="Arial"/>
              <a:buChar char="•"/>
            </a:pPr>
            <a:r>
              <a:rPr lang="en-US" sz="2000" b="1" dirty="0">
                <a:latin typeface="Helvetica Neue"/>
                <a:cs typeface="Helvetica Neue"/>
              </a:rPr>
              <a:t>Responsible for administrative tasks</a:t>
            </a:r>
          </a:p>
          <a:p>
            <a:pPr marL="285750" indent="-285750">
              <a:lnSpc>
                <a:spcPct val="140000"/>
              </a:lnSpc>
              <a:buFont typeface="Arial"/>
              <a:buChar char="•"/>
            </a:pPr>
            <a:r>
              <a:rPr lang="en-US" sz="2000" b="1" dirty="0">
                <a:latin typeface="Helvetica Neue"/>
                <a:cs typeface="Helvetica Neue"/>
              </a:rPr>
              <a:t>Responsible for finances, funding, and budgeting</a:t>
            </a:r>
          </a:p>
          <a:p>
            <a:pPr marL="285750" indent="-285750">
              <a:lnSpc>
                <a:spcPct val="140000"/>
              </a:lnSpc>
              <a:buFont typeface="Arial"/>
              <a:buChar char="•"/>
            </a:pPr>
            <a:r>
              <a:rPr lang="en-US" sz="2000" b="1" dirty="0">
                <a:latin typeface="Helvetica Neue"/>
                <a:cs typeface="Helvetica Neue"/>
              </a:rPr>
              <a:t>Obtains, maintains, and cares for unit property</a:t>
            </a:r>
          </a:p>
        </p:txBody>
      </p:sp>
    </p:spTree>
    <p:extLst>
      <p:ext uri="{BB962C8B-B14F-4D97-AF65-F5344CB8AC3E}">
        <p14:creationId xmlns:p14="http://schemas.microsoft.com/office/powerpoint/2010/main" val="440150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Role of the Unit Committee</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87</a:t>
            </a:fld>
            <a:endParaRPr lang="en-US"/>
          </a:p>
        </p:txBody>
      </p:sp>
      <p:sp>
        <p:nvSpPr>
          <p:cNvPr id="3" name="TextBox 2"/>
          <p:cNvSpPr txBox="1"/>
          <p:nvPr/>
        </p:nvSpPr>
        <p:spPr>
          <a:xfrm>
            <a:off x="567165" y="1615098"/>
            <a:ext cx="8652305" cy="3487750"/>
          </a:xfrm>
          <a:prstGeom prst="rect">
            <a:avLst/>
          </a:prstGeom>
          <a:noFill/>
        </p:spPr>
        <p:txBody>
          <a:bodyPr wrap="none" rtlCol="0">
            <a:spAutoFit/>
          </a:bodyPr>
          <a:lstStyle/>
          <a:p>
            <a:pPr marL="285750" indent="-285750">
              <a:lnSpc>
                <a:spcPct val="140000"/>
              </a:lnSpc>
              <a:buFont typeface="Arial"/>
              <a:buChar char="•"/>
            </a:pPr>
            <a:r>
              <a:rPr lang="en-US" sz="2000" b="1" dirty="0">
                <a:latin typeface="Helvetica Neue"/>
                <a:cs typeface="Helvetica Neue"/>
              </a:rPr>
              <a:t>Serves on boards of review</a:t>
            </a:r>
          </a:p>
          <a:p>
            <a:pPr marL="285750" indent="-285750">
              <a:lnSpc>
                <a:spcPct val="140000"/>
              </a:lnSpc>
              <a:buFont typeface="Arial"/>
              <a:buChar char="•"/>
            </a:pPr>
            <a:r>
              <a:rPr lang="en-US" sz="2000" b="1" dirty="0">
                <a:latin typeface="Helvetica Neue"/>
                <a:cs typeface="Helvetica Neue"/>
              </a:rPr>
              <a:t>Facilitates a camping and outdoor program</a:t>
            </a:r>
          </a:p>
          <a:p>
            <a:pPr marL="285750" indent="-285750">
              <a:lnSpc>
                <a:spcPct val="140000"/>
              </a:lnSpc>
              <a:buFont typeface="Arial"/>
              <a:buChar char="•"/>
            </a:pPr>
            <a:r>
              <a:rPr lang="en-US" sz="2000" b="1" dirty="0">
                <a:latin typeface="Helvetica Neue"/>
                <a:cs typeface="Helvetica Neue"/>
              </a:rPr>
              <a:t>Provides a safe meeting place for the troop</a:t>
            </a:r>
          </a:p>
          <a:p>
            <a:pPr marL="285750" indent="-285750">
              <a:lnSpc>
                <a:spcPct val="140000"/>
              </a:lnSpc>
              <a:buFont typeface="Arial"/>
              <a:buChar char="•"/>
            </a:pPr>
            <a:r>
              <a:rPr lang="en-US" sz="2000" b="1" dirty="0">
                <a:latin typeface="Helvetica Neue"/>
                <a:cs typeface="Helvetica Neue"/>
              </a:rPr>
              <a:t>Supports unit leaders with problems that affect the unit or program</a:t>
            </a:r>
          </a:p>
          <a:p>
            <a:pPr marL="285750" indent="-285750">
              <a:lnSpc>
                <a:spcPct val="140000"/>
              </a:lnSpc>
              <a:buFont typeface="Arial"/>
              <a:buChar char="•"/>
            </a:pPr>
            <a:r>
              <a:rPr lang="en-US" sz="2000" b="1" dirty="0">
                <a:latin typeface="Helvetica Neue"/>
                <a:cs typeface="Helvetica Neue"/>
              </a:rPr>
              <a:t>Provides for special-needs youth as necessary</a:t>
            </a:r>
          </a:p>
          <a:p>
            <a:pPr marL="285750" indent="-285750">
              <a:lnSpc>
                <a:spcPct val="140000"/>
              </a:lnSpc>
              <a:buFont typeface="Arial"/>
              <a:buChar char="•"/>
            </a:pPr>
            <a:r>
              <a:rPr lang="en-US" sz="2000" b="1" dirty="0">
                <a:latin typeface="Helvetica Neue"/>
                <a:cs typeface="Helvetica Neue"/>
              </a:rPr>
              <a:t>Helps with Friends of Scouting campaign</a:t>
            </a:r>
          </a:p>
          <a:p>
            <a:pPr marL="285750" indent="-285750">
              <a:lnSpc>
                <a:spcPct val="140000"/>
              </a:lnSpc>
              <a:buFont typeface="Arial"/>
              <a:buChar char="•"/>
            </a:pPr>
            <a:r>
              <a:rPr lang="en-US" sz="2000" b="1" dirty="0">
                <a:latin typeface="Helvetica Neue"/>
                <a:cs typeface="Helvetica Neue"/>
              </a:rPr>
              <a:t>Assists with youth behavioral problems</a:t>
            </a:r>
          </a:p>
          <a:p>
            <a:pPr marL="285750" indent="-285750">
              <a:lnSpc>
                <a:spcPct val="140000"/>
              </a:lnSpc>
              <a:buFont typeface="Arial"/>
              <a:buChar char="•"/>
            </a:pPr>
            <a:r>
              <a:rPr lang="en-US" sz="2000" b="1" dirty="0">
                <a:latin typeface="Helvetica Neue"/>
                <a:cs typeface="Helvetica Neue"/>
              </a:rPr>
              <a:t>Welcomes new parents</a:t>
            </a:r>
          </a:p>
        </p:txBody>
      </p:sp>
    </p:spTree>
    <p:extLst>
      <p:ext uri="{BB962C8B-B14F-4D97-AF65-F5344CB8AC3E}">
        <p14:creationId xmlns:p14="http://schemas.microsoft.com/office/powerpoint/2010/main" val="2154705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Role of the Unit Committee</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88</a:t>
            </a:fld>
            <a:endParaRPr lang="en-US"/>
          </a:p>
        </p:txBody>
      </p:sp>
      <p:sp>
        <p:nvSpPr>
          <p:cNvPr id="3" name="TextBox 2"/>
          <p:cNvSpPr txBox="1"/>
          <p:nvPr/>
        </p:nvSpPr>
        <p:spPr>
          <a:xfrm>
            <a:off x="567165" y="1615098"/>
            <a:ext cx="8652305" cy="3487750"/>
          </a:xfrm>
          <a:prstGeom prst="rect">
            <a:avLst/>
          </a:prstGeom>
          <a:noFill/>
        </p:spPr>
        <p:txBody>
          <a:bodyPr wrap="none" rtlCol="0">
            <a:spAutoFit/>
          </a:bodyPr>
          <a:lstStyle/>
          <a:p>
            <a:pPr marL="285750" indent="-285750">
              <a:lnSpc>
                <a:spcPct val="140000"/>
              </a:lnSpc>
              <a:buFont typeface="Arial"/>
              <a:buChar char="•"/>
            </a:pPr>
            <a:r>
              <a:rPr lang="en-US" sz="2000" b="1" dirty="0">
                <a:latin typeface="Helvetica Neue"/>
                <a:cs typeface="Helvetica Neue"/>
              </a:rPr>
              <a:t>Serves on boards of review</a:t>
            </a:r>
          </a:p>
          <a:p>
            <a:pPr marL="285750" indent="-285750">
              <a:lnSpc>
                <a:spcPct val="140000"/>
              </a:lnSpc>
              <a:buFont typeface="Arial"/>
              <a:buChar char="•"/>
            </a:pPr>
            <a:r>
              <a:rPr lang="en-US" sz="2000" b="1" dirty="0">
                <a:latin typeface="Helvetica Neue"/>
                <a:cs typeface="Helvetica Neue"/>
              </a:rPr>
              <a:t>Facilitates a camping and outdoor program</a:t>
            </a:r>
          </a:p>
          <a:p>
            <a:pPr marL="285750" indent="-285750">
              <a:lnSpc>
                <a:spcPct val="140000"/>
              </a:lnSpc>
              <a:buFont typeface="Arial"/>
              <a:buChar char="•"/>
            </a:pPr>
            <a:r>
              <a:rPr lang="en-US" sz="2000" b="1" dirty="0">
                <a:latin typeface="Helvetica Neue"/>
                <a:cs typeface="Helvetica Neue"/>
              </a:rPr>
              <a:t>Provides a safe meeting place for the troop</a:t>
            </a:r>
          </a:p>
          <a:p>
            <a:pPr marL="285750" indent="-285750">
              <a:lnSpc>
                <a:spcPct val="140000"/>
              </a:lnSpc>
              <a:buFont typeface="Arial"/>
              <a:buChar char="•"/>
            </a:pPr>
            <a:r>
              <a:rPr lang="en-US" sz="2000" b="1" dirty="0">
                <a:latin typeface="Helvetica Neue"/>
                <a:cs typeface="Helvetica Neue"/>
              </a:rPr>
              <a:t>Supports unit leaders with problems that affect the unit or program</a:t>
            </a:r>
          </a:p>
          <a:p>
            <a:pPr marL="285750" indent="-285750">
              <a:lnSpc>
                <a:spcPct val="140000"/>
              </a:lnSpc>
              <a:buFont typeface="Arial"/>
              <a:buChar char="•"/>
            </a:pPr>
            <a:r>
              <a:rPr lang="en-US" sz="2000" b="1" dirty="0">
                <a:latin typeface="Helvetica Neue"/>
                <a:cs typeface="Helvetica Neue"/>
              </a:rPr>
              <a:t>Provides for special-needs youth as necessary</a:t>
            </a:r>
          </a:p>
          <a:p>
            <a:pPr marL="285750" indent="-285750">
              <a:lnSpc>
                <a:spcPct val="140000"/>
              </a:lnSpc>
              <a:buFont typeface="Arial"/>
              <a:buChar char="•"/>
            </a:pPr>
            <a:r>
              <a:rPr lang="en-US" sz="2000" b="1" dirty="0">
                <a:latin typeface="Helvetica Neue"/>
                <a:cs typeface="Helvetica Neue"/>
              </a:rPr>
              <a:t>Helps with Friends of Scouting campaign</a:t>
            </a:r>
          </a:p>
          <a:p>
            <a:pPr marL="285750" indent="-285750">
              <a:lnSpc>
                <a:spcPct val="140000"/>
              </a:lnSpc>
              <a:buFont typeface="Arial"/>
              <a:buChar char="•"/>
            </a:pPr>
            <a:r>
              <a:rPr lang="en-US" sz="2000" b="1" dirty="0">
                <a:latin typeface="Helvetica Neue"/>
                <a:cs typeface="Helvetica Neue"/>
              </a:rPr>
              <a:t>Assists with youth behavioral problems</a:t>
            </a:r>
          </a:p>
          <a:p>
            <a:pPr marL="285750" indent="-285750">
              <a:lnSpc>
                <a:spcPct val="140000"/>
              </a:lnSpc>
              <a:buFont typeface="Arial"/>
              <a:buChar char="•"/>
            </a:pPr>
            <a:r>
              <a:rPr lang="en-US" sz="2000" b="1" dirty="0">
                <a:latin typeface="Helvetica Neue"/>
                <a:cs typeface="Helvetica Neue"/>
              </a:rPr>
              <a:t>Welcomes new parents</a:t>
            </a:r>
          </a:p>
        </p:txBody>
      </p:sp>
    </p:spTree>
    <p:extLst>
      <p:ext uri="{BB962C8B-B14F-4D97-AF65-F5344CB8AC3E}">
        <p14:creationId xmlns:p14="http://schemas.microsoft.com/office/powerpoint/2010/main" val="1677521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Troop Committee Positions </a:t>
            </a:r>
          </a:p>
        </p:txBody>
      </p:sp>
      <p:sp>
        <p:nvSpPr>
          <p:cNvPr id="3" name="Content Placeholder 2"/>
          <p:cNvSpPr>
            <a:spLocks noGrp="1"/>
          </p:cNvSpPr>
          <p:nvPr>
            <p:ph idx="1"/>
          </p:nvPr>
        </p:nvSpPr>
        <p:spPr>
          <a:xfrm>
            <a:off x="2134037" y="1417638"/>
            <a:ext cx="5562163" cy="4234338"/>
          </a:xfrm>
        </p:spPr>
        <p:txBody>
          <a:bodyPr/>
          <a:lstStyle/>
          <a:p>
            <a:pPr marL="0" indent="0">
              <a:buNone/>
            </a:pPr>
            <a:r>
              <a:rPr lang="en-US" sz="3600" dirty="0">
                <a:solidFill>
                  <a:schemeClr val="tx1"/>
                </a:solidFill>
              </a:rPr>
              <a:t>3 person committee:</a:t>
            </a:r>
            <a:br>
              <a:rPr lang="en-US" sz="3600" dirty="0">
                <a:solidFill>
                  <a:schemeClr val="tx1"/>
                </a:solidFill>
              </a:rPr>
            </a:br>
            <a:endParaRPr lang="en-US" sz="3600" dirty="0">
              <a:solidFill>
                <a:schemeClr val="tx1"/>
              </a:solidFill>
            </a:endParaRPr>
          </a:p>
          <a:p>
            <a:r>
              <a:rPr lang="en-US" sz="3200" dirty="0">
                <a:solidFill>
                  <a:schemeClr val="tx1"/>
                </a:solidFill>
              </a:rPr>
              <a:t>Committee chair</a:t>
            </a:r>
          </a:p>
          <a:p>
            <a:r>
              <a:rPr lang="en-US" sz="3200" dirty="0">
                <a:solidFill>
                  <a:schemeClr val="tx1"/>
                </a:solidFill>
              </a:rPr>
              <a:t>Administration</a:t>
            </a:r>
          </a:p>
          <a:p>
            <a:r>
              <a:rPr lang="en-US" sz="3200" dirty="0">
                <a:solidFill>
                  <a:schemeClr val="tx1"/>
                </a:solidFill>
              </a:rPr>
              <a:t>Logistics</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89</a:t>
            </a:fld>
            <a:endParaRPr lang="en-US"/>
          </a:p>
        </p:txBody>
      </p:sp>
    </p:spTree>
    <p:extLst>
      <p:ext uri="{BB962C8B-B14F-4D97-AF65-F5344CB8AC3E}">
        <p14:creationId xmlns:p14="http://schemas.microsoft.com/office/powerpoint/2010/main" val="812669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Aims and Methods of Scouting</a:t>
            </a:r>
          </a:p>
        </p:txBody>
      </p:sp>
      <p:sp>
        <p:nvSpPr>
          <p:cNvPr id="3" name="Slide Number Placeholder 2"/>
          <p:cNvSpPr>
            <a:spLocks noGrp="1"/>
          </p:cNvSpPr>
          <p:nvPr>
            <p:ph type="sldNum" sz="quarter" idx="10"/>
          </p:nvPr>
        </p:nvSpPr>
        <p:spPr/>
        <p:txBody>
          <a:bodyPr/>
          <a:lstStyle/>
          <a:p>
            <a:pPr>
              <a:defRPr/>
            </a:pPr>
            <a:fld id="{F78DAFD3-E299-5144-BC41-B4E9DB0EB25A}" type="slidenum">
              <a:rPr lang="en-US" smtClean="0"/>
              <a:pPr>
                <a:defRPr/>
              </a:pPr>
              <a:t>9</a:t>
            </a:fld>
            <a:endParaRPr lang="en-US"/>
          </a:p>
        </p:txBody>
      </p:sp>
    </p:spTree>
    <p:extLst>
      <p:ext uri="{BB962C8B-B14F-4D97-AF65-F5344CB8AC3E}">
        <p14:creationId xmlns:p14="http://schemas.microsoft.com/office/powerpoint/2010/main" val="71494430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Troop Committee Positions </a:t>
            </a:r>
          </a:p>
        </p:txBody>
      </p:sp>
      <p:sp>
        <p:nvSpPr>
          <p:cNvPr id="3" name="Content Placeholder 2"/>
          <p:cNvSpPr>
            <a:spLocks noGrp="1"/>
          </p:cNvSpPr>
          <p:nvPr>
            <p:ph idx="1"/>
          </p:nvPr>
        </p:nvSpPr>
        <p:spPr>
          <a:xfrm>
            <a:off x="2134037" y="1417638"/>
            <a:ext cx="5562163" cy="4234338"/>
          </a:xfrm>
        </p:spPr>
        <p:txBody>
          <a:bodyPr/>
          <a:lstStyle/>
          <a:p>
            <a:pPr marL="0" indent="0">
              <a:buNone/>
            </a:pPr>
            <a:r>
              <a:rPr lang="en-US" sz="3600" dirty="0">
                <a:solidFill>
                  <a:schemeClr val="tx1"/>
                </a:solidFill>
              </a:rPr>
              <a:t>3 person committee:</a:t>
            </a:r>
            <a:br>
              <a:rPr lang="en-US" sz="3600" dirty="0">
                <a:solidFill>
                  <a:schemeClr val="tx1"/>
                </a:solidFill>
              </a:rPr>
            </a:br>
            <a:endParaRPr lang="en-US" sz="3600" dirty="0">
              <a:solidFill>
                <a:schemeClr val="tx1"/>
              </a:solidFill>
            </a:endParaRPr>
          </a:p>
          <a:p>
            <a:r>
              <a:rPr lang="en-US" sz="3200" dirty="0">
                <a:solidFill>
                  <a:schemeClr val="tx1"/>
                </a:solidFill>
              </a:rPr>
              <a:t>Committee chair</a:t>
            </a:r>
          </a:p>
          <a:p>
            <a:r>
              <a:rPr lang="en-US" sz="3200" dirty="0">
                <a:solidFill>
                  <a:schemeClr val="tx1"/>
                </a:solidFill>
              </a:rPr>
              <a:t>Administration</a:t>
            </a:r>
          </a:p>
          <a:p>
            <a:r>
              <a:rPr lang="en-US" sz="3200" dirty="0">
                <a:solidFill>
                  <a:schemeClr val="tx1"/>
                </a:solidFill>
              </a:rPr>
              <a:t>Logistics</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90</a:t>
            </a:fld>
            <a:endParaRPr lang="en-US"/>
          </a:p>
        </p:txBody>
      </p:sp>
    </p:spTree>
    <p:extLst>
      <p:ext uri="{BB962C8B-B14F-4D97-AF65-F5344CB8AC3E}">
        <p14:creationId xmlns:p14="http://schemas.microsoft.com/office/powerpoint/2010/main" val="1932818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Troop Committee Positions </a:t>
            </a:r>
          </a:p>
        </p:txBody>
      </p:sp>
      <p:sp>
        <p:nvSpPr>
          <p:cNvPr id="3" name="Content Placeholder 2"/>
          <p:cNvSpPr>
            <a:spLocks noGrp="1"/>
          </p:cNvSpPr>
          <p:nvPr>
            <p:ph idx="1"/>
          </p:nvPr>
        </p:nvSpPr>
        <p:spPr>
          <a:xfrm>
            <a:off x="2062945" y="1036638"/>
            <a:ext cx="6427911" cy="4234338"/>
          </a:xfrm>
        </p:spPr>
        <p:txBody>
          <a:bodyPr/>
          <a:lstStyle/>
          <a:p>
            <a:pPr marL="0" indent="0">
              <a:buNone/>
            </a:pPr>
            <a:r>
              <a:rPr lang="en-US" sz="3200" dirty="0">
                <a:solidFill>
                  <a:schemeClr val="tx1"/>
                </a:solidFill>
              </a:rPr>
              <a:t>Large committee:</a:t>
            </a:r>
            <a:br>
              <a:rPr lang="en-US" sz="3200" dirty="0">
                <a:solidFill>
                  <a:schemeClr val="tx1"/>
                </a:solidFill>
              </a:rPr>
            </a:br>
            <a:r>
              <a:rPr lang="en-US" sz="800" dirty="0">
                <a:solidFill>
                  <a:schemeClr val="tx1"/>
                </a:solidFill>
              </a:rPr>
              <a:t>	</a:t>
            </a:r>
            <a:endParaRPr lang="en-US" sz="3200" dirty="0">
              <a:solidFill>
                <a:schemeClr val="tx1"/>
              </a:solidFill>
            </a:endParaRPr>
          </a:p>
          <a:p>
            <a:r>
              <a:rPr lang="en-US" dirty="0">
                <a:solidFill>
                  <a:schemeClr val="tx1"/>
                </a:solidFill>
              </a:rPr>
              <a:t>Chartered organization representative </a:t>
            </a:r>
          </a:p>
          <a:p>
            <a:r>
              <a:rPr lang="en-US" dirty="0">
                <a:solidFill>
                  <a:schemeClr val="tx1"/>
                </a:solidFill>
              </a:rPr>
              <a:t>Committee chair </a:t>
            </a:r>
          </a:p>
          <a:p>
            <a:r>
              <a:rPr lang="en-US" dirty="0">
                <a:solidFill>
                  <a:schemeClr val="tx1"/>
                </a:solidFill>
              </a:rPr>
              <a:t>Secretary </a:t>
            </a:r>
          </a:p>
          <a:p>
            <a:r>
              <a:rPr lang="en-US" dirty="0">
                <a:solidFill>
                  <a:schemeClr val="tx1"/>
                </a:solidFill>
              </a:rPr>
              <a:t>Treasurer and fundraising </a:t>
            </a:r>
          </a:p>
          <a:p>
            <a:r>
              <a:rPr lang="en-US" dirty="0">
                <a:solidFill>
                  <a:schemeClr val="tx1"/>
                </a:solidFill>
              </a:rPr>
              <a:t>Advancement coordinator </a:t>
            </a:r>
          </a:p>
          <a:p>
            <a:r>
              <a:rPr lang="en-US" dirty="0">
                <a:solidFill>
                  <a:schemeClr val="tx1"/>
                </a:solidFill>
              </a:rPr>
              <a:t>Equipment coordinator </a:t>
            </a:r>
          </a:p>
          <a:p>
            <a:r>
              <a:rPr lang="en-US" dirty="0">
                <a:solidFill>
                  <a:schemeClr val="tx1"/>
                </a:solidFill>
              </a:rPr>
              <a:t>Membership </a:t>
            </a:r>
          </a:p>
          <a:p>
            <a:r>
              <a:rPr lang="en-US" dirty="0">
                <a:solidFill>
                  <a:schemeClr val="tx1"/>
                </a:solidFill>
              </a:rPr>
              <a:t>Activities and outdoor program </a:t>
            </a:r>
          </a:p>
          <a:p>
            <a:r>
              <a:rPr lang="en-US" dirty="0">
                <a:solidFill>
                  <a:schemeClr val="tx1"/>
                </a:solidFill>
              </a:rPr>
              <a:t>Training (youth and adult) </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91</a:t>
            </a:fld>
            <a:endParaRPr lang="en-US"/>
          </a:p>
        </p:txBody>
      </p:sp>
    </p:spTree>
    <p:extLst>
      <p:ext uri="{BB962C8B-B14F-4D97-AF65-F5344CB8AC3E}">
        <p14:creationId xmlns:p14="http://schemas.microsoft.com/office/powerpoint/2010/main" val="2683934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 calcmode="lin" valueType="num">
                                      <p:cBhvr additive="base">
                                        <p:cTn id="3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 calcmode="lin" valueType="num">
                                      <p:cBhvr additive="base">
                                        <p:cTn id="3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Troop Committee Positions </a:t>
            </a:r>
          </a:p>
        </p:txBody>
      </p:sp>
      <p:sp>
        <p:nvSpPr>
          <p:cNvPr id="3" name="Content Placeholder 2"/>
          <p:cNvSpPr>
            <a:spLocks noGrp="1"/>
          </p:cNvSpPr>
          <p:nvPr>
            <p:ph idx="1"/>
          </p:nvPr>
        </p:nvSpPr>
        <p:spPr>
          <a:xfrm>
            <a:off x="2062945" y="1036638"/>
            <a:ext cx="6427911" cy="4234338"/>
          </a:xfrm>
        </p:spPr>
        <p:txBody>
          <a:bodyPr/>
          <a:lstStyle/>
          <a:p>
            <a:pPr marL="0" indent="0">
              <a:buNone/>
            </a:pPr>
            <a:r>
              <a:rPr lang="en-US" sz="3200" dirty="0">
                <a:solidFill>
                  <a:schemeClr val="tx1"/>
                </a:solidFill>
              </a:rPr>
              <a:t>Large committee:</a:t>
            </a:r>
            <a:br>
              <a:rPr lang="en-US" sz="3200" dirty="0">
                <a:solidFill>
                  <a:schemeClr val="tx1"/>
                </a:solidFill>
              </a:rPr>
            </a:br>
            <a:r>
              <a:rPr lang="en-US" sz="800" dirty="0">
                <a:solidFill>
                  <a:schemeClr val="tx1"/>
                </a:solidFill>
              </a:rPr>
              <a:t>	</a:t>
            </a:r>
            <a:endParaRPr lang="en-US" sz="3200" dirty="0">
              <a:solidFill>
                <a:schemeClr val="tx1"/>
              </a:solidFill>
            </a:endParaRPr>
          </a:p>
          <a:p>
            <a:r>
              <a:rPr lang="en-US" dirty="0">
                <a:solidFill>
                  <a:schemeClr val="tx1"/>
                </a:solidFill>
              </a:rPr>
              <a:t>Chartered organization representative </a:t>
            </a:r>
          </a:p>
          <a:p>
            <a:r>
              <a:rPr lang="en-US" dirty="0">
                <a:solidFill>
                  <a:schemeClr val="tx1"/>
                </a:solidFill>
              </a:rPr>
              <a:t>Committee chair </a:t>
            </a:r>
          </a:p>
          <a:p>
            <a:r>
              <a:rPr lang="en-US" dirty="0">
                <a:solidFill>
                  <a:schemeClr val="tx1"/>
                </a:solidFill>
              </a:rPr>
              <a:t>Secretary </a:t>
            </a:r>
          </a:p>
          <a:p>
            <a:r>
              <a:rPr lang="en-US" dirty="0">
                <a:solidFill>
                  <a:schemeClr val="tx1"/>
                </a:solidFill>
              </a:rPr>
              <a:t>Treasurer and fundraising </a:t>
            </a:r>
          </a:p>
          <a:p>
            <a:r>
              <a:rPr lang="en-US" dirty="0">
                <a:solidFill>
                  <a:schemeClr val="tx1"/>
                </a:solidFill>
              </a:rPr>
              <a:t>Advancement coordinator </a:t>
            </a:r>
          </a:p>
          <a:p>
            <a:r>
              <a:rPr lang="en-US" dirty="0">
                <a:solidFill>
                  <a:schemeClr val="tx1"/>
                </a:solidFill>
              </a:rPr>
              <a:t>Equipment coordinator </a:t>
            </a:r>
          </a:p>
          <a:p>
            <a:r>
              <a:rPr lang="en-US" dirty="0">
                <a:solidFill>
                  <a:schemeClr val="tx1"/>
                </a:solidFill>
              </a:rPr>
              <a:t>Membership </a:t>
            </a:r>
          </a:p>
          <a:p>
            <a:r>
              <a:rPr lang="en-US" dirty="0">
                <a:solidFill>
                  <a:schemeClr val="tx1"/>
                </a:solidFill>
              </a:rPr>
              <a:t>Activities and outdoor program </a:t>
            </a:r>
          </a:p>
          <a:p>
            <a:r>
              <a:rPr lang="en-US" dirty="0">
                <a:solidFill>
                  <a:schemeClr val="tx1"/>
                </a:solidFill>
              </a:rPr>
              <a:t>Training (youth and adult) </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92</a:t>
            </a:fld>
            <a:endParaRPr lang="en-US"/>
          </a:p>
        </p:txBody>
      </p:sp>
    </p:spTree>
    <p:extLst>
      <p:ext uri="{BB962C8B-B14F-4D97-AF65-F5344CB8AC3E}">
        <p14:creationId xmlns:p14="http://schemas.microsoft.com/office/powerpoint/2010/main" val="2039590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 calcmode="lin" valueType="num">
                                      <p:cBhvr additive="base">
                                        <p:cTn id="3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 calcmode="lin" valueType="num">
                                      <p:cBhvr additive="base">
                                        <p:cTn id="3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District and Council Support</a:t>
            </a:r>
          </a:p>
        </p:txBody>
      </p:sp>
      <p:sp>
        <p:nvSpPr>
          <p:cNvPr id="3" name="Content Placeholder 2"/>
          <p:cNvSpPr>
            <a:spLocks noGrp="1"/>
          </p:cNvSpPr>
          <p:nvPr>
            <p:ph idx="1"/>
          </p:nvPr>
        </p:nvSpPr>
        <p:spPr>
          <a:xfrm>
            <a:off x="1442573" y="1417638"/>
            <a:ext cx="6485412" cy="4234338"/>
          </a:xfrm>
        </p:spPr>
        <p:txBody>
          <a:bodyPr/>
          <a:lstStyle/>
          <a:p>
            <a:pPr marL="0" indent="0">
              <a:buNone/>
            </a:pPr>
            <a:r>
              <a:rPr lang="en-US" sz="2800" dirty="0">
                <a:solidFill>
                  <a:schemeClr val="tx1"/>
                </a:solidFill>
              </a:rPr>
              <a:t>4 Functions of Councils &amp; Districts:</a:t>
            </a:r>
            <a:br>
              <a:rPr lang="en-US" sz="2800" dirty="0">
                <a:solidFill>
                  <a:schemeClr val="tx1"/>
                </a:solidFill>
              </a:rPr>
            </a:br>
            <a:endParaRPr lang="en-US" sz="2800" dirty="0">
              <a:solidFill>
                <a:schemeClr val="tx1"/>
              </a:solidFill>
            </a:endParaRPr>
          </a:p>
          <a:p>
            <a:pPr marL="457200" indent="-457200">
              <a:buFont typeface="+mj-lt"/>
              <a:buAutoNum type="arabicPeriod"/>
            </a:pPr>
            <a:r>
              <a:rPr lang="en-US" sz="2800" dirty="0">
                <a:solidFill>
                  <a:schemeClr val="tx1"/>
                </a:solidFill>
              </a:rPr>
              <a:t>Membership and Relationships </a:t>
            </a:r>
          </a:p>
          <a:p>
            <a:pPr marL="457200" indent="-457200">
              <a:buFont typeface="+mj-lt"/>
              <a:buAutoNum type="arabicPeriod"/>
            </a:pPr>
            <a:r>
              <a:rPr lang="en-US" sz="2800" dirty="0">
                <a:solidFill>
                  <a:schemeClr val="tx1"/>
                </a:solidFill>
              </a:rPr>
              <a:t>Finance </a:t>
            </a:r>
          </a:p>
          <a:p>
            <a:pPr marL="457200" indent="-457200">
              <a:buFont typeface="+mj-lt"/>
              <a:buAutoNum type="arabicPeriod"/>
            </a:pPr>
            <a:r>
              <a:rPr lang="en-US" sz="2800" dirty="0">
                <a:solidFill>
                  <a:schemeClr val="tx1"/>
                </a:solidFill>
              </a:rPr>
              <a:t>Quality Program</a:t>
            </a:r>
          </a:p>
          <a:p>
            <a:pPr marL="457200" indent="-457200">
              <a:buFont typeface="+mj-lt"/>
              <a:buAutoNum type="arabicPeriod"/>
            </a:pPr>
            <a:r>
              <a:rPr lang="en-US" sz="2800" dirty="0">
                <a:solidFill>
                  <a:schemeClr val="tx1"/>
                </a:solidFill>
              </a:rPr>
              <a:t>Unit Service</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93</a:t>
            </a:fld>
            <a:endParaRPr lang="en-US"/>
          </a:p>
        </p:txBody>
      </p:sp>
    </p:spTree>
    <p:extLst>
      <p:ext uri="{BB962C8B-B14F-4D97-AF65-F5344CB8AC3E}">
        <p14:creationId xmlns:p14="http://schemas.microsoft.com/office/powerpoint/2010/main" val="4032482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District and Council Support</a:t>
            </a:r>
          </a:p>
        </p:txBody>
      </p:sp>
      <p:sp>
        <p:nvSpPr>
          <p:cNvPr id="3" name="Content Placeholder 2"/>
          <p:cNvSpPr>
            <a:spLocks noGrp="1"/>
          </p:cNvSpPr>
          <p:nvPr>
            <p:ph idx="1"/>
          </p:nvPr>
        </p:nvSpPr>
        <p:spPr>
          <a:xfrm>
            <a:off x="1442573" y="1417638"/>
            <a:ext cx="6485412" cy="4234338"/>
          </a:xfrm>
        </p:spPr>
        <p:txBody>
          <a:bodyPr/>
          <a:lstStyle/>
          <a:p>
            <a:pPr marL="0" indent="0">
              <a:buNone/>
            </a:pPr>
            <a:r>
              <a:rPr lang="en-US" sz="2800" dirty="0">
                <a:solidFill>
                  <a:schemeClr val="tx1"/>
                </a:solidFill>
              </a:rPr>
              <a:t>4 Functions of Councils &amp; Districts:</a:t>
            </a:r>
            <a:br>
              <a:rPr lang="en-US" sz="2800" dirty="0">
                <a:solidFill>
                  <a:schemeClr val="tx1"/>
                </a:solidFill>
              </a:rPr>
            </a:br>
            <a:endParaRPr lang="en-US" sz="2800" dirty="0">
              <a:solidFill>
                <a:schemeClr val="tx1"/>
              </a:solidFill>
            </a:endParaRPr>
          </a:p>
          <a:p>
            <a:pPr marL="457200" indent="-457200">
              <a:buFont typeface="+mj-lt"/>
              <a:buAutoNum type="arabicPeriod"/>
            </a:pPr>
            <a:r>
              <a:rPr lang="en-US" sz="2800" dirty="0">
                <a:solidFill>
                  <a:schemeClr val="tx1"/>
                </a:solidFill>
              </a:rPr>
              <a:t>Membership and Relationships </a:t>
            </a:r>
          </a:p>
          <a:p>
            <a:pPr marL="457200" indent="-457200">
              <a:buFont typeface="+mj-lt"/>
              <a:buAutoNum type="arabicPeriod"/>
            </a:pPr>
            <a:r>
              <a:rPr lang="en-US" sz="2800" dirty="0">
                <a:solidFill>
                  <a:schemeClr val="tx1"/>
                </a:solidFill>
              </a:rPr>
              <a:t>Finance </a:t>
            </a:r>
          </a:p>
          <a:p>
            <a:pPr marL="457200" indent="-457200">
              <a:buFont typeface="+mj-lt"/>
              <a:buAutoNum type="arabicPeriod"/>
            </a:pPr>
            <a:r>
              <a:rPr lang="en-US" sz="2800" dirty="0">
                <a:solidFill>
                  <a:schemeClr val="tx1"/>
                </a:solidFill>
              </a:rPr>
              <a:t>Quality Program</a:t>
            </a:r>
          </a:p>
          <a:p>
            <a:pPr marL="457200" indent="-457200">
              <a:buFont typeface="+mj-lt"/>
              <a:buAutoNum type="arabicPeriod"/>
            </a:pPr>
            <a:r>
              <a:rPr lang="en-US" sz="2800" dirty="0">
                <a:solidFill>
                  <a:schemeClr val="tx1"/>
                </a:solidFill>
              </a:rPr>
              <a:t>Unit Service</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94</a:t>
            </a:fld>
            <a:endParaRPr lang="en-US"/>
          </a:p>
        </p:txBody>
      </p:sp>
    </p:spTree>
    <p:extLst>
      <p:ext uri="{BB962C8B-B14F-4D97-AF65-F5344CB8AC3E}">
        <p14:creationId xmlns:p14="http://schemas.microsoft.com/office/powerpoint/2010/main" val="1268703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District and Council Support</a:t>
            </a:r>
          </a:p>
        </p:txBody>
      </p:sp>
      <p:sp>
        <p:nvSpPr>
          <p:cNvPr id="3" name="Content Placeholder 2"/>
          <p:cNvSpPr>
            <a:spLocks noGrp="1"/>
          </p:cNvSpPr>
          <p:nvPr>
            <p:ph idx="1"/>
          </p:nvPr>
        </p:nvSpPr>
        <p:spPr>
          <a:xfrm>
            <a:off x="674913" y="1420133"/>
            <a:ext cx="7594748" cy="4234338"/>
          </a:xfrm>
        </p:spPr>
        <p:txBody>
          <a:bodyPr/>
          <a:lstStyle/>
          <a:p>
            <a:r>
              <a:rPr lang="en-US" sz="2200" dirty="0">
                <a:solidFill>
                  <a:schemeClr val="tx1"/>
                </a:solidFill>
              </a:rPr>
              <a:t>District roundtables</a:t>
            </a:r>
          </a:p>
          <a:p>
            <a:r>
              <a:rPr lang="en-US" sz="2200" dirty="0">
                <a:solidFill>
                  <a:schemeClr val="tx1"/>
                </a:solidFill>
              </a:rPr>
              <a:t>District camporees</a:t>
            </a:r>
          </a:p>
          <a:p>
            <a:r>
              <a:rPr lang="en-US" sz="2200" dirty="0">
                <a:solidFill>
                  <a:schemeClr val="tx1"/>
                </a:solidFill>
              </a:rPr>
              <a:t>Youth &amp; adult training: NYLT, University of Scouting, Wood Badge </a:t>
            </a:r>
          </a:p>
          <a:p>
            <a:r>
              <a:rPr lang="en-US" sz="2200" dirty="0">
                <a:solidFill>
                  <a:schemeClr val="tx1"/>
                </a:solidFill>
              </a:rPr>
              <a:t>Summer camp: Highlight of the Scouting year </a:t>
            </a:r>
          </a:p>
          <a:p>
            <a:r>
              <a:rPr lang="en-US" sz="2200" dirty="0">
                <a:solidFill>
                  <a:schemeClr val="tx1"/>
                </a:solidFill>
              </a:rPr>
              <a:t>Order of the Arrow:  Provides leadership training and promotes and supports summer camp, camporees, and council activities </a:t>
            </a:r>
          </a:p>
          <a:p>
            <a:r>
              <a:rPr lang="en-US" sz="2200" dirty="0">
                <a:solidFill>
                  <a:schemeClr val="tx1"/>
                </a:solidFill>
              </a:rPr>
              <a:t>Recognition:  Awards, Eagle dinner, District banquet </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95</a:t>
            </a:fld>
            <a:endParaRPr lang="en-US"/>
          </a:p>
        </p:txBody>
      </p:sp>
    </p:spTree>
    <p:extLst>
      <p:ext uri="{BB962C8B-B14F-4D97-AF65-F5344CB8AC3E}">
        <p14:creationId xmlns:p14="http://schemas.microsoft.com/office/powerpoint/2010/main" val="429483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District and Council Support</a:t>
            </a:r>
          </a:p>
        </p:txBody>
      </p:sp>
      <p:sp>
        <p:nvSpPr>
          <p:cNvPr id="3" name="Content Placeholder 2"/>
          <p:cNvSpPr>
            <a:spLocks noGrp="1"/>
          </p:cNvSpPr>
          <p:nvPr>
            <p:ph idx="1"/>
          </p:nvPr>
        </p:nvSpPr>
        <p:spPr>
          <a:xfrm>
            <a:off x="674913" y="1420133"/>
            <a:ext cx="7594748" cy="4234338"/>
          </a:xfrm>
        </p:spPr>
        <p:txBody>
          <a:bodyPr/>
          <a:lstStyle/>
          <a:p>
            <a:r>
              <a:rPr lang="en-US" sz="2200" dirty="0">
                <a:solidFill>
                  <a:schemeClr val="tx1"/>
                </a:solidFill>
              </a:rPr>
              <a:t>District roundtables</a:t>
            </a:r>
          </a:p>
          <a:p>
            <a:r>
              <a:rPr lang="en-US" sz="2200" dirty="0">
                <a:solidFill>
                  <a:schemeClr val="tx1"/>
                </a:solidFill>
              </a:rPr>
              <a:t>District camporees</a:t>
            </a:r>
          </a:p>
          <a:p>
            <a:r>
              <a:rPr lang="en-US" sz="2200" dirty="0">
                <a:solidFill>
                  <a:schemeClr val="tx1"/>
                </a:solidFill>
              </a:rPr>
              <a:t>Youth &amp; adult training: NYLT, University of Scouting, Wood Badge </a:t>
            </a:r>
          </a:p>
          <a:p>
            <a:r>
              <a:rPr lang="en-US" sz="2200" dirty="0">
                <a:solidFill>
                  <a:schemeClr val="tx1"/>
                </a:solidFill>
              </a:rPr>
              <a:t>Summer camp: Highlight of the Scouting year </a:t>
            </a:r>
          </a:p>
          <a:p>
            <a:r>
              <a:rPr lang="en-US" sz="2200" dirty="0">
                <a:solidFill>
                  <a:schemeClr val="tx1"/>
                </a:solidFill>
              </a:rPr>
              <a:t>Order of the Arrow:  Provides leadership training and promotes and supports summer camp, camporees, and council activities </a:t>
            </a:r>
          </a:p>
          <a:p>
            <a:r>
              <a:rPr lang="en-US" sz="2200" dirty="0">
                <a:solidFill>
                  <a:schemeClr val="tx1"/>
                </a:solidFill>
              </a:rPr>
              <a:t>Recognition:  Awards, Eagle dinner, District banquet </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96</a:t>
            </a:fld>
            <a:endParaRPr lang="en-US"/>
          </a:p>
        </p:txBody>
      </p:sp>
    </p:spTree>
    <p:extLst>
      <p:ext uri="{BB962C8B-B14F-4D97-AF65-F5344CB8AC3E}">
        <p14:creationId xmlns:p14="http://schemas.microsoft.com/office/powerpoint/2010/main" val="726660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Unit Commissioner</a:t>
            </a:r>
          </a:p>
        </p:txBody>
      </p:sp>
      <p:sp>
        <p:nvSpPr>
          <p:cNvPr id="3" name="Content Placeholder 2"/>
          <p:cNvSpPr>
            <a:spLocks noGrp="1"/>
          </p:cNvSpPr>
          <p:nvPr>
            <p:ph idx="1"/>
          </p:nvPr>
        </p:nvSpPr>
        <p:spPr>
          <a:xfrm>
            <a:off x="853300" y="1134610"/>
            <a:ext cx="7757300" cy="4234338"/>
          </a:xfrm>
        </p:spPr>
        <p:txBody>
          <a:bodyPr/>
          <a:lstStyle/>
          <a:p>
            <a:pPr marL="0" indent="0">
              <a:buNone/>
            </a:pPr>
            <a:endParaRPr lang="en-US" sz="2000" dirty="0">
              <a:solidFill>
                <a:schemeClr val="tx1"/>
              </a:solidFill>
            </a:endParaRPr>
          </a:p>
          <a:p>
            <a:r>
              <a:rPr lang="en-US" dirty="0">
                <a:solidFill>
                  <a:schemeClr val="tx1"/>
                </a:solidFill>
              </a:rPr>
              <a:t>Friend of the troop: serves as an advocate to the district for the troop</a:t>
            </a:r>
          </a:p>
          <a:p>
            <a:endParaRPr lang="en-US" dirty="0">
              <a:solidFill>
                <a:schemeClr val="tx1"/>
              </a:solidFill>
            </a:endParaRPr>
          </a:p>
          <a:p>
            <a:r>
              <a:rPr lang="en-US" dirty="0">
                <a:solidFill>
                  <a:schemeClr val="tx1"/>
                </a:solidFill>
              </a:rPr>
              <a:t>Representative: represents the ideals, principles, and policies of the BSA </a:t>
            </a:r>
          </a:p>
          <a:p>
            <a:endParaRPr lang="en-US" dirty="0">
              <a:solidFill>
                <a:schemeClr val="tx1"/>
              </a:solidFill>
            </a:endParaRPr>
          </a:p>
          <a:p>
            <a:r>
              <a:rPr lang="en-US" dirty="0">
                <a:solidFill>
                  <a:schemeClr val="tx1"/>
                </a:solidFill>
              </a:rPr>
              <a:t>Teacher: provides best practices, helps solve challenges, and reinforces training programs </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97</a:t>
            </a:fld>
            <a:endParaRPr lang="en-US"/>
          </a:p>
        </p:txBody>
      </p:sp>
    </p:spTree>
    <p:extLst>
      <p:ext uri="{BB962C8B-B14F-4D97-AF65-F5344CB8AC3E}">
        <p14:creationId xmlns:p14="http://schemas.microsoft.com/office/powerpoint/2010/main" val="2740329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 calcmode="lin" valueType="num">
                                      <p:cBhvr additive="base">
                                        <p:cTn id="1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Unit Commissioner</a:t>
            </a:r>
          </a:p>
        </p:txBody>
      </p:sp>
      <p:sp>
        <p:nvSpPr>
          <p:cNvPr id="3" name="Content Placeholder 2"/>
          <p:cNvSpPr>
            <a:spLocks noGrp="1"/>
          </p:cNvSpPr>
          <p:nvPr>
            <p:ph idx="1"/>
          </p:nvPr>
        </p:nvSpPr>
        <p:spPr>
          <a:xfrm>
            <a:off x="853300" y="1134610"/>
            <a:ext cx="7757300" cy="4234338"/>
          </a:xfrm>
        </p:spPr>
        <p:txBody>
          <a:bodyPr/>
          <a:lstStyle/>
          <a:p>
            <a:pPr marL="0" indent="0">
              <a:buNone/>
            </a:pPr>
            <a:endParaRPr lang="en-US" sz="2000" dirty="0">
              <a:solidFill>
                <a:schemeClr val="tx1"/>
              </a:solidFill>
            </a:endParaRPr>
          </a:p>
          <a:p>
            <a:r>
              <a:rPr lang="en-US" dirty="0">
                <a:solidFill>
                  <a:schemeClr val="tx1"/>
                </a:solidFill>
              </a:rPr>
              <a:t>Friend of the troop: serves as an advocate to the district for the troop</a:t>
            </a:r>
          </a:p>
          <a:p>
            <a:endParaRPr lang="en-US" dirty="0">
              <a:solidFill>
                <a:schemeClr val="tx1"/>
              </a:solidFill>
            </a:endParaRPr>
          </a:p>
          <a:p>
            <a:r>
              <a:rPr lang="en-US" dirty="0">
                <a:solidFill>
                  <a:schemeClr val="tx1"/>
                </a:solidFill>
              </a:rPr>
              <a:t>Representative: represents the ideals, principles, and policies of the BSA </a:t>
            </a:r>
          </a:p>
          <a:p>
            <a:endParaRPr lang="en-US" dirty="0">
              <a:solidFill>
                <a:schemeClr val="tx1"/>
              </a:solidFill>
            </a:endParaRPr>
          </a:p>
          <a:p>
            <a:r>
              <a:rPr lang="en-US" dirty="0">
                <a:solidFill>
                  <a:schemeClr val="tx1"/>
                </a:solidFill>
              </a:rPr>
              <a:t>Teacher: provides best practices, helps solve challenges, and reinforces training programs </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98</a:t>
            </a:fld>
            <a:endParaRPr lang="en-US"/>
          </a:p>
        </p:txBody>
      </p:sp>
    </p:spTree>
    <p:extLst>
      <p:ext uri="{BB962C8B-B14F-4D97-AF65-F5344CB8AC3E}">
        <p14:creationId xmlns:p14="http://schemas.microsoft.com/office/powerpoint/2010/main" val="244077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 calcmode="lin" valueType="num">
                                      <p:cBhvr additive="base">
                                        <p:cTn id="1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Unit Commissioner</a:t>
            </a:r>
          </a:p>
        </p:txBody>
      </p:sp>
      <p:sp>
        <p:nvSpPr>
          <p:cNvPr id="3" name="Content Placeholder 2"/>
          <p:cNvSpPr>
            <a:spLocks noGrp="1"/>
          </p:cNvSpPr>
          <p:nvPr>
            <p:ph idx="1"/>
          </p:nvPr>
        </p:nvSpPr>
        <p:spPr>
          <a:xfrm>
            <a:off x="853300" y="1134610"/>
            <a:ext cx="7757300" cy="4234338"/>
          </a:xfrm>
        </p:spPr>
        <p:txBody>
          <a:bodyPr/>
          <a:lstStyle/>
          <a:p>
            <a:pPr marL="0" indent="0">
              <a:buNone/>
            </a:pPr>
            <a:endParaRPr lang="en-US" sz="2000" dirty="0">
              <a:solidFill>
                <a:schemeClr val="tx1"/>
              </a:solidFill>
            </a:endParaRPr>
          </a:p>
          <a:p>
            <a:r>
              <a:rPr lang="en-US" dirty="0">
                <a:solidFill>
                  <a:schemeClr val="tx1"/>
                </a:solidFill>
              </a:rPr>
              <a:t>Counselor: external observer and empathetic coach who identifies opportunities including training, activities, leadership skills, health and safety, and more </a:t>
            </a:r>
          </a:p>
          <a:p>
            <a:endParaRPr lang="en-US" dirty="0">
              <a:solidFill>
                <a:schemeClr val="tx1"/>
              </a:solidFill>
            </a:endParaRPr>
          </a:p>
          <a:p>
            <a:r>
              <a:rPr lang="en-US" dirty="0">
                <a:solidFill>
                  <a:schemeClr val="tx1"/>
                </a:solidFill>
              </a:rPr>
              <a:t>Manager:  Charter renewal process</a:t>
            </a:r>
          </a:p>
        </p:txBody>
      </p:sp>
      <p:sp>
        <p:nvSpPr>
          <p:cNvPr id="4" name="Slide Number Placeholder 3"/>
          <p:cNvSpPr>
            <a:spLocks noGrp="1"/>
          </p:cNvSpPr>
          <p:nvPr>
            <p:ph type="sldNum" sz="quarter" idx="10"/>
          </p:nvPr>
        </p:nvSpPr>
        <p:spPr/>
        <p:txBody>
          <a:bodyPr/>
          <a:lstStyle/>
          <a:p>
            <a:pPr>
              <a:defRPr/>
            </a:pPr>
            <a:fld id="{682A6F0A-F961-364B-B0AE-03097EADC31D}" type="slidenum">
              <a:rPr lang="en-US" smtClean="0"/>
              <a:pPr>
                <a:defRPr/>
              </a:pPr>
              <a:t>99</a:t>
            </a:fld>
            <a:endParaRPr lang="en-US"/>
          </a:p>
        </p:txBody>
      </p:sp>
    </p:spTree>
    <p:extLst>
      <p:ext uri="{BB962C8B-B14F-4D97-AF65-F5344CB8AC3E}">
        <p14:creationId xmlns:p14="http://schemas.microsoft.com/office/powerpoint/2010/main" val="232605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SAwhi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BSAwhite.thmx</Template>
  <TotalTime>2458</TotalTime>
  <Words>4463</Words>
  <Application>Microsoft Macintosh PowerPoint</Application>
  <PresentationFormat>On-screen Show (4:3)</PresentationFormat>
  <Paragraphs>1074</Paragraphs>
  <Slides>128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128</vt:i4>
      </vt:variant>
    </vt:vector>
  </HeadingPairs>
  <TitlesOfParts>
    <vt:vector size="133" baseType="lpstr">
      <vt:lpstr>Arial</vt:lpstr>
      <vt:lpstr>Helvetica</vt:lpstr>
      <vt:lpstr>Helvetica Neue</vt:lpstr>
      <vt:lpstr>Lucida Grande</vt:lpstr>
      <vt:lpstr>BSAwhite</vt:lpstr>
      <vt:lpstr>Scoutmaster Position Specific Training</vt:lpstr>
      <vt:lpstr>Scoutmaster Position Specific Training</vt:lpstr>
      <vt:lpstr>Scoutmaster Position Specific Training</vt:lpstr>
      <vt:lpstr>PowerPoint Presentation</vt:lpstr>
      <vt:lpstr>Boy Scouts of America Mission Statement</vt:lpstr>
      <vt:lpstr>PowerPoint Presentation</vt:lpstr>
      <vt:lpstr>Qualities Gained from Scouting</vt:lpstr>
      <vt:lpstr>Qualities Gained from Scouting</vt:lpstr>
      <vt:lpstr>Aims and Methods of Scouting</vt:lpstr>
      <vt:lpstr>PowerPoint Presentation</vt:lpstr>
      <vt:lpstr>Aims and Methods of Scouting</vt:lpstr>
      <vt:lpstr>Aims and Methods of Scouting</vt:lpstr>
      <vt:lpstr>Methods of Scouts BSA</vt:lpstr>
      <vt:lpstr>PowerPoint Presentation</vt:lpstr>
      <vt:lpstr>Methods of Scouts BSA</vt:lpstr>
      <vt:lpstr>PowerPoint Presentation</vt:lpstr>
      <vt:lpstr>How Programs Stray</vt:lpstr>
      <vt:lpstr>How Programs Stray</vt:lpstr>
      <vt:lpstr>Aims and Methods - Summary</vt:lpstr>
      <vt:lpstr>Aims and Methods - Summary</vt:lpstr>
      <vt:lpstr>Role of the Scoutmaster</vt:lpstr>
      <vt:lpstr>What are the Qualities of a Scoutmaster?</vt:lpstr>
      <vt:lpstr>Qualities of a Scoutmaster</vt:lpstr>
      <vt:lpstr>Qualities of a Scoutmaster</vt:lpstr>
      <vt:lpstr>Be, Know, Do</vt:lpstr>
      <vt:lpstr>Be, Know, Do</vt:lpstr>
      <vt:lpstr>Be, Know, Do</vt:lpstr>
      <vt:lpstr>Be, Know, Do</vt:lpstr>
      <vt:lpstr>Be, Know, Do</vt:lpstr>
      <vt:lpstr>Be, Know, Do</vt:lpstr>
      <vt:lpstr>Role of the Scoutmaster - Summary</vt:lpstr>
      <vt:lpstr>Role of the Scoutmaster - Summary</vt:lpstr>
      <vt:lpstr>Patrol Method</vt:lpstr>
      <vt:lpstr>Patrol Method</vt:lpstr>
      <vt:lpstr>Patrol Method</vt:lpstr>
      <vt:lpstr>Patrol Method</vt:lpstr>
      <vt:lpstr>Patrol Method</vt:lpstr>
      <vt:lpstr>Patrol Method</vt:lpstr>
      <vt:lpstr>Patrol Method</vt:lpstr>
      <vt:lpstr>Patrol Method</vt:lpstr>
      <vt:lpstr>Patrol Method</vt:lpstr>
      <vt:lpstr>Patrol Method</vt:lpstr>
      <vt:lpstr>Patrol Method</vt:lpstr>
      <vt:lpstr>Patrol Method</vt:lpstr>
      <vt:lpstr>New Scout Patrol</vt:lpstr>
      <vt:lpstr>New Scout Patrol</vt:lpstr>
      <vt:lpstr>Traditional Patrol</vt:lpstr>
      <vt:lpstr>Traditional Patrol</vt:lpstr>
      <vt:lpstr>Older Scout Patrol</vt:lpstr>
      <vt:lpstr>Older Scout Patrol</vt:lpstr>
      <vt:lpstr>Balancing the Patrols’ Needs</vt:lpstr>
      <vt:lpstr>Balancing the Patrols’ Needs</vt:lpstr>
      <vt:lpstr>Guidelines for ALL Patrols</vt:lpstr>
      <vt:lpstr>Guidelines for ALL Patrols</vt:lpstr>
      <vt:lpstr>Patrol Method - Summary</vt:lpstr>
      <vt:lpstr>Patrol Method - Summary</vt:lpstr>
      <vt:lpstr>The Troop Meeting</vt:lpstr>
      <vt:lpstr>The Troop Meeting</vt:lpstr>
      <vt:lpstr>Troop Meeting Plan</vt:lpstr>
      <vt:lpstr>Troop Meeting Plan</vt:lpstr>
      <vt:lpstr>Troop Meeting Plan</vt:lpstr>
      <vt:lpstr>Troop Meeting Plan</vt:lpstr>
      <vt:lpstr>Troop Meeting Plan</vt:lpstr>
      <vt:lpstr>Troop Meeting Plan</vt:lpstr>
      <vt:lpstr>Advancement</vt:lpstr>
      <vt:lpstr>Advancement</vt:lpstr>
      <vt:lpstr>Advancement</vt:lpstr>
      <vt:lpstr>Advancement</vt:lpstr>
      <vt:lpstr>Advancement</vt:lpstr>
      <vt:lpstr>Advancement</vt:lpstr>
      <vt:lpstr>Advancement</vt:lpstr>
      <vt:lpstr>Advancement</vt:lpstr>
      <vt:lpstr>Advancement</vt:lpstr>
      <vt:lpstr>Advancement</vt:lpstr>
      <vt:lpstr>Unit Advancement Coordinator</vt:lpstr>
      <vt:lpstr>Unit Advancement Coordinator</vt:lpstr>
      <vt:lpstr>Scoutmaster Conferences</vt:lpstr>
      <vt:lpstr>Scoutmaster Conferences</vt:lpstr>
      <vt:lpstr>Scoutmaster Conferences</vt:lpstr>
      <vt:lpstr>Scoutmaster Conferences</vt:lpstr>
      <vt:lpstr>Advancement Summary</vt:lpstr>
      <vt:lpstr>Advancement Summary</vt:lpstr>
      <vt:lpstr>The Support Team</vt:lpstr>
      <vt:lpstr>The Support Team</vt:lpstr>
      <vt:lpstr>Role of the Unit Committee</vt:lpstr>
      <vt:lpstr>Role of the Unit Committee</vt:lpstr>
      <vt:lpstr>Role of the Unit Committee</vt:lpstr>
      <vt:lpstr>Role of the Unit Committee</vt:lpstr>
      <vt:lpstr>Troop Committee Positions </vt:lpstr>
      <vt:lpstr>Troop Committee Positions </vt:lpstr>
      <vt:lpstr>Troop Committee Positions </vt:lpstr>
      <vt:lpstr>Troop Committee Positions </vt:lpstr>
      <vt:lpstr>District and Council Support</vt:lpstr>
      <vt:lpstr>District and Council Support</vt:lpstr>
      <vt:lpstr>District and Council Support</vt:lpstr>
      <vt:lpstr>District and Council Support</vt:lpstr>
      <vt:lpstr>Unit Commissioner</vt:lpstr>
      <vt:lpstr>Unit Commissioner</vt:lpstr>
      <vt:lpstr>Unit Commissioner</vt:lpstr>
      <vt:lpstr>Unit Commissioner</vt:lpstr>
      <vt:lpstr>Unit Commissioner</vt:lpstr>
      <vt:lpstr>Unit Commissioner</vt:lpstr>
      <vt:lpstr>The Support Team - Summary</vt:lpstr>
      <vt:lpstr>The Support Team - Summary</vt:lpstr>
      <vt:lpstr>Annual Planning</vt:lpstr>
      <vt:lpstr>Annual Planning</vt:lpstr>
      <vt:lpstr>Annual Planning</vt:lpstr>
      <vt:lpstr>Annual Planning</vt:lpstr>
      <vt:lpstr>The Five Steps of Annual Troop Program Planning </vt:lpstr>
      <vt:lpstr>The Five Steps of Annual Troop Program Planning </vt:lpstr>
      <vt:lpstr>Do Your Homework </vt:lpstr>
      <vt:lpstr>Do Your Homework </vt:lpstr>
      <vt:lpstr>Get Patrol Input</vt:lpstr>
      <vt:lpstr>Get Patrol Input</vt:lpstr>
      <vt:lpstr>Hold a Troop Program Planning Conference </vt:lpstr>
      <vt:lpstr>Hold a Troop Program Planning Conference </vt:lpstr>
      <vt:lpstr>Consult With the Troop Committee </vt:lpstr>
      <vt:lpstr>Consult With the Troop Committee </vt:lpstr>
      <vt:lpstr>Announce the Troop’s Annual Plan </vt:lpstr>
      <vt:lpstr>Announce the Troop’s Annual Plan </vt:lpstr>
      <vt:lpstr>Annual Planning</vt:lpstr>
      <vt:lpstr>Annual Planning</vt:lpstr>
      <vt:lpstr>Annual Planning - Summary</vt:lpstr>
      <vt:lpstr>Annual Planning - Summary</vt:lpstr>
      <vt:lpstr>Thank You For Attending Today</vt:lpstr>
      <vt:lpstr>Thank You For Attending Today</vt:lpstr>
      <vt:lpstr>Any Questions?</vt:lpstr>
      <vt:lpstr>Any Questions?</vt:lpstr>
    </vt:vector>
  </TitlesOfParts>
  <Company>Samaritan's Purse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Scoutmaster Specific Training</dc:title>
  <dc:creator>John Green</dc:creator>
  <cp:lastModifiedBy>John Green</cp:lastModifiedBy>
  <cp:revision>261</cp:revision>
  <cp:lastPrinted>2015-02-14T18:05:15Z</cp:lastPrinted>
  <dcterms:created xsi:type="dcterms:W3CDTF">2015-02-13T00:42:16Z</dcterms:created>
  <dcterms:modified xsi:type="dcterms:W3CDTF">2019-06-10T13:59:03Z</dcterms:modified>
</cp:coreProperties>
</file>