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47" r:id="rId3"/>
    <p:sldId id="342" r:id="rId4"/>
    <p:sldId id="257" r:id="rId5"/>
    <p:sldId id="336" r:id="rId6"/>
    <p:sldId id="340" r:id="rId7"/>
    <p:sldId id="258" r:id="rId8"/>
    <p:sldId id="346" r:id="rId9"/>
    <p:sldId id="341" r:id="rId10"/>
    <p:sldId id="344" r:id="rId11"/>
    <p:sldId id="260" r:id="rId12"/>
    <p:sldId id="331" r:id="rId13"/>
    <p:sldId id="332" r:id="rId14"/>
    <p:sldId id="262" r:id="rId15"/>
    <p:sldId id="333" r:id="rId16"/>
    <p:sldId id="263" r:id="rId17"/>
    <p:sldId id="334" r:id="rId18"/>
    <p:sldId id="264" r:id="rId19"/>
    <p:sldId id="265" r:id="rId20"/>
    <p:sldId id="266" r:id="rId21"/>
    <p:sldId id="272" r:id="rId22"/>
    <p:sldId id="268" r:id="rId23"/>
    <p:sldId id="269" r:id="rId24"/>
    <p:sldId id="270" r:id="rId25"/>
    <p:sldId id="271" r:id="rId26"/>
    <p:sldId id="337" r:id="rId27"/>
    <p:sldId id="273" r:id="rId28"/>
    <p:sldId id="274" r:id="rId29"/>
    <p:sldId id="275" r:id="rId30"/>
    <p:sldId id="276" r:id="rId31"/>
    <p:sldId id="277" r:id="rId32"/>
    <p:sldId id="278" r:id="rId33"/>
    <p:sldId id="279" r:id="rId34"/>
    <p:sldId id="280" r:id="rId35"/>
    <p:sldId id="281" r:id="rId36"/>
    <p:sldId id="282" r:id="rId37"/>
    <p:sldId id="285" r:id="rId38"/>
    <p:sldId id="288" r:id="rId39"/>
    <p:sldId id="289" r:id="rId40"/>
    <p:sldId id="290" r:id="rId41"/>
    <p:sldId id="335" r:id="rId42"/>
    <p:sldId id="291" r:id="rId43"/>
    <p:sldId id="292" r:id="rId44"/>
    <p:sldId id="293" r:id="rId45"/>
    <p:sldId id="294" r:id="rId46"/>
    <p:sldId id="296" r:id="rId47"/>
    <p:sldId id="297" r:id="rId48"/>
    <p:sldId id="298" r:id="rId49"/>
    <p:sldId id="299" r:id="rId50"/>
    <p:sldId id="300" r:id="rId51"/>
    <p:sldId id="301" r:id="rId52"/>
    <p:sldId id="302" r:id="rId53"/>
    <p:sldId id="338" r:id="rId54"/>
    <p:sldId id="303" r:id="rId55"/>
    <p:sldId id="305" r:id="rId56"/>
    <p:sldId id="306" r:id="rId57"/>
    <p:sldId id="308" r:id="rId58"/>
    <p:sldId id="309" r:id="rId59"/>
    <p:sldId id="310" r:id="rId60"/>
    <p:sldId id="311" r:id="rId61"/>
    <p:sldId id="312" r:id="rId62"/>
    <p:sldId id="313" r:id="rId63"/>
    <p:sldId id="314" r:id="rId64"/>
    <p:sldId id="316" r:id="rId65"/>
    <p:sldId id="317" r:id="rId66"/>
    <p:sldId id="318" r:id="rId67"/>
    <p:sldId id="319" r:id="rId68"/>
    <p:sldId id="321" r:id="rId69"/>
    <p:sldId id="320" r:id="rId70"/>
    <p:sldId id="322" r:id="rId71"/>
    <p:sldId id="323" r:id="rId72"/>
    <p:sldId id="325" r:id="rId73"/>
    <p:sldId id="326" r:id="rId74"/>
    <p:sldId id="327" r:id="rId75"/>
    <p:sldId id="328" r:id="rId76"/>
    <p:sldId id="329" r:id="rId7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Lucida Grande"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Lucida Grande"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Lucida Grande"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Lucida Grande"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Lucida Grande" charset="0"/>
        <a:ea typeface="ヒラギノ角ゴ Pro W3" charset="0"/>
        <a:cs typeface="ヒラギノ角ゴ Pro W3" charset="0"/>
      </a:defRPr>
    </a:lvl5pPr>
    <a:lvl6pPr marL="2286000" algn="l" defTabSz="457200" rtl="0" eaLnBrk="1" latinLnBrk="0" hangingPunct="1">
      <a:defRPr kern="1200">
        <a:solidFill>
          <a:schemeClr val="tx1"/>
        </a:solidFill>
        <a:latin typeface="Lucida Grande" charset="0"/>
        <a:ea typeface="ヒラギノ角ゴ Pro W3" charset="0"/>
        <a:cs typeface="ヒラギノ角ゴ Pro W3" charset="0"/>
      </a:defRPr>
    </a:lvl6pPr>
    <a:lvl7pPr marL="2743200" algn="l" defTabSz="457200" rtl="0" eaLnBrk="1" latinLnBrk="0" hangingPunct="1">
      <a:defRPr kern="1200">
        <a:solidFill>
          <a:schemeClr val="tx1"/>
        </a:solidFill>
        <a:latin typeface="Lucida Grande" charset="0"/>
        <a:ea typeface="ヒラギノ角ゴ Pro W3" charset="0"/>
        <a:cs typeface="ヒラギノ角ゴ Pro W3" charset="0"/>
      </a:defRPr>
    </a:lvl7pPr>
    <a:lvl8pPr marL="3200400" algn="l" defTabSz="457200" rtl="0" eaLnBrk="1" latinLnBrk="0" hangingPunct="1">
      <a:defRPr kern="1200">
        <a:solidFill>
          <a:schemeClr val="tx1"/>
        </a:solidFill>
        <a:latin typeface="Lucida Grande" charset="0"/>
        <a:ea typeface="ヒラギノ角ゴ Pro W3" charset="0"/>
        <a:cs typeface="ヒラギノ角ゴ Pro W3" charset="0"/>
      </a:defRPr>
    </a:lvl8pPr>
    <a:lvl9pPr marL="3657600" algn="l" defTabSz="457200" rtl="0" eaLnBrk="1" latinLnBrk="0" hangingPunct="1">
      <a:defRPr kern="1200">
        <a:solidFill>
          <a:schemeClr val="tx1"/>
        </a:solidFill>
        <a:latin typeface="Lucida Grande"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42" autoAdjust="0"/>
  </p:normalViewPr>
  <p:slideViewPr>
    <p:cSldViewPr snapToGrid="0" snapToObjects="1">
      <p:cViewPr varScale="1">
        <p:scale>
          <a:sx n="122" d="100"/>
          <a:sy n="122" d="100"/>
        </p:scale>
        <p:origin x="190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2725" y="2138363"/>
            <a:ext cx="1147763" cy="1185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F78DAFD3-E299-5144-BC41-B4E9DB0EB25A}" type="slidenum">
              <a:rPr lang="en-US"/>
              <a:pPr>
                <a:defRPr/>
              </a:pPr>
              <a:t>‹#›</a:t>
            </a:fld>
            <a:endParaRPr lang="en-US"/>
          </a:p>
        </p:txBody>
      </p:sp>
      <p:sp>
        <p:nvSpPr>
          <p:cNvPr id="5" name="Date Placeholder 6"/>
          <p:cNvSpPr>
            <a:spLocks noGrp="1"/>
          </p:cNvSpPr>
          <p:nvPr>
            <p:ph type="dt" sz="half" idx="11"/>
          </p:nvPr>
        </p:nvSpPr>
        <p:spPr>
          <a:xfrm>
            <a:off x="3816350" y="6508750"/>
            <a:ext cx="2133600" cy="365125"/>
          </a:xfrm>
          <a:prstGeom prst="rect">
            <a:avLst/>
          </a:prstGeom>
        </p:spPr>
        <p:txBody>
          <a:bodyPr/>
          <a:lstStyle>
            <a:lvl1pPr>
              <a:defRPr smtClean="0"/>
            </a:lvl1pPr>
          </a:lstStyle>
          <a:p>
            <a:pPr>
              <a:defRPr/>
            </a:pPr>
            <a:fld id="{F2CA7868-08D4-3A4F-87B4-DB7603519E9F}" type="datetime1">
              <a:rPr lang="en-US"/>
              <a:pPr>
                <a:defRPr/>
              </a:pPr>
              <a:t>6/10/19</a:t>
            </a:fld>
            <a:endParaRPr lang="en-US"/>
          </a:p>
        </p:txBody>
      </p:sp>
    </p:spTree>
    <p:extLst>
      <p:ext uri="{BB962C8B-B14F-4D97-AF65-F5344CB8AC3E}">
        <p14:creationId xmlns:p14="http://schemas.microsoft.com/office/powerpoint/2010/main" val="390119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234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smtClean="0"/>
            </a:lvl1pPr>
          </a:lstStyle>
          <a:p>
            <a:pPr>
              <a:defRPr/>
            </a:pPr>
            <a:fld id="{682A6F0A-F961-364B-B0AE-03097EADC31D}" type="slidenum">
              <a:rPr lang="en-US"/>
              <a:pPr>
                <a:defRPr/>
              </a:pPr>
              <a:t>‹#›</a:t>
            </a:fld>
            <a:endParaRPr lang="en-US"/>
          </a:p>
        </p:txBody>
      </p:sp>
      <p:sp>
        <p:nvSpPr>
          <p:cNvPr id="6" name="Date Placeholder 6"/>
          <p:cNvSpPr>
            <a:spLocks noGrp="1"/>
          </p:cNvSpPr>
          <p:nvPr>
            <p:ph type="dt" sz="half" idx="11"/>
          </p:nvPr>
        </p:nvSpPr>
        <p:spPr>
          <a:xfrm>
            <a:off x="3816350" y="6508750"/>
            <a:ext cx="2133600" cy="365125"/>
          </a:xfrm>
          <a:prstGeom prst="rect">
            <a:avLst/>
          </a:prstGeom>
        </p:spPr>
        <p:txBody>
          <a:bodyPr/>
          <a:lstStyle>
            <a:lvl1pPr>
              <a:defRPr smtClean="0"/>
            </a:lvl1pPr>
          </a:lstStyle>
          <a:p>
            <a:pPr>
              <a:defRPr/>
            </a:pPr>
            <a:fld id="{6BED51B9-3A9E-9F45-A1CD-7240A21B3796}" type="datetime1">
              <a:rPr lang="en-US"/>
              <a:pPr>
                <a:defRPr/>
              </a:pPr>
              <a:t>6/10/19</a:t>
            </a:fld>
            <a:endParaRPr lang="en-US"/>
          </a:p>
        </p:txBody>
      </p:sp>
    </p:spTree>
    <p:extLst>
      <p:ext uri="{BB962C8B-B14F-4D97-AF65-F5344CB8AC3E}">
        <p14:creationId xmlns:p14="http://schemas.microsoft.com/office/powerpoint/2010/main" val="376316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9125D9B1-75CF-994B-BA76-D9D00B310F75}" type="datetime1">
              <a:rPr lang="en-US"/>
              <a:pPr>
                <a:defRPr/>
              </a:pPr>
              <a:t>6/10/19</a:t>
            </a:fld>
            <a:endParaRPr lang="en-US"/>
          </a:p>
        </p:txBody>
      </p:sp>
      <p:sp>
        <p:nvSpPr>
          <p:cNvPr id="7" name="Slide Number Placeholder 6"/>
          <p:cNvSpPr>
            <a:spLocks noGrp="1"/>
          </p:cNvSpPr>
          <p:nvPr>
            <p:ph type="sldNum" sz="quarter" idx="11"/>
          </p:nvPr>
        </p:nvSpPr>
        <p:spPr/>
        <p:txBody>
          <a:bodyPr/>
          <a:lstStyle>
            <a:lvl1pPr>
              <a:defRPr smtClean="0"/>
            </a:lvl1pPr>
          </a:lstStyle>
          <a:p>
            <a:pPr>
              <a:defRPr/>
            </a:pPr>
            <a:fld id="{AA9FC9ED-AF87-7F4F-B5AE-5B5178180048}" type="slidenum">
              <a:rPr lang="en-US"/>
              <a:pPr>
                <a:defRPr/>
              </a:pPr>
              <a:t>‹#›</a:t>
            </a:fld>
            <a:endParaRPr lang="en-US"/>
          </a:p>
        </p:txBody>
      </p:sp>
    </p:spTree>
    <p:extLst>
      <p:ext uri="{BB962C8B-B14F-4D97-AF65-F5344CB8AC3E}">
        <p14:creationId xmlns:p14="http://schemas.microsoft.com/office/powerpoint/2010/main" val="50693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C8C96F75-AEFB-8846-B9EF-885BC3D17EE9}" type="datetime1">
              <a:rPr lang="en-US"/>
              <a:pPr>
                <a:defRPr/>
              </a:pPr>
              <a:t>6/10/19</a:t>
            </a:fld>
            <a:endParaRPr lang="en-US"/>
          </a:p>
        </p:txBody>
      </p:sp>
      <p:sp>
        <p:nvSpPr>
          <p:cNvPr id="9" name="Slide Number Placeholder 8"/>
          <p:cNvSpPr>
            <a:spLocks noGrp="1"/>
          </p:cNvSpPr>
          <p:nvPr>
            <p:ph type="sldNum" sz="quarter" idx="11"/>
          </p:nvPr>
        </p:nvSpPr>
        <p:spPr/>
        <p:txBody>
          <a:bodyPr/>
          <a:lstStyle>
            <a:lvl1pPr>
              <a:defRPr smtClean="0"/>
            </a:lvl1pPr>
          </a:lstStyle>
          <a:p>
            <a:pPr>
              <a:defRPr/>
            </a:pPr>
            <a:fld id="{5AFD9DAF-6658-D046-9D85-E774AB686531}" type="slidenum">
              <a:rPr lang="en-US"/>
              <a:pPr>
                <a:defRPr/>
              </a:pPr>
              <a:t>‹#›</a:t>
            </a:fld>
            <a:endParaRPr lang="en-US"/>
          </a:p>
        </p:txBody>
      </p:sp>
    </p:spTree>
    <p:extLst>
      <p:ext uri="{BB962C8B-B14F-4D97-AF65-F5344CB8AC3E}">
        <p14:creationId xmlns:p14="http://schemas.microsoft.com/office/powerpoint/2010/main" val="26474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312F132C-B1CE-014C-BAF7-C83907D6F699}" type="datetime1">
              <a:rPr lang="en-US"/>
              <a:pPr>
                <a:defRPr/>
              </a:pPr>
              <a:t>6/10/19</a:t>
            </a:fld>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39807D28-B9D6-3349-B9AF-898DA9ACC459}" type="slidenum">
              <a:rPr lang="en-US"/>
              <a:pPr>
                <a:defRPr/>
              </a:pPr>
              <a:t>‹#›</a:t>
            </a:fld>
            <a:endParaRPr lang="en-US"/>
          </a:p>
        </p:txBody>
      </p:sp>
    </p:spTree>
    <p:extLst>
      <p:ext uri="{BB962C8B-B14F-4D97-AF65-F5344CB8AC3E}">
        <p14:creationId xmlns:p14="http://schemas.microsoft.com/office/powerpoint/2010/main" val="297749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62614D0A-679C-A640-AF9B-94D562E6C30A}" type="datetime1">
              <a:rPr lang="en-US"/>
              <a:pPr>
                <a:defRPr/>
              </a:pPr>
              <a:t>6/10/19</a:t>
            </a:fld>
            <a:endParaRPr lang="en-US"/>
          </a:p>
        </p:txBody>
      </p:sp>
      <p:sp>
        <p:nvSpPr>
          <p:cNvPr id="3" name="Slide Number Placeholder 3"/>
          <p:cNvSpPr>
            <a:spLocks noGrp="1"/>
          </p:cNvSpPr>
          <p:nvPr>
            <p:ph type="sldNum" sz="quarter" idx="11"/>
          </p:nvPr>
        </p:nvSpPr>
        <p:spPr/>
        <p:txBody>
          <a:bodyPr/>
          <a:lstStyle>
            <a:lvl1pPr>
              <a:defRPr smtClean="0"/>
            </a:lvl1pPr>
          </a:lstStyle>
          <a:p>
            <a:pPr>
              <a:defRPr/>
            </a:pPr>
            <a:fld id="{ED6B965A-4BDC-084A-9723-33E3F88B0544}" type="slidenum">
              <a:rPr lang="en-US"/>
              <a:pPr>
                <a:defRPr/>
              </a:pPr>
              <a:t>‹#›</a:t>
            </a:fld>
            <a:endParaRPr lang="en-US"/>
          </a:p>
        </p:txBody>
      </p:sp>
    </p:spTree>
    <p:extLst>
      <p:ext uri="{BB962C8B-B14F-4D97-AF65-F5344CB8AC3E}">
        <p14:creationId xmlns:p14="http://schemas.microsoft.com/office/powerpoint/2010/main" val="232479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3D3FDC35-595F-4542-B8F3-5FB7C1827A78}" type="datetime1">
              <a:rPr lang="en-US"/>
              <a:pPr>
                <a:defRPr/>
              </a:pPr>
              <a:t>6/10/19</a:t>
            </a:fld>
            <a:endParaRPr lang="en-US"/>
          </a:p>
        </p:txBody>
      </p:sp>
      <p:sp>
        <p:nvSpPr>
          <p:cNvPr id="6" name="Slide Number Placeholder 6"/>
          <p:cNvSpPr>
            <a:spLocks noGrp="1"/>
          </p:cNvSpPr>
          <p:nvPr>
            <p:ph type="sldNum" sz="quarter" idx="11"/>
          </p:nvPr>
        </p:nvSpPr>
        <p:spPr/>
        <p:txBody>
          <a:bodyPr/>
          <a:lstStyle>
            <a:lvl1pPr>
              <a:defRPr smtClean="0"/>
            </a:lvl1pPr>
          </a:lstStyle>
          <a:p>
            <a:pPr>
              <a:defRPr/>
            </a:pPr>
            <a:fld id="{8307DEC1-A1F8-C944-AF5D-8342B0450681}" type="slidenum">
              <a:rPr lang="en-US"/>
              <a:pPr>
                <a:defRPr/>
              </a:pPr>
              <a:t>‹#›</a:t>
            </a:fld>
            <a:endParaRPr lang="en-US"/>
          </a:p>
        </p:txBody>
      </p:sp>
    </p:spTree>
    <p:extLst>
      <p:ext uri="{BB962C8B-B14F-4D97-AF65-F5344CB8AC3E}">
        <p14:creationId xmlns:p14="http://schemas.microsoft.com/office/powerpoint/2010/main" val="232537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file://localhost/%5CUsers%5Cjaypointer%5CDesktop%5CFolio.png" TargetMode="Externa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Folio.png" descr="/Users/jaypointer/Desktop/Folio.png"/>
          <p:cNvPicPr>
            <a:picLocks noChangeAspect="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0" y="5807075"/>
            <a:ext cx="9167813"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1566863" y="274638"/>
            <a:ext cx="70437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smtClean="0">
                <a:solidFill>
                  <a:srgbClr val="95B3D7"/>
                </a:solidFill>
                <a:latin typeface="Helvetica" charset="0"/>
              </a:defRPr>
            </a:lvl1pPr>
          </a:lstStyle>
          <a:p>
            <a:pPr>
              <a:defRPr/>
            </a:pPr>
            <a:fld id="{9176B7DD-CFAB-5B4E-A713-60D7208A57CC}" type="slidenum">
              <a:rPr lang="en-US"/>
              <a:pPr>
                <a:defRPr/>
              </a:pPr>
              <a:t>‹#›</a:t>
            </a:fld>
            <a:endParaRPr lang="en-US"/>
          </a:p>
        </p:txBody>
      </p:sp>
      <p:pic>
        <p:nvPicPr>
          <p:cNvPr id="1030"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961063"/>
            <a:ext cx="1058863"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ate Placeholder 3"/>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smtClean="0">
                <a:solidFill>
                  <a:srgbClr val="95B3D7"/>
                </a:solidFill>
                <a:latin typeface="Helvetica" charset="0"/>
              </a:defRPr>
            </a:lvl1pPr>
          </a:lstStyle>
          <a:p>
            <a:pPr>
              <a:defRPr/>
            </a:pPr>
            <a:fld id="{14BF8674-7CBB-9548-8097-EC4386B4F82A}" type="datetime1">
              <a:rPr lang="en-US"/>
              <a:pPr>
                <a:defRPr/>
              </a:pPr>
              <a:t>6/10/19</a:t>
            </a:fld>
            <a:endParaRPr lang="en-US"/>
          </a:p>
        </p:txBody>
      </p:sp>
      <p:pic>
        <p:nvPicPr>
          <p:cNvPr id="1032" name="Picture 13" descr="AnnivGrStandard_Whit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85738" y="6508750"/>
            <a:ext cx="1830387"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Lst>
  <p:hf hdr="0" ftr="0" dt="0"/>
  <p:txStyles>
    <p:titleStyle>
      <a:lvl1pPr algn="l" defTabSz="457200" rtl="0" eaLnBrk="1" fontAlgn="base" hangingPunct="1">
        <a:spcBef>
          <a:spcPct val="0"/>
        </a:spcBef>
        <a:spcAft>
          <a:spcPct val="0"/>
        </a:spcAft>
        <a:defRPr sz="3200" b="1" kern="1200">
          <a:solidFill>
            <a:srgbClr val="CF0031"/>
          </a:solidFill>
          <a:latin typeface="Helvetica"/>
          <a:ea typeface="ヒラギノ角ゴ Pro W3" charset="0"/>
          <a:cs typeface="ヒラギノ角ゴ Pro W3" charset="0"/>
        </a:defRPr>
      </a:lvl1pPr>
      <a:lvl2pPr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2pPr>
      <a:lvl3pPr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3pPr>
      <a:lvl4pPr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4pPr>
      <a:lvl5pPr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5pPr>
      <a:lvl6pPr marL="4572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6pPr>
      <a:lvl7pPr marL="9144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7pPr>
      <a:lvl8pPr marL="13716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8pPr>
      <a:lvl9pPr marL="1828800" algn="l" defTabSz="457200" rtl="0" eaLnBrk="1" fontAlgn="base" hangingPunct="1">
        <a:spcBef>
          <a:spcPct val="0"/>
        </a:spcBef>
        <a:spcAft>
          <a:spcPct val="0"/>
        </a:spcAft>
        <a:defRPr sz="3200" b="1">
          <a:solidFill>
            <a:srgbClr val="CF0031"/>
          </a:solidFill>
          <a:latin typeface="Helvetica"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400" b="1" kern="1200">
          <a:solidFill>
            <a:srgbClr val="005AA3"/>
          </a:solidFill>
          <a:latin typeface="Helvetica"/>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charset="0"/>
        <a:buChar char="–"/>
        <a:defRPr sz="2000" kern="1200">
          <a:solidFill>
            <a:srgbClr val="005AA3"/>
          </a:solidFill>
          <a:latin typeface="Helvetica"/>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charset="0"/>
        <a:buChar char="•"/>
        <a:defRPr kern="1200">
          <a:solidFill>
            <a:srgbClr val="005AA3"/>
          </a:solidFill>
          <a:latin typeface="Helvetica"/>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charset="0"/>
        <a:buChar char="–"/>
        <a:defRPr sz="1400" b="1" i="1" kern="1200">
          <a:solidFill>
            <a:srgbClr val="CF0031"/>
          </a:solidFill>
          <a:latin typeface="Helvetica"/>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charset="0"/>
        <a:buChar char="»"/>
        <a:defRPr sz="1200" i="1" kern="1200">
          <a:solidFill>
            <a:srgbClr val="005AA3"/>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599" y="1650331"/>
            <a:ext cx="5708350" cy="2110257"/>
          </a:xfrm>
        </p:spPr>
        <p:txBody>
          <a:bodyPr/>
          <a:lstStyle/>
          <a:p>
            <a:r>
              <a:rPr lang="en-US" dirty="0"/>
              <a:t>Scoutmaster Position Specific Training</a:t>
            </a:r>
          </a:p>
        </p:txBody>
      </p:sp>
      <p:sp>
        <p:nvSpPr>
          <p:cNvPr id="3" name="Slide Number Placeholder 2"/>
          <p:cNvSpPr>
            <a:spLocks noGrp="1"/>
          </p:cNvSpPr>
          <p:nvPr>
            <p:ph type="sldNum" sz="quarter" idx="10"/>
          </p:nvPr>
        </p:nvSpPr>
        <p:spPr/>
        <p:txBody>
          <a:bodyPr/>
          <a:lstStyle/>
          <a:p>
            <a:pPr>
              <a:defRPr/>
            </a:pPr>
            <a:fld id="{F78DAFD3-E299-5144-BC41-B4E9DB0EB25A}" type="slidenum">
              <a:rPr lang="en-US" smtClean="0"/>
              <a:pPr>
                <a:defRPr/>
              </a:pPr>
              <a:t>1</a:t>
            </a:fld>
            <a:endParaRPr lang="en-US"/>
          </a:p>
        </p:txBody>
      </p:sp>
    </p:spTree>
    <p:extLst>
      <p:ext uri="{BB962C8B-B14F-4D97-AF65-F5344CB8AC3E}">
        <p14:creationId xmlns:p14="http://schemas.microsoft.com/office/powerpoint/2010/main" val="1074716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Mission of the Boy Scouts of America</a:t>
            </a:r>
          </a:p>
        </p:txBody>
      </p:sp>
      <p:sp>
        <p:nvSpPr>
          <p:cNvPr id="3" name="Content Placeholder 2"/>
          <p:cNvSpPr>
            <a:spLocks noGrp="1"/>
          </p:cNvSpPr>
          <p:nvPr>
            <p:ph idx="1"/>
          </p:nvPr>
        </p:nvSpPr>
        <p:spPr/>
        <p:txBody>
          <a:bodyPr/>
          <a:lstStyle/>
          <a:p>
            <a:pPr marL="0" indent="0">
              <a:buNone/>
            </a:pPr>
            <a:r>
              <a:rPr lang="en-US" sz="3600" dirty="0"/>
              <a:t>The mission of the Boy Scouts of America is to prepare young people to make ethical and moral choices over their lifetimes by instilling in them the values of the Scout Oath and Law.</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10</a:t>
            </a:fld>
            <a:endParaRPr lang="en-US"/>
          </a:p>
        </p:txBody>
      </p:sp>
    </p:spTree>
    <p:extLst>
      <p:ext uri="{BB962C8B-B14F-4D97-AF65-F5344CB8AC3E}">
        <p14:creationId xmlns:p14="http://schemas.microsoft.com/office/powerpoint/2010/main" val="368425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 and Methods of Scouting</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11</a:t>
            </a:fld>
            <a:endParaRPr lang="en-US"/>
          </a:p>
        </p:txBody>
      </p:sp>
      <p:pic>
        <p:nvPicPr>
          <p:cNvPr id="6" name="Picture 5" descr="brainstorm-300x23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850873"/>
            <a:ext cx="3810000" cy="2921000"/>
          </a:xfrm>
          <a:prstGeom prst="rect">
            <a:avLst/>
          </a:prstGeom>
        </p:spPr>
      </p:pic>
    </p:spTree>
    <p:extLst>
      <p:ext uri="{BB962C8B-B14F-4D97-AF65-F5344CB8AC3E}">
        <p14:creationId xmlns:p14="http://schemas.microsoft.com/office/powerpoint/2010/main" val="390466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 and Methods of Scouting</a:t>
            </a:r>
          </a:p>
        </p:txBody>
      </p:sp>
      <p:sp>
        <p:nvSpPr>
          <p:cNvPr id="3" name="Content Placeholder 2"/>
          <p:cNvSpPr>
            <a:spLocks noGrp="1"/>
          </p:cNvSpPr>
          <p:nvPr>
            <p:ph idx="1"/>
          </p:nvPr>
        </p:nvSpPr>
        <p:spPr/>
        <p:txBody>
          <a:bodyPr/>
          <a:lstStyle/>
          <a:p>
            <a:pPr marL="0" indent="0" algn="ctr">
              <a:buNone/>
            </a:pPr>
            <a:r>
              <a:rPr lang="en-US" sz="4400" dirty="0"/>
              <a:t>Character Development</a:t>
            </a:r>
            <a:br>
              <a:rPr lang="en-US" sz="4400" dirty="0"/>
            </a:br>
            <a:endParaRPr lang="en-US" sz="4400" dirty="0"/>
          </a:p>
          <a:p>
            <a:pPr marL="0" indent="0" algn="ctr">
              <a:buNone/>
            </a:pPr>
            <a:r>
              <a:rPr lang="en-US" sz="4400" dirty="0"/>
              <a:t>Citizenship Training</a:t>
            </a:r>
            <a:br>
              <a:rPr lang="en-US" sz="4400" dirty="0"/>
            </a:br>
            <a:endParaRPr lang="en-US" sz="4400" dirty="0"/>
          </a:p>
          <a:p>
            <a:pPr marL="0" indent="0" algn="ctr">
              <a:buNone/>
            </a:pPr>
            <a:r>
              <a:rPr lang="en-US" sz="4400" dirty="0"/>
              <a:t>Physical and Mental Fitness</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12</a:t>
            </a:fld>
            <a:endParaRPr lang="en-US"/>
          </a:p>
        </p:txBody>
      </p:sp>
    </p:spTree>
    <p:extLst>
      <p:ext uri="{BB962C8B-B14F-4D97-AF65-F5344CB8AC3E}">
        <p14:creationId xmlns:p14="http://schemas.microsoft.com/office/powerpoint/2010/main" val="117075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 and Methods of Scouting</a:t>
            </a:r>
          </a:p>
        </p:txBody>
      </p:sp>
      <p:sp>
        <p:nvSpPr>
          <p:cNvPr id="3" name="Content Placeholder 2"/>
          <p:cNvSpPr>
            <a:spLocks noGrp="1"/>
          </p:cNvSpPr>
          <p:nvPr>
            <p:ph idx="1"/>
          </p:nvPr>
        </p:nvSpPr>
        <p:spPr/>
        <p:txBody>
          <a:bodyPr/>
          <a:lstStyle/>
          <a:p>
            <a:pPr marL="0" indent="0">
              <a:buNone/>
            </a:pPr>
            <a:r>
              <a:rPr lang="en-US" sz="2000" dirty="0"/>
              <a:t>What qualities will our Scouts exhibit in the future that they will gain from their current Scouting experience?</a:t>
            </a:r>
          </a:p>
          <a:p>
            <a:pPr marL="0" indent="0">
              <a:buNone/>
            </a:pPr>
            <a:endParaRPr lang="en-US" sz="1800" dirty="0"/>
          </a:p>
          <a:p>
            <a:pPr marL="0" lvl="0" indent="0" algn="ctr">
              <a:buNone/>
            </a:pPr>
            <a:r>
              <a:rPr lang="en-US" dirty="0"/>
              <a:t>Self-motivation</a:t>
            </a:r>
          </a:p>
          <a:p>
            <a:pPr marL="0" lvl="0" indent="0" algn="ctr">
              <a:buNone/>
            </a:pPr>
            <a:r>
              <a:rPr lang="en-US" dirty="0"/>
              <a:t>High Expectations</a:t>
            </a:r>
          </a:p>
          <a:p>
            <a:pPr marL="0" lvl="0" indent="0" algn="ctr">
              <a:buNone/>
            </a:pPr>
            <a:r>
              <a:rPr lang="en-US" dirty="0"/>
              <a:t>Focus</a:t>
            </a:r>
          </a:p>
          <a:p>
            <a:pPr marL="0" lvl="0" indent="0" algn="ctr">
              <a:buNone/>
            </a:pPr>
            <a:r>
              <a:rPr lang="en-US" dirty="0"/>
              <a:t>Interest in the Outdoors</a:t>
            </a:r>
          </a:p>
          <a:p>
            <a:pPr marL="0" lvl="0" indent="0" algn="ctr">
              <a:buNone/>
            </a:pPr>
            <a:r>
              <a:rPr lang="en-US" dirty="0"/>
              <a:t>Technical Skills</a:t>
            </a:r>
          </a:p>
          <a:p>
            <a:pPr marL="0" lvl="0" indent="0" algn="ctr">
              <a:buNone/>
            </a:pPr>
            <a:r>
              <a:rPr lang="en-US" dirty="0"/>
              <a:t>Leadership Ability</a:t>
            </a:r>
          </a:p>
          <a:p>
            <a:pPr marL="0" lvl="0" indent="0" algn="ctr">
              <a:buNone/>
            </a:pPr>
            <a:r>
              <a:rPr lang="en-US" dirty="0"/>
              <a:t>Citizenship</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13</a:t>
            </a:fld>
            <a:endParaRPr lang="en-US"/>
          </a:p>
        </p:txBody>
      </p:sp>
    </p:spTree>
    <p:extLst>
      <p:ext uri="{BB962C8B-B14F-4D97-AF65-F5344CB8AC3E}">
        <p14:creationId xmlns:p14="http://schemas.microsoft.com/office/powerpoint/2010/main" val="88175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Scouts BSA</a:t>
            </a:r>
          </a:p>
        </p:txBody>
      </p:sp>
      <p:sp>
        <p:nvSpPr>
          <p:cNvPr id="3" name="Slide Number Placeholder 2"/>
          <p:cNvSpPr>
            <a:spLocks noGrp="1"/>
          </p:cNvSpPr>
          <p:nvPr>
            <p:ph type="sldNum" sz="quarter" idx="11"/>
          </p:nvPr>
        </p:nvSpPr>
        <p:spPr/>
        <p:txBody>
          <a:bodyPr/>
          <a:lstStyle/>
          <a:p>
            <a:pPr>
              <a:defRPr/>
            </a:pPr>
            <a:fld id="{39807D28-B9D6-3349-B9AF-898DA9ACC459}" type="slidenum">
              <a:rPr lang="en-US" smtClean="0"/>
              <a:pPr>
                <a:defRPr/>
              </a:pPr>
              <a:t>14</a:t>
            </a:fld>
            <a:endParaRPr lang="en-US"/>
          </a:p>
        </p:txBody>
      </p:sp>
      <p:pic>
        <p:nvPicPr>
          <p:cNvPr id="7" name="Picture 6" descr="brainstorm-300x23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209" y="1861383"/>
            <a:ext cx="3810000" cy="2921000"/>
          </a:xfrm>
          <a:prstGeom prst="rect">
            <a:avLst/>
          </a:prstGeom>
        </p:spPr>
      </p:pic>
      <p:sp>
        <p:nvSpPr>
          <p:cNvPr id="8" name="TextBox 7"/>
          <p:cNvSpPr txBox="1"/>
          <p:nvPr/>
        </p:nvSpPr>
        <p:spPr>
          <a:xfrm>
            <a:off x="5214675" y="1850873"/>
            <a:ext cx="3175212" cy="2308324"/>
          </a:xfrm>
          <a:prstGeom prst="rect">
            <a:avLst/>
          </a:prstGeom>
          <a:noFill/>
        </p:spPr>
        <p:txBody>
          <a:bodyPr wrap="square" rtlCol="0">
            <a:spAutoFit/>
          </a:bodyPr>
          <a:lstStyle/>
          <a:p>
            <a:r>
              <a:rPr lang="en-US" sz="2400" b="1" dirty="0">
                <a:solidFill>
                  <a:srgbClr val="1F497D"/>
                </a:solidFill>
                <a:latin typeface="Helvetica Neue"/>
                <a:cs typeface="Helvetica Neue"/>
              </a:rPr>
              <a:t>Character Development</a:t>
            </a:r>
          </a:p>
          <a:p>
            <a:endParaRPr lang="en-US" sz="2400" b="1" dirty="0">
              <a:solidFill>
                <a:srgbClr val="1F497D"/>
              </a:solidFill>
              <a:latin typeface="Helvetica Neue"/>
              <a:cs typeface="Helvetica Neue"/>
            </a:endParaRPr>
          </a:p>
          <a:p>
            <a:r>
              <a:rPr lang="en-US" sz="2400" b="1" dirty="0">
                <a:solidFill>
                  <a:srgbClr val="1F497D"/>
                </a:solidFill>
                <a:latin typeface="Helvetica Neue"/>
                <a:cs typeface="Helvetica Neue"/>
              </a:rPr>
              <a:t>Citizenship Training</a:t>
            </a:r>
          </a:p>
          <a:p>
            <a:endParaRPr lang="en-US" sz="2400" b="1" dirty="0">
              <a:solidFill>
                <a:srgbClr val="1F497D"/>
              </a:solidFill>
              <a:latin typeface="Helvetica Neue"/>
              <a:cs typeface="Helvetica Neue"/>
            </a:endParaRPr>
          </a:p>
          <a:p>
            <a:r>
              <a:rPr lang="en-US" sz="2400" b="1" dirty="0">
                <a:solidFill>
                  <a:srgbClr val="1F497D"/>
                </a:solidFill>
                <a:latin typeface="Helvetica Neue"/>
                <a:cs typeface="Helvetica Neue"/>
              </a:rPr>
              <a:t>Fitness</a:t>
            </a:r>
          </a:p>
        </p:txBody>
      </p:sp>
    </p:spTree>
    <p:extLst>
      <p:ext uri="{BB962C8B-B14F-4D97-AF65-F5344CB8AC3E}">
        <p14:creationId xmlns:p14="http://schemas.microsoft.com/office/powerpoint/2010/main" val="36296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20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additive="base">
                                        <p:cTn id="1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additive="base">
                                        <p:cTn id="1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 calcmode="lin" valueType="num">
                                      <p:cBhvr additive="base">
                                        <p:cTn id="1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Scouts BSA</a:t>
            </a:r>
          </a:p>
        </p:txBody>
      </p:sp>
      <p:sp>
        <p:nvSpPr>
          <p:cNvPr id="3" name="Slide Number Placeholder 2"/>
          <p:cNvSpPr>
            <a:spLocks noGrp="1"/>
          </p:cNvSpPr>
          <p:nvPr>
            <p:ph type="sldNum" sz="quarter" idx="11"/>
          </p:nvPr>
        </p:nvSpPr>
        <p:spPr/>
        <p:txBody>
          <a:bodyPr/>
          <a:lstStyle/>
          <a:p>
            <a:pPr>
              <a:defRPr/>
            </a:pPr>
            <a:fld id="{39807D28-B9D6-3349-B9AF-898DA9ACC459}" type="slidenum">
              <a:rPr lang="en-US" smtClean="0"/>
              <a:pPr>
                <a:defRPr/>
              </a:pPr>
              <a:t>15</a:t>
            </a:fld>
            <a:endParaRPr lang="en-US"/>
          </a:p>
        </p:txBody>
      </p:sp>
      <p:sp>
        <p:nvSpPr>
          <p:cNvPr id="4" name="TextBox 3"/>
          <p:cNvSpPr txBox="1"/>
          <p:nvPr/>
        </p:nvSpPr>
        <p:spPr>
          <a:xfrm>
            <a:off x="924726" y="1800032"/>
            <a:ext cx="3167488" cy="1785104"/>
          </a:xfrm>
          <a:prstGeom prst="rect">
            <a:avLst/>
          </a:prstGeom>
          <a:noFill/>
        </p:spPr>
        <p:txBody>
          <a:bodyPr wrap="none" rtlCol="0">
            <a:spAutoFit/>
          </a:bodyPr>
          <a:lstStyle/>
          <a:p>
            <a:r>
              <a:rPr lang="en-US" sz="2000" b="1" dirty="0">
                <a:latin typeface="Helvetica Neue"/>
                <a:cs typeface="Helvetica Neue"/>
              </a:rPr>
              <a:t>Character Development:</a:t>
            </a:r>
          </a:p>
          <a:p>
            <a:r>
              <a:rPr lang="en-US" dirty="0">
                <a:latin typeface="Helvetica Neue"/>
                <a:cs typeface="Helvetica Neue"/>
              </a:rPr>
              <a:t>• Ideals</a:t>
            </a:r>
          </a:p>
          <a:p>
            <a:r>
              <a:rPr lang="en-US" dirty="0">
                <a:latin typeface="Helvetica Neue"/>
                <a:cs typeface="Helvetica Neue"/>
              </a:rPr>
              <a:t>• Adult association</a:t>
            </a:r>
          </a:p>
          <a:p>
            <a:r>
              <a:rPr lang="en-US" dirty="0">
                <a:latin typeface="Helvetica Neue"/>
                <a:cs typeface="Helvetica Neue"/>
              </a:rPr>
              <a:t>• Personal growth</a:t>
            </a:r>
          </a:p>
          <a:p>
            <a:r>
              <a:rPr lang="en-US" dirty="0">
                <a:latin typeface="Helvetica Neue"/>
                <a:cs typeface="Helvetica Neue"/>
              </a:rPr>
              <a:t>• Leadership development</a:t>
            </a:r>
          </a:p>
          <a:p>
            <a:r>
              <a:rPr lang="en-US" dirty="0">
                <a:latin typeface="Helvetica Neue"/>
                <a:cs typeface="Helvetica Neue"/>
              </a:rPr>
              <a:t>• Uniform</a:t>
            </a:r>
          </a:p>
        </p:txBody>
      </p:sp>
      <p:sp>
        <p:nvSpPr>
          <p:cNvPr id="5" name="TextBox 4"/>
          <p:cNvSpPr txBox="1"/>
          <p:nvPr/>
        </p:nvSpPr>
        <p:spPr>
          <a:xfrm>
            <a:off x="5005851" y="1800032"/>
            <a:ext cx="2882357" cy="1785104"/>
          </a:xfrm>
          <a:prstGeom prst="rect">
            <a:avLst/>
          </a:prstGeom>
          <a:noFill/>
        </p:spPr>
        <p:txBody>
          <a:bodyPr wrap="none" rtlCol="0">
            <a:spAutoFit/>
          </a:bodyPr>
          <a:lstStyle/>
          <a:p>
            <a:r>
              <a:rPr lang="en-US" sz="2000" b="1" dirty="0">
                <a:latin typeface="Helvetica Neue"/>
                <a:cs typeface="Helvetica Neue"/>
              </a:rPr>
              <a:t>Citizenship Training:</a:t>
            </a:r>
          </a:p>
          <a:p>
            <a:r>
              <a:rPr lang="en-US" dirty="0">
                <a:latin typeface="Helvetica Neue"/>
                <a:cs typeface="Helvetica Neue"/>
              </a:rPr>
              <a:t>• Ideals</a:t>
            </a:r>
          </a:p>
          <a:p>
            <a:r>
              <a:rPr lang="en-US" dirty="0">
                <a:latin typeface="Helvetica Neue"/>
                <a:cs typeface="Helvetica Neue"/>
              </a:rPr>
              <a:t>• Patrols</a:t>
            </a:r>
          </a:p>
          <a:p>
            <a:r>
              <a:rPr lang="en-US" dirty="0">
                <a:latin typeface="Helvetica Neue"/>
                <a:cs typeface="Helvetica Neue"/>
              </a:rPr>
              <a:t>• Outdoors</a:t>
            </a:r>
          </a:p>
          <a:p>
            <a:r>
              <a:rPr lang="en-US" dirty="0">
                <a:latin typeface="Helvetica Neue"/>
                <a:cs typeface="Helvetica Neue"/>
              </a:rPr>
              <a:t>• Personal growth</a:t>
            </a:r>
          </a:p>
          <a:p>
            <a:r>
              <a:rPr lang="en-US" dirty="0">
                <a:latin typeface="Helvetica Neue"/>
                <a:cs typeface="Helvetica Neue"/>
              </a:rPr>
              <a:t>• Leadership development</a:t>
            </a:r>
          </a:p>
        </p:txBody>
      </p:sp>
      <p:sp>
        <p:nvSpPr>
          <p:cNvPr id="6" name="TextBox 5"/>
          <p:cNvSpPr txBox="1"/>
          <p:nvPr/>
        </p:nvSpPr>
        <p:spPr>
          <a:xfrm>
            <a:off x="3427651" y="3809658"/>
            <a:ext cx="2009368" cy="1508105"/>
          </a:xfrm>
          <a:prstGeom prst="rect">
            <a:avLst/>
          </a:prstGeom>
          <a:noFill/>
        </p:spPr>
        <p:txBody>
          <a:bodyPr wrap="none" rtlCol="0">
            <a:spAutoFit/>
          </a:bodyPr>
          <a:lstStyle/>
          <a:p>
            <a:r>
              <a:rPr lang="en-US" sz="2000" b="1" dirty="0">
                <a:latin typeface="Helvetica Neue"/>
                <a:cs typeface="Helvetica Neue"/>
              </a:rPr>
              <a:t>Fitness:</a:t>
            </a:r>
          </a:p>
          <a:p>
            <a:r>
              <a:rPr lang="en-US" dirty="0">
                <a:latin typeface="Helvetica Neue"/>
                <a:cs typeface="Helvetica Neue"/>
              </a:rPr>
              <a:t>• Ideals</a:t>
            </a:r>
          </a:p>
          <a:p>
            <a:r>
              <a:rPr lang="en-US" dirty="0">
                <a:latin typeface="Helvetica Neue"/>
                <a:cs typeface="Helvetica Neue"/>
              </a:rPr>
              <a:t>• Personal growth</a:t>
            </a:r>
          </a:p>
          <a:p>
            <a:r>
              <a:rPr lang="en-US" dirty="0">
                <a:latin typeface="Helvetica Neue"/>
                <a:cs typeface="Helvetica Neue"/>
              </a:rPr>
              <a:t>• Outdoors</a:t>
            </a:r>
          </a:p>
          <a:p>
            <a:r>
              <a:rPr lang="en-US" dirty="0">
                <a:latin typeface="Helvetica Neue"/>
                <a:cs typeface="Helvetica Neue"/>
              </a:rPr>
              <a:t>• Advancement</a:t>
            </a:r>
          </a:p>
        </p:txBody>
      </p:sp>
    </p:spTree>
    <p:extLst>
      <p:ext uri="{BB962C8B-B14F-4D97-AF65-F5344CB8AC3E}">
        <p14:creationId xmlns:p14="http://schemas.microsoft.com/office/powerpoint/2010/main" val="27766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Programs Stray</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16</a:t>
            </a:fld>
            <a:endParaRPr lang="en-US"/>
          </a:p>
        </p:txBody>
      </p:sp>
      <p:pic>
        <p:nvPicPr>
          <p:cNvPr id="7" name="Picture 6" descr="brainstorm-300x23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787" y="1850873"/>
            <a:ext cx="3810000" cy="2921000"/>
          </a:xfrm>
          <a:prstGeom prst="rect">
            <a:avLst/>
          </a:prstGeom>
        </p:spPr>
      </p:pic>
    </p:spTree>
    <p:extLst>
      <p:ext uri="{BB962C8B-B14F-4D97-AF65-F5344CB8AC3E}">
        <p14:creationId xmlns:p14="http://schemas.microsoft.com/office/powerpoint/2010/main" val="17314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Programs Stray</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17</a:t>
            </a:fld>
            <a:endParaRPr lang="en-US"/>
          </a:p>
        </p:txBody>
      </p:sp>
      <p:pic>
        <p:nvPicPr>
          <p:cNvPr id="5" name="Picture 4" descr="Boy-Scout-Image-Lo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59" y="1732009"/>
            <a:ext cx="2867815" cy="3059003"/>
          </a:xfrm>
          <a:prstGeom prst="rect">
            <a:avLst/>
          </a:prstGeom>
        </p:spPr>
      </p:pic>
      <p:sp>
        <p:nvSpPr>
          <p:cNvPr id="6" name="TextBox 5"/>
          <p:cNvSpPr txBox="1"/>
          <p:nvPr/>
        </p:nvSpPr>
        <p:spPr>
          <a:xfrm>
            <a:off x="3470256" y="1417638"/>
            <a:ext cx="5356265" cy="3406061"/>
          </a:xfrm>
          <a:prstGeom prst="rect">
            <a:avLst/>
          </a:prstGeom>
          <a:noFill/>
        </p:spPr>
        <p:txBody>
          <a:bodyPr wrap="square" rtlCol="0">
            <a:spAutoFit/>
          </a:bodyPr>
          <a:lstStyle/>
          <a:p>
            <a:pPr marL="285750" indent="-285750">
              <a:lnSpc>
                <a:spcPct val="120000"/>
              </a:lnSpc>
              <a:buFont typeface="Arial"/>
              <a:buChar char="•"/>
            </a:pPr>
            <a:r>
              <a:rPr lang="en-US" sz="2000" dirty="0">
                <a:latin typeface="Helvetica Neue"/>
                <a:cs typeface="Helvetica Neue"/>
              </a:rPr>
              <a:t>Low expectations for youth leaders</a:t>
            </a:r>
          </a:p>
          <a:p>
            <a:pPr marL="285750" indent="-285750">
              <a:lnSpc>
                <a:spcPct val="120000"/>
              </a:lnSpc>
              <a:buFont typeface="Arial"/>
              <a:buChar char="•"/>
            </a:pPr>
            <a:r>
              <a:rPr lang="en-US" sz="2000" dirty="0">
                <a:latin typeface="Helvetica Neue"/>
                <a:cs typeface="Helvetica Neue"/>
              </a:rPr>
              <a:t>Treating Scouts like Cubs</a:t>
            </a:r>
          </a:p>
          <a:p>
            <a:pPr marL="285750" indent="-285750">
              <a:lnSpc>
                <a:spcPct val="120000"/>
              </a:lnSpc>
              <a:buFont typeface="Arial"/>
              <a:buChar char="•"/>
            </a:pPr>
            <a:r>
              <a:rPr lang="en-US" sz="2000" dirty="0">
                <a:latin typeface="Helvetica Neue"/>
                <a:cs typeface="Helvetica Neue"/>
              </a:rPr>
              <a:t>Not following age-appropriate guidelines</a:t>
            </a:r>
          </a:p>
          <a:p>
            <a:pPr marL="285750" indent="-285750">
              <a:lnSpc>
                <a:spcPct val="120000"/>
              </a:lnSpc>
              <a:buFont typeface="Arial"/>
              <a:buChar char="•"/>
            </a:pPr>
            <a:r>
              <a:rPr lang="en-US" sz="2000" dirty="0">
                <a:latin typeface="Helvetica Neue"/>
                <a:cs typeface="Helvetica Neue"/>
              </a:rPr>
              <a:t>Favoritism</a:t>
            </a:r>
          </a:p>
          <a:p>
            <a:pPr marL="285750" indent="-285750">
              <a:lnSpc>
                <a:spcPct val="120000"/>
              </a:lnSpc>
              <a:buFont typeface="Arial"/>
              <a:buChar char="•"/>
            </a:pPr>
            <a:r>
              <a:rPr lang="en-US" sz="2000" dirty="0">
                <a:latin typeface="Helvetica Neue"/>
                <a:cs typeface="Helvetica Neue"/>
              </a:rPr>
              <a:t>Multiple standards</a:t>
            </a:r>
          </a:p>
          <a:p>
            <a:pPr marL="285750" indent="-285750">
              <a:lnSpc>
                <a:spcPct val="120000"/>
              </a:lnSpc>
              <a:buFont typeface="Arial"/>
              <a:buChar char="•"/>
            </a:pPr>
            <a:r>
              <a:rPr lang="en-US" sz="2000" dirty="0">
                <a:latin typeface="Helvetica Neue"/>
                <a:cs typeface="Helvetica Neue"/>
              </a:rPr>
              <a:t>Troop Rules contrary to BSA</a:t>
            </a:r>
          </a:p>
          <a:p>
            <a:pPr marL="285750" indent="-285750">
              <a:lnSpc>
                <a:spcPct val="120000"/>
              </a:lnSpc>
              <a:buFont typeface="Arial"/>
              <a:buChar char="•"/>
            </a:pPr>
            <a:r>
              <a:rPr lang="en-US" sz="2000" dirty="0">
                <a:latin typeface="Helvetica Neue"/>
                <a:cs typeface="Helvetica Neue"/>
              </a:rPr>
              <a:t>Inappropriate Fundraising</a:t>
            </a:r>
          </a:p>
          <a:p>
            <a:pPr marL="285750" indent="-285750">
              <a:lnSpc>
                <a:spcPct val="120000"/>
              </a:lnSpc>
              <a:buFont typeface="Arial"/>
              <a:buChar char="•"/>
            </a:pPr>
            <a:r>
              <a:rPr lang="en-US" sz="2000" dirty="0">
                <a:latin typeface="Helvetica Neue"/>
                <a:cs typeface="Helvetica Neue"/>
              </a:rPr>
              <a:t>Not conducting the program according to BSA guidelines</a:t>
            </a:r>
          </a:p>
        </p:txBody>
      </p:sp>
    </p:spTree>
    <p:extLst>
      <p:ext uri="{BB962C8B-B14F-4D97-AF65-F5344CB8AC3E}">
        <p14:creationId xmlns:p14="http://schemas.microsoft.com/office/powerpoint/2010/main" val="388515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 and Methods - Summary</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18</a:t>
            </a:fld>
            <a:endParaRPr lang="en-US"/>
          </a:p>
        </p:txBody>
      </p:sp>
      <p:sp>
        <p:nvSpPr>
          <p:cNvPr id="5" name="TextBox 4"/>
          <p:cNvSpPr txBox="1"/>
          <p:nvPr/>
        </p:nvSpPr>
        <p:spPr>
          <a:xfrm>
            <a:off x="1023364" y="1615098"/>
            <a:ext cx="7225193" cy="3539431"/>
          </a:xfrm>
          <a:prstGeom prst="rect">
            <a:avLst/>
          </a:prstGeom>
          <a:noFill/>
        </p:spPr>
        <p:txBody>
          <a:bodyPr wrap="square" rtlCol="0">
            <a:spAutoFit/>
          </a:bodyPr>
          <a:lstStyle/>
          <a:p>
            <a:r>
              <a:rPr lang="en-US" sz="2800" dirty="0">
                <a:latin typeface="Helvetica Neue"/>
                <a:cs typeface="Helvetica Neue"/>
              </a:rPr>
              <a:t>Scouts BSA is a program that serves youth from 10 through 17 years old.</a:t>
            </a:r>
          </a:p>
          <a:p>
            <a:endParaRPr lang="en-US" sz="2800" dirty="0">
              <a:latin typeface="Helvetica Neue"/>
              <a:cs typeface="Helvetica Neue"/>
            </a:endParaRPr>
          </a:p>
          <a:p>
            <a:r>
              <a:rPr lang="en-US" sz="2800" dirty="0">
                <a:latin typeface="Helvetica Neue"/>
                <a:cs typeface="Helvetica Neue"/>
              </a:rPr>
              <a:t>Scoutmasters must stay true to the aims of Scouting and help youth leaders in troops plan and lead exciting, fun, and safe activities using the methods of the Scouting program.</a:t>
            </a:r>
          </a:p>
        </p:txBody>
      </p:sp>
    </p:spTree>
    <p:extLst>
      <p:ext uri="{BB962C8B-B14F-4D97-AF65-F5344CB8AC3E}">
        <p14:creationId xmlns:p14="http://schemas.microsoft.com/office/powerpoint/2010/main" val="2958585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Scoutmaster</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19</a:t>
            </a:fld>
            <a:endParaRPr lang="en-US"/>
          </a:p>
        </p:txBody>
      </p:sp>
      <p:sp>
        <p:nvSpPr>
          <p:cNvPr id="5" name="TextBox 4"/>
          <p:cNvSpPr txBox="1"/>
          <p:nvPr/>
        </p:nvSpPr>
        <p:spPr>
          <a:xfrm>
            <a:off x="1566863" y="1445910"/>
            <a:ext cx="6199133" cy="461665"/>
          </a:xfrm>
          <a:prstGeom prst="rect">
            <a:avLst/>
          </a:prstGeom>
          <a:noFill/>
        </p:spPr>
        <p:txBody>
          <a:bodyPr wrap="none" rtlCol="0">
            <a:spAutoFit/>
          </a:bodyPr>
          <a:lstStyle/>
          <a:p>
            <a:r>
              <a:rPr lang="en-US" sz="2400" b="1" dirty="0">
                <a:solidFill>
                  <a:schemeClr val="tx2"/>
                </a:solidFill>
                <a:latin typeface="Helvetica Neue"/>
                <a:cs typeface="Helvetica Neue"/>
              </a:rPr>
              <a:t>What are the Qualities of a Scoutmaster?</a:t>
            </a:r>
          </a:p>
        </p:txBody>
      </p:sp>
      <p:pic>
        <p:nvPicPr>
          <p:cNvPr id="6" name="Picture 5" descr="252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56" y="2049325"/>
            <a:ext cx="2629437" cy="3615476"/>
          </a:xfrm>
          <a:prstGeom prst="rect">
            <a:avLst/>
          </a:prstGeom>
        </p:spPr>
      </p:pic>
      <p:pic>
        <p:nvPicPr>
          <p:cNvPr id="7" name="Picture 6" descr="The-Scoutmast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246" y="1993052"/>
            <a:ext cx="2734032" cy="3615476"/>
          </a:xfrm>
          <a:prstGeom prst="rect">
            <a:avLst/>
          </a:prstGeom>
        </p:spPr>
      </p:pic>
      <p:pic>
        <p:nvPicPr>
          <p:cNvPr id="8" name="Picture 7" descr="brainstorm-300x230.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6903" y="2478832"/>
            <a:ext cx="3208059" cy="2459512"/>
          </a:xfrm>
          <a:prstGeom prst="rect">
            <a:avLst/>
          </a:prstGeom>
        </p:spPr>
      </p:pic>
    </p:spTree>
    <p:extLst>
      <p:ext uri="{BB962C8B-B14F-4D97-AF65-F5344CB8AC3E}">
        <p14:creationId xmlns:p14="http://schemas.microsoft.com/office/powerpoint/2010/main" val="129623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599" y="1650331"/>
            <a:ext cx="5708350" cy="2110257"/>
          </a:xfrm>
        </p:spPr>
        <p:txBody>
          <a:bodyPr/>
          <a:lstStyle/>
          <a:p>
            <a:r>
              <a:rPr lang="en-US" dirty="0"/>
              <a:t>Scoutmaster Position Specific Training</a:t>
            </a:r>
          </a:p>
        </p:txBody>
      </p:sp>
      <p:sp>
        <p:nvSpPr>
          <p:cNvPr id="3" name="Slide Number Placeholder 2"/>
          <p:cNvSpPr>
            <a:spLocks noGrp="1"/>
          </p:cNvSpPr>
          <p:nvPr>
            <p:ph type="sldNum" sz="quarter" idx="10"/>
          </p:nvPr>
        </p:nvSpPr>
        <p:spPr/>
        <p:txBody>
          <a:bodyPr/>
          <a:lstStyle/>
          <a:p>
            <a:pPr>
              <a:defRPr/>
            </a:pPr>
            <a:fld id="{F78DAFD3-E299-5144-BC41-B4E9DB0EB25A}" type="slidenum">
              <a:rPr lang="en-US" smtClean="0"/>
              <a:pPr>
                <a:defRPr/>
              </a:pPr>
              <a:t>2</a:t>
            </a:fld>
            <a:endParaRPr lang="en-US"/>
          </a:p>
        </p:txBody>
      </p:sp>
      <p:sp>
        <p:nvSpPr>
          <p:cNvPr id="4" name="TextBox 3"/>
          <p:cNvSpPr txBox="1"/>
          <p:nvPr/>
        </p:nvSpPr>
        <p:spPr>
          <a:xfrm>
            <a:off x="1911101" y="3628261"/>
            <a:ext cx="6069066" cy="1354217"/>
          </a:xfrm>
          <a:prstGeom prst="rect">
            <a:avLst/>
          </a:prstGeom>
          <a:noFill/>
        </p:spPr>
        <p:txBody>
          <a:bodyPr wrap="square" rtlCol="0">
            <a:spAutoFit/>
          </a:bodyPr>
          <a:lstStyle/>
          <a:p>
            <a:pPr eaLnBrk="1" hangingPunct="1"/>
            <a:r>
              <a:rPr lang="en-US" b="1" dirty="0">
                <a:solidFill>
                  <a:srgbClr val="1F497D"/>
                </a:solidFill>
                <a:latin typeface="Helvetica Neue" charset="0"/>
                <a:cs typeface="Helvetica Neue" charset="0"/>
              </a:rPr>
              <a:t>John Green</a:t>
            </a:r>
          </a:p>
          <a:p>
            <a:pPr eaLnBrk="1" hangingPunct="1"/>
            <a:r>
              <a:rPr lang="en-US" sz="1400" b="1" dirty="0">
                <a:solidFill>
                  <a:srgbClr val="1F497D"/>
                </a:solidFill>
                <a:latin typeface="Helvetica Neue" charset="0"/>
                <a:cs typeface="Helvetica Neue" charset="0"/>
              </a:rPr>
              <a:t>       @</a:t>
            </a:r>
            <a:r>
              <a:rPr lang="en-US" sz="1400" b="1" dirty="0" err="1">
                <a:solidFill>
                  <a:srgbClr val="1F497D"/>
                </a:solidFill>
                <a:latin typeface="Helvetica Neue" charset="0"/>
                <a:cs typeface="Helvetica Neue" charset="0"/>
              </a:rPr>
              <a:t>johndashgreen</a:t>
            </a:r>
            <a:endParaRPr lang="en-US" sz="1400" b="1" dirty="0">
              <a:solidFill>
                <a:srgbClr val="1F497D"/>
              </a:solidFill>
              <a:latin typeface="Helvetica Neue" charset="0"/>
              <a:cs typeface="Helvetica Neue" charset="0"/>
            </a:endParaRPr>
          </a:p>
          <a:p>
            <a:pPr eaLnBrk="1" hangingPunct="1"/>
            <a:r>
              <a:rPr lang="en-US" sz="1400" b="1" dirty="0">
                <a:solidFill>
                  <a:srgbClr val="1F497D"/>
                </a:solidFill>
                <a:latin typeface="Helvetica Neue" charset="0"/>
                <a:cs typeface="Helvetica Neue" charset="0"/>
              </a:rPr>
              <a:t>        </a:t>
            </a:r>
            <a:r>
              <a:rPr lang="en-US" sz="1400" b="1" dirty="0" err="1">
                <a:solidFill>
                  <a:srgbClr val="1F497D"/>
                </a:solidFill>
                <a:latin typeface="Helvetica Neue" charset="0"/>
                <a:cs typeface="Helvetica Neue" charset="0"/>
              </a:rPr>
              <a:t>facebook.com</a:t>
            </a:r>
            <a:r>
              <a:rPr lang="en-US" sz="1400" b="1" dirty="0">
                <a:solidFill>
                  <a:srgbClr val="1F497D"/>
                </a:solidFill>
                <a:latin typeface="Helvetica Neue" charset="0"/>
                <a:cs typeface="Helvetica Neue" charset="0"/>
              </a:rPr>
              <a:t>/</a:t>
            </a:r>
            <a:r>
              <a:rPr lang="en-US" sz="1400" b="1" dirty="0" err="1">
                <a:solidFill>
                  <a:srgbClr val="1F497D"/>
                </a:solidFill>
                <a:latin typeface="Helvetica Neue" charset="0"/>
                <a:cs typeface="Helvetica Neue" charset="0"/>
              </a:rPr>
              <a:t>jgreen</a:t>
            </a:r>
            <a:endParaRPr lang="en-US" sz="1400" b="1" dirty="0">
              <a:solidFill>
                <a:srgbClr val="1F497D"/>
              </a:solidFill>
              <a:latin typeface="Helvetica Neue" charset="0"/>
              <a:cs typeface="Helvetica Neue" charset="0"/>
            </a:endParaRPr>
          </a:p>
          <a:p>
            <a:r>
              <a:rPr lang="en-US" b="1" dirty="0">
                <a:solidFill>
                  <a:schemeClr val="tx2"/>
                </a:solidFill>
                <a:latin typeface="Helvetica Neue"/>
                <a:cs typeface="Helvetica Neue"/>
              </a:rPr>
              <a:t> </a:t>
            </a:r>
          </a:p>
          <a:p>
            <a:r>
              <a:rPr lang="en-US" b="1" dirty="0">
                <a:solidFill>
                  <a:schemeClr val="tx2"/>
                </a:solidFill>
                <a:latin typeface="Helvetica Neue"/>
                <a:cs typeface="Helvetica Neue"/>
              </a:rPr>
              <a:t>Piedmont Council, BSA</a:t>
            </a:r>
          </a:p>
        </p:txBody>
      </p:sp>
      <p:pic>
        <p:nvPicPr>
          <p:cNvPr id="7" name="Picture 6" descr="faceboo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107" y="4180994"/>
            <a:ext cx="215413" cy="215413"/>
          </a:xfrm>
          <a:prstGeom prst="rect">
            <a:avLst/>
          </a:prstGeom>
        </p:spPr>
      </p:pic>
      <p:pic>
        <p:nvPicPr>
          <p:cNvPr id="8" name="Picture 7"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107" y="3965581"/>
            <a:ext cx="215413" cy="215413"/>
          </a:xfrm>
          <a:prstGeom prst="rect">
            <a:avLst/>
          </a:prstGeom>
        </p:spPr>
      </p:pic>
      <p:sp>
        <p:nvSpPr>
          <p:cNvPr id="5" name="TextBox 4"/>
          <p:cNvSpPr txBox="1"/>
          <p:nvPr/>
        </p:nvSpPr>
        <p:spPr>
          <a:xfrm>
            <a:off x="5023313" y="3628261"/>
            <a:ext cx="2578571" cy="861774"/>
          </a:xfrm>
          <a:prstGeom prst="rect">
            <a:avLst/>
          </a:prstGeom>
          <a:noFill/>
        </p:spPr>
        <p:txBody>
          <a:bodyPr wrap="none" rtlCol="0">
            <a:spAutoFit/>
          </a:bodyPr>
          <a:lstStyle/>
          <a:p>
            <a:pPr eaLnBrk="1" hangingPunct="1"/>
            <a:r>
              <a:rPr lang="en-US" b="1" dirty="0">
                <a:solidFill>
                  <a:srgbClr val="1F497D"/>
                </a:solidFill>
                <a:latin typeface="Helvetica Neue" charset="0"/>
                <a:cs typeface="Helvetica Neue" charset="0"/>
              </a:rPr>
              <a:t>Amy Green</a:t>
            </a:r>
          </a:p>
          <a:p>
            <a:pPr eaLnBrk="1" hangingPunct="1"/>
            <a:r>
              <a:rPr lang="en-US" sz="1400" b="1" dirty="0">
                <a:solidFill>
                  <a:srgbClr val="1F497D"/>
                </a:solidFill>
                <a:latin typeface="Helvetica Neue" charset="0"/>
                <a:cs typeface="Helvetica Neue" charset="0"/>
              </a:rPr>
              <a:t>        </a:t>
            </a:r>
            <a:r>
              <a:rPr lang="en-US" sz="1400" b="1" dirty="0" err="1">
                <a:solidFill>
                  <a:srgbClr val="1F497D"/>
                </a:solidFill>
                <a:latin typeface="Helvetica Neue" charset="0"/>
                <a:cs typeface="Helvetica Neue" charset="0"/>
              </a:rPr>
              <a:t>facebook.com</a:t>
            </a:r>
            <a:r>
              <a:rPr lang="en-US" sz="1400" b="1" dirty="0">
                <a:solidFill>
                  <a:srgbClr val="1F497D"/>
                </a:solidFill>
                <a:latin typeface="Helvetica Neue" charset="0"/>
                <a:cs typeface="Helvetica Neue" charset="0"/>
              </a:rPr>
              <a:t>/</a:t>
            </a:r>
            <a:r>
              <a:rPr lang="en-US" sz="1400" b="1" dirty="0" err="1">
                <a:solidFill>
                  <a:srgbClr val="1F497D"/>
                </a:solidFill>
                <a:latin typeface="Helvetica Neue" charset="0"/>
                <a:cs typeface="Helvetica Neue" charset="0"/>
              </a:rPr>
              <a:t>abgreen</a:t>
            </a:r>
            <a:r>
              <a:rPr lang="en-US" sz="1400" b="1" dirty="0">
                <a:solidFill>
                  <a:schemeClr val="tx2"/>
                </a:solidFill>
                <a:latin typeface="Helvetica Neue"/>
                <a:cs typeface="Helvetica Neue"/>
              </a:rPr>
              <a:t> </a:t>
            </a:r>
          </a:p>
          <a:p>
            <a:endParaRPr lang="en-US" dirty="0"/>
          </a:p>
        </p:txBody>
      </p:sp>
      <p:pic>
        <p:nvPicPr>
          <p:cNvPr id="9" name="Picture 8" descr="faceboo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019" y="3965581"/>
            <a:ext cx="215413" cy="215413"/>
          </a:xfrm>
          <a:prstGeom prst="rect">
            <a:avLst/>
          </a:prstGeom>
        </p:spPr>
      </p:pic>
    </p:spTree>
    <p:extLst>
      <p:ext uri="{BB962C8B-B14F-4D97-AF65-F5344CB8AC3E}">
        <p14:creationId xmlns:p14="http://schemas.microsoft.com/office/powerpoint/2010/main" val="148523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20000"/>
              </a:lnSpc>
            </a:pPr>
            <a:r>
              <a:rPr lang="en-US" dirty="0"/>
              <a:t>Qualities of a Scoutmaster</a:t>
            </a:r>
          </a:p>
        </p:txBody>
      </p:sp>
      <p:sp>
        <p:nvSpPr>
          <p:cNvPr id="4" name="Slide Number Placeholder 3"/>
          <p:cNvSpPr>
            <a:spLocks noGrp="1"/>
          </p:cNvSpPr>
          <p:nvPr>
            <p:ph type="sldNum" sz="quarter" idx="10"/>
          </p:nvPr>
        </p:nvSpPr>
        <p:spPr/>
        <p:txBody>
          <a:bodyPr/>
          <a:lstStyle/>
          <a:p>
            <a:pPr>
              <a:lnSpc>
                <a:spcPct val="120000"/>
              </a:lnSpc>
              <a:defRPr/>
            </a:pPr>
            <a:fld id="{682A6F0A-F961-364B-B0AE-03097EADC31D}" type="slidenum">
              <a:rPr lang="en-US" smtClean="0"/>
              <a:pPr>
                <a:lnSpc>
                  <a:spcPct val="120000"/>
                </a:lnSpc>
                <a:defRPr/>
              </a:pPr>
              <a:t>20</a:t>
            </a:fld>
            <a:endParaRPr lang="en-US"/>
          </a:p>
        </p:txBody>
      </p:sp>
      <p:sp>
        <p:nvSpPr>
          <p:cNvPr id="5" name="TextBox 4"/>
          <p:cNvSpPr txBox="1"/>
          <p:nvPr/>
        </p:nvSpPr>
        <p:spPr>
          <a:xfrm>
            <a:off x="1085012" y="1713729"/>
            <a:ext cx="7274512" cy="3625608"/>
          </a:xfrm>
          <a:prstGeom prst="rect">
            <a:avLst/>
          </a:prstGeom>
          <a:noFill/>
        </p:spPr>
        <p:txBody>
          <a:bodyPr wrap="square" rtlCol="0">
            <a:spAutoFit/>
          </a:bodyPr>
          <a:lstStyle/>
          <a:p>
            <a:pPr marL="285750" indent="-285750">
              <a:lnSpc>
                <a:spcPct val="120000"/>
              </a:lnSpc>
              <a:buFont typeface="Arial"/>
              <a:buChar char="•"/>
            </a:pPr>
            <a:r>
              <a:rPr lang="en-US" sz="2400" dirty="0">
                <a:latin typeface="Helvetica Neue"/>
                <a:cs typeface="Helvetica Neue"/>
              </a:rPr>
              <a:t>Works well with youth</a:t>
            </a:r>
          </a:p>
          <a:p>
            <a:pPr marL="285750" indent="-285750">
              <a:lnSpc>
                <a:spcPct val="120000"/>
              </a:lnSpc>
              <a:buFont typeface="Arial"/>
              <a:buChar char="•"/>
            </a:pPr>
            <a:r>
              <a:rPr lang="en-US" sz="2400" dirty="0">
                <a:latin typeface="Helvetica Neue"/>
                <a:cs typeface="Helvetica Neue"/>
              </a:rPr>
              <a:t>Cares about Scouts and ensures their safety</a:t>
            </a:r>
          </a:p>
          <a:p>
            <a:pPr marL="285750" indent="-285750">
              <a:lnSpc>
                <a:spcPct val="120000"/>
              </a:lnSpc>
              <a:buFont typeface="Arial"/>
              <a:buChar char="•"/>
            </a:pPr>
            <a:r>
              <a:rPr lang="en-US" sz="2400" dirty="0">
                <a:latin typeface="Helvetica Neue"/>
                <a:cs typeface="Helvetica Neue"/>
              </a:rPr>
              <a:t>Teaches Scouts how to do things for themselves</a:t>
            </a:r>
          </a:p>
          <a:p>
            <a:pPr marL="285750" indent="-285750">
              <a:lnSpc>
                <a:spcPct val="120000"/>
              </a:lnSpc>
              <a:buFont typeface="Arial"/>
              <a:buChar char="•"/>
            </a:pPr>
            <a:r>
              <a:rPr lang="en-US" sz="2400" dirty="0">
                <a:latin typeface="Helvetica Neue"/>
                <a:cs typeface="Helvetica Neue"/>
              </a:rPr>
              <a:t>Understands the Scouting program</a:t>
            </a:r>
          </a:p>
          <a:p>
            <a:pPr marL="285750" indent="-285750">
              <a:lnSpc>
                <a:spcPct val="120000"/>
              </a:lnSpc>
              <a:buFont typeface="Arial"/>
              <a:buChar char="•"/>
            </a:pPr>
            <a:r>
              <a:rPr lang="en-US" sz="2400" dirty="0">
                <a:latin typeface="Helvetica Neue"/>
                <a:cs typeface="Helvetica Neue"/>
              </a:rPr>
              <a:t>Sets a positive example</a:t>
            </a:r>
          </a:p>
          <a:p>
            <a:pPr marL="285750" indent="-285750">
              <a:lnSpc>
                <a:spcPct val="120000"/>
              </a:lnSpc>
              <a:buFont typeface="Arial"/>
              <a:buChar char="•"/>
            </a:pPr>
            <a:r>
              <a:rPr lang="en-US" sz="2400" dirty="0">
                <a:latin typeface="Helvetica Neue"/>
                <a:cs typeface="Helvetica Neue"/>
              </a:rPr>
              <a:t>Is comfortable in the outdoors</a:t>
            </a:r>
          </a:p>
          <a:p>
            <a:pPr marL="285750" indent="-285750">
              <a:lnSpc>
                <a:spcPct val="120000"/>
              </a:lnSpc>
              <a:buFont typeface="Arial"/>
              <a:buChar char="•"/>
            </a:pPr>
            <a:r>
              <a:rPr lang="en-US" sz="2400" dirty="0">
                <a:latin typeface="Helvetica Neue"/>
                <a:cs typeface="Helvetica Neue"/>
              </a:rPr>
              <a:t>Develops the other adult leaders</a:t>
            </a:r>
          </a:p>
          <a:p>
            <a:pPr marL="285750" indent="-285750">
              <a:lnSpc>
                <a:spcPct val="120000"/>
              </a:lnSpc>
              <a:buFont typeface="Arial"/>
              <a:buChar char="•"/>
            </a:pPr>
            <a:r>
              <a:rPr lang="en-US" sz="2400" dirty="0">
                <a:latin typeface="Helvetica Neue"/>
                <a:cs typeface="Helvetica Neue"/>
              </a:rPr>
              <a:t>Communicates well with adults and Scouts</a:t>
            </a:r>
          </a:p>
        </p:txBody>
      </p:sp>
    </p:spTree>
    <p:extLst>
      <p:ext uri="{BB962C8B-B14F-4D97-AF65-F5344CB8AC3E}">
        <p14:creationId xmlns:p14="http://schemas.microsoft.com/office/powerpoint/2010/main" val="254311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additive="base">
                                        <p:cTn id="5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Know, Do</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21</a:t>
            </a:fld>
            <a:endParaRPr lang="en-US"/>
          </a:p>
        </p:txBody>
      </p:sp>
      <p:pic>
        <p:nvPicPr>
          <p:cNvPr id="6" name="Picture 5" descr="brainstorm-300x23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968500"/>
            <a:ext cx="3810000" cy="2921000"/>
          </a:xfrm>
          <a:prstGeom prst="rect">
            <a:avLst/>
          </a:prstGeom>
        </p:spPr>
      </p:pic>
    </p:spTree>
    <p:extLst>
      <p:ext uri="{BB962C8B-B14F-4D97-AF65-F5344CB8AC3E}">
        <p14:creationId xmlns:p14="http://schemas.microsoft.com/office/powerpoint/2010/main" val="100765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Know, Do</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22</a:t>
            </a:fld>
            <a:endParaRPr lang="en-US"/>
          </a:p>
        </p:txBody>
      </p:sp>
      <p:sp>
        <p:nvSpPr>
          <p:cNvPr id="3" name="TextBox 2"/>
          <p:cNvSpPr txBox="1"/>
          <p:nvPr/>
        </p:nvSpPr>
        <p:spPr>
          <a:xfrm>
            <a:off x="528083" y="1559280"/>
            <a:ext cx="7900111" cy="3823483"/>
          </a:xfrm>
          <a:prstGeom prst="rect">
            <a:avLst/>
          </a:prstGeom>
          <a:noFill/>
        </p:spPr>
        <p:txBody>
          <a:bodyPr wrap="none" rtlCol="0">
            <a:spAutoFit/>
          </a:bodyPr>
          <a:lstStyle/>
          <a:p>
            <a:pPr>
              <a:lnSpc>
                <a:spcPct val="120000"/>
              </a:lnSpc>
            </a:pPr>
            <a:r>
              <a:rPr lang="en-US" sz="2400" b="1" dirty="0">
                <a:latin typeface="Helvetica Neue"/>
                <a:cs typeface="Helvetica Neue"/>
              </a:rPr>
              <a:t>A Scoutmaster must BE ...</a:t>
            </a:r>
          </a:p>
          <a:p>
            <a:pPr>
              <a:lnSpc>
                <a:spcPct val="120000"/>
              </a:lnSpc>
            </a:pPr>
            <a:r>
              <a:rPr lang="en-US" sz="2000" dirty="0">
                <a:latin typeface="Helvetica Neue"/>
                <a:cs typeface="Helvetica Neue"/>
              </a:rPr>
              <a:t>• A good role model for the leadership skills expected of the Scouts</a:t>
            </a:r>
          </a:p>
          <a:p>
            <a:pPr>
              <a:lnSpc>
                <a:spcPct val="120000"/>
              </a:lnSpc>
            </a:pPr>
            <a:r>
              <a:rPr lang="en-US" sz="2000" dirty="0">
                <a:latin typeface="Helvetica Neue"/>
                <a:cs typeface="Helvetica Neue"/>
              </a:rPr>
              <a:t>• A coach and a guide as the Scouts grow through Scouting</a:t>
            </a:r>
          </a:p>
          <a:p>
            <a:pPr>
              <a:lnSpc>
                <a:spcPct val="120000"/>
              </a:lnSpc>
            </a:pPr>
            <a:r>
              <a:rPr lang="en-US" sz="2000" dirty="0">
                <a:latin typeface="Helvetica Neue"/>
                <a:cs typeface="Helvetica Neue"/>
              </a:rPr>
              <a:t>• An example for the aims of Scouting</a:t>
            </a:r>
          </a:p>
          <a:p>
            <a:pPr>
              <a:lnSpc>
                <a:spcPct val="120000"/>
              </a:lnSpc>
            </a:pPr>
            <a:r>
              <a:rPr lang="en-US" sz="2000" dirty="0">
                <a:latin typeface="Helvetica Neue"/>
                <a:cs typeface="Helvetica Neue"/>
              </a:rPr>
              <a:t>	—Exemplary character</a:t>
            </a:r>
          </a:p>
          <a:p>
            <a:pPr>
              <a:lnSpc>
                <a:spcPct val="120000"/>
              </a:lnSpc>
            </a:pPr>
            <a:r>
              <a:rPr lang="en-US" sz="2000" dirty="0">
                <a:latin typeface="Helvetica Neue"/>
                <a:cs typeface="Helvetica Neue"/>
              </a:rPr>
              <a:t>	—Model citizen</a:t>
            </a:r>
          </a:p>
          <a:p>
            <a:pPr>
              <a:lnSpc>
                <a:spcPct val="120000"/>
              </a:lnSpc>
            </a:pPr>
            <a:r>
              <a:rPr lang="en-US" sz="2000" dirty="0">
                <a:latin typeface="Helvetica Neue"/>
                <a:cs typeface="Helvetica Neue"/>
              </a:rPr>
              <a:t>	—Physically fit, mentally awake, and morally straight</a:t>
            </a:r>
          </a:p>
          <a:p>
            <a:pPr>
              <a:lnSpc>
                <a:spcPct val="120000"/>
              </a:lnSpc>
            </a:pPr>
            <a:r>
              <a:rPr lang="en-US" sz="2000" dirty="0">
                <a:latin typeface="Helvetica Neue"/>
                <a:cs typeface="Helvetica Neue"/>
              </a:rPr>
              <a:t>• Approachable</a:t>
            </a:r>
          </a:p>
          <a:p>
            <a:pPr>
              <a:lnSpc>
                <a:spcPct val="120000"/>
              </a:lnSpc>
            </a:pPr>
            <a:r>
              <a:rPr lang="en-US" sz="2000" dirty="0">
                <a:latin typeface="Helvetica Neue"/>
                <a:cs typeface="Helvetica Neue"/>
              </a:rPr>
              <a:t>• Respectful</a:t>
            </a:r>
          </a:p>
          <a:p>
            <a:pPr>
              <a:lnSpc>
                <a:spcPct val="120000"/>
              </a:lnSpc>
            </a:pPr>
            <a:r>
              <a:rPr lang="en-US" sz="2000" dirty="0">
                <a:latin typeface="Helvetica Neue"/>
                <a:cs typeface="Helvetica Neue"/>
              </a:rPr>
              <a:t>• Trusted</a:t>
            </a:r>
          </a:p>
        </p:txBody>
      </p:sp>
    </p:spTree>
    <p:extLst>
      <p:ext uri="{BB962C8B-B14F-4D97-AF65-F5344CB8AC3E}">
        <p14:creationId xmlns:p14="http://schemas.microsoft.com/office/powerpoint/2010/main" val="4021790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Know, Do</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23</a:t>
            </a:fld>
            <a:endParaRPr lang="en-US"/>
          </a:p>
        </p:txBody>
      </p:sp>
      <p:sp>
        <p:nvSpPr>
          <p:cNvPr id="3" name="TextBox 2"/>
          <p:cNvSpPr txBox="1"/>
          <p:nvPr/>
        </p:nvSpPr>
        <p:spPr>
          <a:xfrm>
            <a:off x="528083" y="1559280"/>
            <a:ext cx="7994689" cy="3823483"/>
          </a:xfrm>
          <a:prstGeom prst="rect">
            <a:avLst/>
          </a:prstGeom>
          <a:noFill/>
        </p:spPr>
        <p:txBody>
          <a:bodyPr wrap="none" rtlCol="0">
            <a:spAutoFit/>
          </a:bodyPr>
          <a:lstStyle/>
          <a:p>
            <a:pPr>
              <a:lnSpc>
                <a:spcPct val="120000"/>
              </a:lnSpc>
            </a:pPr>
            <a:r>
              <a:rPr lang="en-US" sz="2400" b="1" dirty="0">
                <a:latin typeface="Helvetica Neue"/>
                <a:cs typeface="Helvetica Neue"/>
              </a:rPr>
              <a:t>A Scoutmaster must KNOW ...</a:t>
            </a:r>
          </a:p>
          <a:p>
            <a:pPr>
              <a:lnSpc>
                <a:spcPct val="120000"/>
              </a:lnSpc>
            </a:pPr>
            <a:r>
              <a:rPr lang="en-US" sz="2000" dirty="0">
                <a:latin typeface="Helvetica Neue"/>
                <a:cs typeface="Helvetica Neue"/>
              </a:rPr>
              <a:t>• That Scouts BSA works best when the youth are the leaders</a:t>
            </a:r>
          </a:p>
          <a:p>
            <a:pPr>
              <a:lnSpc>
                <a:spcPct val="120000"/>
              </a:lnSpc>
            </a:pPr>
            <a:r>
              <a:rPr lang="en-US" sz="2000" dirty="0">
                <a:latin typeface="Helvetica Neue"/>
                <a:cs typeface="Helvetica Neue"/>
              </a:rPr>
              <a:t>• That the patrol method is the best way to run a troop</a:t>
            </a:r>
          </a:p>
          <a:p>
            <a:pPr>
              <a:lnSpc>
                <a:spcPct val="120000"/>
              </a:lnSpc>
            </a:pPr>
            <a:r>
              <a:rPr lang="en-US" sz="2000" dirty="0">
                <a:latin typeface="Helvetica Neue"/>
                <a:cs typeface="Helvetica Neue"/>
              </a:rPr>
              <a:t>• The basic skills that are expected from the Scouts</a:t>
            </a:r>
          </a:p>
          <a:p>
            <a:pPr>
              <a:lnSpc>
                <a:spcPct val="120000"/>
              </a:lnSpc>
            </a:pPr>
            <a:r>
              <a:rPr lang="en-US" sz="2000" dirty="0">
                <a:latin typeface="Helvetica Neue"/>
                <a:cs typeface="Helvetica Neue"/>
              </a:rPr>
              <a:t>• How to use the Guide to Safe Scouting </a:t>
            </a:r>
          </a:p>
          <a:p>
            <a:pPr>
              <a:lnSpc>
                <a:spcPct val="120000"/>
              </a:lnSpc>
            </a:pPr>
            <a:r>
              <a:rPr lang="en-US" sz="2000" dirty="0">
                <a:latin typeface="Helvetica Neue"/>
                <a:cs typeface="Helvetica Neue"/>
              </a:rPr>
              <a:t>• The tools and resources available from the district and council</a:t>
            </a:r>
          </a:p>
          <a:p>
            <a:pPr>
              <a:lnSpc>
                <a:spcPct val="120000"/>
              </a:lnSpc>
            </a:pPr>
            <a:r>
              <a:rPr lang="en-US" sz="2000" dirty="0">
                <a:latin typeface="Helvetica Neue"/>
                <a:cs typeface="Helvetica Neue"/>
              </a:rPr>
              <a:t>	—Unit commissioners</a:t>
            </a:r>
          </a:p>
          <a:p>
            <a:pPr>
              <a:lnSpc>
                <a:spcPct val="120000"/>
              </a:lnSpc>
            </a:pPr>
            <a:r>
              <a:rPr lang="en-US" sz="2000" dirty="0">
                <a:latin typeface="Helvetica Neue"/>
                <a:cs typeface="Helvetica Neue"/>
              </a:rPr>
              <a:t>	—Training opportunities for youth and adults</a:t>
            </a:r>
          </a:p>
          <a:p>
            <a:pPr>
              <a:lnSpc>
                <a:spcPct val="120000"/>
              </a:lnSpc>
            </a:pPr>
            <a:r>
              <a:rPr lang="en-US" sz="2000" dirty="0">
                <a:latin typeface="Helvetica Neue"/>
                <a:cs typeface="Helvetica Neue"/>
              </a:rPr>
              <a:t>	—Roundtables and supplemental training opportunities</a:t>
            </a:r>
          </a:p>
          <a:p>
            <a:pPr>
              <a:lnSpc>
                <a:spcPct val="120000"/>
              </a:lnSpc>
            </a:pPr>
            <a:r>
              <a:rPr lang="en-US" sz="2000" dirty="0">
                <a:latin typeface="Helvetica Neue"/>
                <a:cs typeface="Helvetica Neue"/>
              </a:rPr>
              <a:t>	—High-adventure opportunities to keep older youth enthusiastic</a:t>
            </a:r>
          </a:p>
        </p:txBody>
      </p:sp>
    </p:spTree>
    <p:extLst>
      <p:ext uri="{BB962C8B-B14F-4D97-AF65-F5344CB8AC3E}">
        <p14:creationId xmlns:p14="http://schemas.microsoft.com/office/powerpoint/2010/main" val="279317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Know, Do</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24</a:t>
            </a:fld>
            <a:endParaRPr lang="en-US"/>
          </a:p>
        </p:txBody>
      </p:sp>
      <p:sp>
        <p:nvSpPr>
          <p:cNvPr id="3" name="TextBox 2"/>
          <p:cNvSpPr txBox="1"/>
          <p:nvPr/>
        </p:nvSpPr>
        <p:spPr>
          <a:xfrm>
            <a:off x="528083" y="1417638"/>
            <a:ext cx="7609776" cy="4192814"/>
          </a:xfrm>
          <a:prstGeom prst="rect">
            <a:avLst/>
          </a:prstGeom>
          <a:noFill/>
        </p:spPr>
        <p:txBody>
          <a:bodyPr wrap="none" rtlCol="0">
            <a:spAutoFit/>
          </a:bodyPr>
          <a:lstStyle/>
          <a:p>
            <a:pPr>
              <a:lnSpc>
                <a:spcPct val="120000"/>
              </a:lnSpc>
            </a:pPr>
            <a:r>
              <a:rPr lang="en-US" sz="2400" b="1" dirty="0">
                <a:latin typeface="Helvetica Neue"/>
                <a:cs typeface="Helvetica Neue"/>
              </a:rPr>
              <a:t>A Scoutmaster must DO ...</a:t>
            </a:r>
          </a:p>
          <a:p>
            <a:pPr>
              <a:lnSpc>
                <a:spcPct val="120000"/>
              </a:lnSpc>
            </a:pPr>
            <a:r>
              <a:rPr lang="en-US" sz="2000" dirty="0">
                <a:latin typeface="Helvetica Neue"/>
                <a:cs typeface="Helvetica Neue"/>
              </a:rPr>
              <a:t>• Everything he can to help the Scouts become confident leaders</a:t>
            </a:r>
          </a:p>
          <a:p>
            <a:pPr>
              <a:lnSpc>
                <a:spcPct val="120000"/>
              </a:lnSpc>
            </a:pPr>
            <a:r>
              <a:rPr lang="en-US" sz="2000" dirty="0">
                <a:latin typeface="Helvetica Neue"/>
                <a:cs typeface="Helvetica Neue"/>
              </a:rPr>
              <a:t>• Appropriate modeling so Scouts apply the aims of Scouting</a:t>
            </a:r>
          </a:p>
          <a:p>
            <a:pPr>
              <a:lnSpc>
                <a:spcPct val="120000"/>
              </a:lnSpc>
            </a:pPr>
            <a:r>
              <a:rPr lang="en-US" sz="2000" dirty="0">
                <a:latin typeface="Helvetica Neue"/>
                <a:cs typeface="Helvetica Neue"/>
              </a:rPr>
              <a:t>	in their daily lives</a:t>
            </a:r>
          </a:p>
          <a:p>
            <a:pPr>
              <a:lnSpc>
                <a:spcPct val="120000"/>
              </a:lnSpc>
            </a:pPr>
            <a:r>
              <a:rPr lang="en-US" sz="2000" dirty="0">
                <a:latin typeface="Helvetica Neue"/>
                <a:cs typeface="Helvetica Neue"/>
              </a:rPr>
              <a:t>• Needed training to develop assistant Scoutmasters</a:t>
            </a:r>
          </a:p>
          <a:p>
            <a:pPr>
              <a:lnSpc>
                <a:spcPct val="120000"/>
              </a:lnSpc>
            </a:pPr>
            <a:r>
              <a:rPr lang="en-US" sz="2000" dirty="0">
                <a:latin typeface="Helvetica Neue"/>
                <a:cs typeface="Helvetica Neue"/>
              </a:rPr>
              <a:t>• Their own recurring and supplemental training to improve</a:t>
            </a:r>
          </a:p>
          <a:p>
            <a:pPr>
              <a:lnSpc>
                <a:spcPct val="120000"/>
              </a:lnSpc>
            </a:pPr>
            <a:r>
              <a:rPr lang="en-US" sz="2000" dirty="0">
                <a:latin typeface="Helvetica Neue"/>
                <a:cs typeface="Helvetica Neue"/>
              </a:rPr>
              <a:t>• The work needed to partner with the troop committee</a:t>
            </a:r>
          </a:p>
          <a:p>
            <a:pPr>
              <a:lnSpc>
                <a:spcPct val="120000"/>
              </a:lnSpc>
            </a:pPr>
            <a:r>
              <a:rPr lang="en-US" sz="2000" dirty="0">
                <a:latin typeface="Helvetica Neue"/>
                <a:cs typeface="Helvetica Neue"/>
              </a:rPr>
              <a:t>• Everything necessary to communicate effectively with Scouts,</a:t>
            </a:r>
          </a:p>
          <a:p>
            <a:pPr>
              <a:lnSpc>
                <a:spcPct val="120000"/>
              </a:lnSpc>
            </a:pPr>
            <a:r>
              <a:rPr lang="en-US" sz="2000" dirty="0">
                <a:latin typeface="Helvetica Neue"/>
                <a:cs typeface="Helvetica Neue"/>
              </a:rPr>
              <a:t>	parents, and other leaders in the troop</a:t>
            </a:r>
          </a:p>
          <a:p>
            <a:pPr>
              <a:lnSpc>
                <a:spcPct val="120000"/>
              </a:lnSpc>
            </a:pPr>
            <a:r>
              <a:rPr lang="en-US" sz="2000" dirty="0">
                <a:latin typeface="Helvetica Neue"/>
                <a:cs typeface="Helvetica Neue"/>
              </a:rPr>
              <a:t>• Everything needed to uphold the standards of the BSA</a:t>
            </a:r>
          </a:p>
          <a:p>
            <a:pPr>
              <a:lnSpc>
                <a:spcPct val="120000"/>
              </a:lnSpc>
            </a:pPr>
            <a:r>
              <a:rPr lang="en-US" sz="2000" dirty="0">
                <a:latin typeface="Helvetica Neue"/>
                <a:cs typeface="Helvetica Neue"/>
              </a:rPr>
              <a:t>	and the chartered organization</a:t>
            </a:r>
          </a:p>
        </p:txBody>
      </p:sp>
    </p:spTree>
    <p:extLst>
      <p:ext uri="{BB962C8B-B14F-4D97-AF65-F5344CB8AC3E}">
        <p14:creationId xmlns:p14="http://schemas.microsoft.com/office/powerpoint/2010/main" val="2978635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Scoutmaster - Summary</a:t>
            </a:r>
          </a:p>
        </p:txBody>
      </p:sp>
      <p:sp>
        <p:nvSpPr>
          <p:cNvPr id="3" name="Content Placeholder 2"/>
          <p:cNvSpPr>
            <a:spLocks noGrp="1"/>
          </p:cNvSpPr>
          <p:nvPr>
            <p:ph idx="1"/>
          </p:nvPr>
        </p:nvSpPr>
        <p:spPr/>
        <p:txBody>
          <a:bodyPr/>
          <a:lstStyle/>
          <a:p>
            <a:pPr marL="0" indent="0">
              <a:buNone/>
            </a:pPr>
            <a:r>
              <a:rPr lang="en-US" dirty="0"/>
              <a:t>Scoutmasters have important roles to play to ensure a successful Scouting experience for the Scouts and for the chartered organization.</a:t>
            </a:r>
          </a:p>
          <a:p>
            <a:pPr marL="0" indent="0">
              <a:buNone/>
            </a:pPr>
            <a:endParaRPr lang="en-US" dirty="0"/>
          </a:p>
          <a:p>
            <a:pPr marL="0" indent="0">
              <a:buNone/>
            </a:pPr>
            <a:r>
              <a:rPr lang="en-US" dirty="0"/>
              <a:t>The best Scoutmasters give the Scouts opportunities to learn, practice, and demonstrate good leadership in Scout-led troops.</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25</a:t>
            </a:fld>
            <a:endParaRPr lang="en-US"/>
          </a:p>
        </p:txBody>
      </p:sp>
    </p:spTree>
    <p:extLst>
      <p:ext uri="{BB962C8B-B14F-4D97-AF65-F5344CB8AC3E}">
        <p14:creationId xmlns:p14="http://schemas.microsoft.com/office/powerpoint/2010/main" val="110934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TIME</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26</a:t>
            </a:fld>
            <a:endParaRPr lang="en-US"/>
          </a:p>
        </p:txBody>
      </p:sp>
      <p:pic>
        <p:nvPicPr>
          <p:cNvPr id="3" name="Picture 2" descr="67987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863" y="1417638"/>
            <a:ext cx="5690957" cy="4268218"/>
          </a:xfrm>
          <a:prstGeom prst="rect">
            <a:avLst/>
          </a:prstGeom>
        </p:spPr>
      </p:pic>
    </p:spTree>
    <p:extLst>
      <p:ext uri="{BB962C8B-B14F-4D97-AF65-F5344CB8AC3E}">
        <p14:creationId xmlns:p14="http://schemas.microsoft.com/office/powerpoint/2010/main" val="1368279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Patrol Method</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What Is A Patrol?</a:t>
            </a:r>
          </a:p>
          <a:p>
            <a:pPr marL="0" indent="0" algn="ctr">
              <a:buNone/>
            </a:pPr>
            <a:endParaRPr lang="en-US" dirty="0"/>
          </a:p>
          <a:p>
            <a:pPr marL="0" indent="0" algn="ctr">
              <a:buNone/>
            </a:pPr>
            <a:r>
              <a:rPr lang="en-US" dirty="0"/>
              <a:t>Kinds of Patrols</a:t>
            </a:r>
          </a:p>
          <a:p>
            <a:pPr marL="0" indent="0" algn="ctr">
              <a:buNone/>
            </a:pPr>
            <a:endParaRPr lang="en-US" dirty="0"/>
          </a:p>
          <a:p>
            <a:pPr marL="0" indent="0" algn="ctr">
              <a:buNone/>
            </a:pPr>
            <a:r>
              <a:rPr lang="en-US" dirty="0"/>
              <a:t>Patrol Leadership</a:t>
            </a:r>
          </a:p>
          <a:p>
            <a:pPr marL="0" indent="0" algn="ctr">
              <a:buNone/>
            </a:pPr>
            <a:endParaRPr lang="en-US" dirty="0"/>
          </a:p>
          <a:p>
            <a:pPr marL="0" indent="0" algn="ctr">
              <a:buNone/>
            </a:pPr>
            <a:r>
              <a:rPr lang="en-US" dirty="0"/>
              <a:t>Why Have Patrol Meetings?</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27</a:t>
            </a:fld>
            <a:endParaRPr lang="en-US"/>
          </a:p>
        </p:txBody>
      </p:sp>
    </p:spTree>
    <p:extLst>
      <p:ext uri="{BB962C8B-B14F-4D97-AF65-F5344CB8AC3E}">
        <p14:creationId xmlns:p14="http://schemas.microsoft.com/office/powerpoint/2010/main" val="267048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Patrol Method</a:t>
            </a:r>
          </a:p>
        </p:txBody>
      </p:sp>
      <p:sp>
        <p:nvSpPr>
          <p:cNvPr id="3" name="Content Placeholder 2"/>
          <p:cNvSpPr>
            <a:spLocks noGrp="1"/>
          </p:cNvSpPr>
          <p:nvPr>
            <p:ph idx="1"/>
          </p:nvPr>
        </p:nvSpPr>
        <p:spPr>
          <a:xfrm>
            <a:off x="1060723" y="1600201"/>
            <a:ext cx="2937616" cy="4234338"/>
          </a:xfrm>
        </p:spPr>
        <p:txBody>
          <a:bodyPr/>
          <a:lstStyle/>
          <a:p>
            <a:pPr marL="0" indent="0">
              <a:buNone/>
            </a:pPr>
            <a:r>
              <a:rPr lang="en-US" dirty="0"/>
              <a:t>What Is a Patrol?</a:t>
            </a:r>
          </a:p>
          <a:p>
            <a:pPr marL="0" indent="0">
              <a:buNone/>
            </a:pPr>
            <a:r>
              <a:rPr lang="en-US" sz="2000" dirty="0"/>
              <a:t>• Basic unit of a troop</a:t>
            </a:r>
          </a:p>
          <a:p>
            <a:pPr marL="0" indent="0">
              <a:buNone/>
            </a:pPr>
            <a:r>
              <a:rPr lang="en-US" sz="2000" dirty="0"/>
              <a:t>• 6-8 Scouts</a:t>
            </a:r>
          </a:p>
          <a:p>
            <a:pPr marL="0" indent="0">
              <a:buNone/>
            </a:pPr>
            <a:r>
              <a:rPr lang="en-US" sz="2000" dirty="0"/>
              <a:t>• Has a youth leader</a:t>
            </a:r>
          </a:p>
          <a:p>
            <a:pPr marL="0" indent="0">
              <a:buNone/>
            </a:pPr>
            <a:r>
              <a:rPr lang="en-US" sz="2000" dirty="0"/>
              <a:t>• Has a name</a:t>
            </a:r>
          </a:p>
          <a:p>
            <a:pPr marL="0" indent="0">
              <a:buNone/>
            </a:pPr>
            <a:r>
              <a:rPr lang="en-US" sz="2000" dirty="0"/>
              <a:t>• Has a flag</a:t>
            </a:r>
          </a:p>
          <a:p>
            <a:pPr marL="0" indent="0">
              <a:buNone/>
            </a:pPr>
            <a:r>
              <a:rPr lang="en-US" sz="2000" dirty="0"/>
              <a:t>• Has a yell</a:t>
            </a:r>
          </a:p>
          <a:p>
            <a:pPr marL="0" indent="0">
              <a:buNone/>
            </a:pPr>
            <a:r>
              <a:rPr lang="en-US" sz="2000" dirty="0"/>
              <a:t>• Camps together</a:t>
            </a:r>
          </a:p>
          <a:p>
            <a:pPr marL="0" indent="0">
              <a:buNone/>
            </a:pPr>
            <a:r>
              <a:rPr lang="en-US" sz="2000" dirty="0"/>
              <a:t>• Competes as a team</a:t>
            </a:r>
          </a:p>
          <a:p>
            <a:pPr marL="0" indent="0">
              <a:buNone/>
            </a:pPr>
            <a:r>
              <a:rPr lang="en-US" sz="2000" dirty="0"/>
              <a:t>• Leads ceremonies</a:t>
            </a:r>
          </a:p>
          <a:p>
            <a:pPr marL="0" indent="0">
              <a:buNone/>
            </a:pPr>
            <a:r>
              <a:rPr lang="en-US" sz="2000" dirty="0"/>
              <a:t>• Are semi permanent</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28</a:t>
            </a:fld>
            <a:endParaRPr lang="en-US"/>
          </a:p>
        </p:txBody>
      </p:sp>
      <p:sp>
        <p:nvSpPr>
          <p:cNvPr id="5" name="Content Placeholder 2"/>
          <p:cNvSpPr txBox="1">
            <a:spLocks/>
          </p:cNvSpPr>
          <p:nvPr/>
        </p:nvSpPr>
        <p:spPr bwMode="auto">
          <a:xfrm>
            <a:off x="5108596" y="1600201"/>
            <a:ext cx="2937616" cy="423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b="1" kern="1200">
                <a:solidFill>
                  <a:srgbClr val="005AA3"/>
                </a:solidFill>
                <a:latin typeface="Helvetica"/>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charset="0"/>
              <a:buChar char="–"/>
              <a:defRPr sz="2000" kern="1200">
                <a:solidFill>
                  <a:srgbClr val="005AA3"/>
                </a:solidFill>
                <a:latin typeface="Helvetica"/>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charset="0"/>
              <a:buChar char="•"/>
              <a:defRPr kern="1200">
                <a:solidFill>
                  <a:srgbClr val="005AA3"/>
                </a:solidFill>
                <a:latin typeface="Helvetica"/>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charset="0"/>
              <a:buChar char="–"/>
              <a:defRPr sz="1400" b="1" i="1" kern="1200">
                <a:solidFill>
                  <a:srgbClr val="CF0031"/>
                </a:solidFill>
                <a:latin typeface="Helvetica"/>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charset="0"/>
              <a:buChar char="»"/>
              <a:defRPr sz="1200" i="1" kern="1200">
                <a:solidFill>
                  <a:srgbClr val="005AA3"/>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Kinds of Patrols</a:t>
            </a:r>
          </a:p>
          <a:p>
            <a:pPr marL="0" indent="0">
              <a:buNone/>
            </a:pPr>
            <a:r>
              <a:rPr lang="en-US" sz="2000" dirty="0"/>
              <a:t>• New-Scout patrol</a:t>
            </a:r>
          </a:p>
          <a:p>
            <a:pPr marL="0" indent="0">
              <a:buNone/>
            </a:pPr>
            <a:r>
              <a:rPr lang="en-US" sz="2000" dirty="0"/>
              <a:t>• Traditional patrol</a:t>
            </a:r>
          </a:p>
          <a:p>
            <a:pPr marL="0" indent="0">
              <a:buNone/>
            </a:pPr>
            <a:r>
              <a:rPr lang="en-US" sz="2000" dirty="0"/>
              <a:t>• Older-Scout patrol</a:t>
            </a:r>
          </a:p>
          <a:p>
            <a:pPr marL="0" indent="0">
              <a:buNone/>
            </a:pPr>
            <a:r>
              <a:rPr lang="en-US" sz="2000" dirty="0"/>
              <a:t>• National Honor  	Patrol (award)</a:t>
            </a:r>
            <a:endParaRPr lang="en-US" sz="1800" dirty="0"/>
          </a:p>
        </p:txBody>
      </p:sp>
    </p:spTree>
    <p:extLst>
      <p:ext uri="{BB962C8B-B14F-4D97-AF65-F5344CB8AC3E}">
        <p14:creationId xmlns:p14="http://schemas.microsoft.com/office/powerpoint/2010/main" val="2546842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Patrol Method</a:t>
            </a:r>
          </a:p>
        </p:txBody>
      </p:sp>
      <p:sp>
        <p:nvSpPr>
          <p:cNvPr id="3" name="Content Placeholder 2"/>
          <p:cNvSpPr>
            <a:spLocks noGrp="1"/>
          </p:cNvSpPr>
          <p:nvPr>
            <p:ph idx="1"/>
          </p:nvPr>
        </p:nvSpPr>
        <p:spPr>
          <a:xfrm>
            <a:off x="1060723" y="1600201"/>
            <a:ext cx="2937616" cy="4234338"/>
          </a:xfrm>
        </p:spPr>
        <p:txBody>
          <a:bodyPr/>
          <a:lstStyle/>
          <a:p>
            <a:pPr marL="0" indent="0">
              <a:buNone/>
            </a:pPr>
            <a:r>
              <a:rPr lang="en-US" dirty="0"/>
              <a:t>Patrol Leadership </a:t>
            </a:r>
          </a:p>
          <a:p>
            <a:r>
              <a:rPr lang="en-US" sz="2000" dirty="0"/>
              <a:t>Patrol leader </a:t>
            </a:r>
          </a:p>
          <a:p>
            <a:r>
              <a:rPr lang="en-US" sz="2000" dirty="0"/>
              <a:t>Assistant patrol leader </a:t>
            </a:r>
          </a:p>
          <a:p>
            <a:r>
              <a:rPr lang="en-US" sz="2000" dirty="0"/>
              <a:t>Troop guide (as coach) </a:t>
            </a:r>
          </a:p>
          <a:p>
            <a:r>
              <a:rPr lang="en-US" sz="2000" dirty="0"/>
              <a:t>Patrol advisor (as advisor) </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29</a:t>
            </a:fld>
            <a:endParaRPr lang="en-US"/>
          </a:p>
        </p:txBody>
      </p:sp>
      <p:sp>
        <p:nvSpPr>
          <p:cNvPr id="5" name="Content Placeholder 2"/>
          <p:cNvSpPr txBox="1">
            <a:spLocks/>
          </p:cNvSpPr>
          <p:nvPr/>
        </p:nvSpPr>
        <p:spPr bwMode="auto">
          <a:xfrm>
            <a:off x="5108595" y="1600201"/>
            <a:ext cx="3026389" cy="423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b="1" kern="1200">
                <a:solidFill>
                  <a:srgbClr val="005AA3"/>
                </a:solidFill>
                <a:latin typeface="Helvetica"/>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charset="0"/>
              <a:buChar char="–"/>
              <a:defRPr sz="2000" kern="1200">
                <a:solidFill>
                  <a:srgbClr val="005AA3"/>
                </a:solidFill>
                <a:latin typeface="Helvetica"/>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charset="0"/>
              <a:buChar char="•"/>
              <a:defRPr kern="1200">
                <a:solidFill>
                  <a:srgbClr val="005AA3"/>
                </a:solidFill>
                <a:latin typeface="Helvetica"/>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charset="0"/>
              <a:buChar char="–"/>
              <a:defRPr sz="1400" b="1" i="1" kern="1200">
                <a:solidFill>
                  <a:srgbClr val="CF0031"/>
                </a:solidFill>
                <a:latin typeface="Helvetica"/>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charset="0"/>
              <a:buChar char="»"/>
              <a:defRPr sz="1200" i="1" kern="1200">
                <a:solidFill>
                  <a:srgbClr val="005AA3"/>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Why Have Patrol Meetings?</a:t>
            </a:r>
          </a:p>
          <a:p>
            <a:pPr marL="0" indent="0">
              <a:buNone/>
            </a:pPr>
            <a:r>
              <a:rPr lang="en-US" sz="2000" dirty="0"/>
              <a:t>• Plan patrol activities</a:t>
            </a:r>
          </a:p>
          <a:p>
            <a:pPr marL="0" indent="0">
              <a:buNone/>
            </a:pPr>
            <a:r>
              <a:rPr lang="en-US" sz="2000" dirty="0"/>
              <a:t>• Collect the dues</a:t>
            </a:r>
          </a:p>
          <a:p>
            <a:pPr marL="0" indent="0">
              <a:buNone/>
            </a:pPr>
            <a:r>
              <a:rPr lang="en-US" sz="2000" dirty="0"/>
              <a:t>• Prepare for outings</a:t>
            </a:r>
          </a:p>
          <a:p>
            <a:pPr marL="0" indent="0">
              <a:buNone/>
            </a:pPr>
            <a:r>
              <a:rPr lang="en-US" sz="2000" dirty="0"/>
              <a:t>• Clean and repair gear</a:t>
            </a:r>
          </a:p>
          <a:p>
            <a:pPr marL="0" indent="0">
              <a:buNone/>
            </a:pPr>
            <a:r>
              <a:rPr lang="en-US" sz="2000" dirty="0"/>
              <a:t>• Play games</a:t>
            </a:r>
          </a:p>
          <a:p>
            <a:pPr marL="0" indent="0">
              <a:buNone/>
            </a:pPr>
            <a:r>
              <a:rPr lang="en-US" sz="2000" dirty="0"/>
              <a:t>• Work on skills</a:t>
            </a:r>
          </a:p>
          <a:p>
            <a:pPr marL="0" indent="0">
              <a:buNone/>
            </a:pPr>
            <a:r>
              <a:rPr lang="en-US" sz="2000" dirty="0"/>
              <a:t>• Rehearse</a:t>
            </a:r>
            <a:r>
              <a:rPr lang="en-US" dirty="0"/>
              <a:t> </a:t>
            </a:r>
            <a:r>
              <a:rPr lang="en-US" sz="2000" dirty="0"/>
              <a:t>ceremonies</a:t>
            </a:r>
            <a:endParaRPr lang="en-US" sz="1600" dirty="0"/>
          </a:p>
        </p:txBody>
      </p:sp>
    </p:spTree>
    <p:extLst>
      <p:ext uri="{BB962C8B-B14F-4D97-AF65-F5344CB8AC3E}">
        <p14:creationId xmlns:p14="http://schemas.microsoft.com/office/powerpoint/2010/main" val="141463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Scoutmaster Position Specific Training</a:t>
            </a:r>
          </a:p>
        </p:txBody>
      </p:sp>
      <p:sp>
        <p:nvSpPr>
          <p:cNvPr id="3" name="Content Placeholder 2"/>
          <p:cNvSpPr>
            <a:spLocks noGrp="1"/>
          </p:cNvSpPr>
          <p:nvPr>
            <p:ph idx="1"/>
          </p:nvPr>
        </p:nvSpPr>
        <p:spPr/>
        <p:txBody>
          <a:bodyPr/>
          <a:lstStyle/>
          <a:p>
            <a:pPr marL="0" indent="0" algn="ctr">
              <a:buNone/>
            </a:pPr>
            <a:endParaRPr lang="en-US" sz="3600" dirty="0"/>
          </a:p>
          <a:p>
            <a:pPr marL="0" indent="0" algn="ctr">
              <a:buNone/>
            </a:pPr>
            <a:endParaRPr lang="en-US" sz="3600" dirty="0"/>
          </a:p>
          <a:p>
            <a:pPr marL="0" indent="0" algn="ctr">
              <a:buNone/>
            </a:pPr>
            <a:r>
              <a:rPr lang="en-US" sz="4400" dirty="0"/>
              <a:t>Why are we here?</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3</a:t>
            </a:fld>
            <a:endParaRPr lang="en-US"/>
          </a:p>
        </p:txBody>
      </p:sp>
    </p:spTree>
    <p:extLst>
      <p:ext uri="{BB962C8B-B14F-4D97-AF65-F5344CB8AC3E}">
        <p14:creationId xmlns:p14="http://schemas.microsoft.com/office/powerpoint/2010/main" val="2956797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Patrol Method - Reflection</a:t>
            </a:r>
          </a:p>
        </p:txBody>
      </p:sp>
      <p:sp>
        <p:nvSpPr>
          <p:cNvPr id="3" name="Content Placeholder 2"/>
          <p:cNvSpPr>
            <a:spLocks noGrp="1"/>
          </p:cNvSpPr>
          <p:nvPr>
            <p:ph idx="1"/>
          </p:nvPr>
        </p:nvSpPr>
        <p:spPr>
          <a:xfrm>
            <a:off x="457200" y="1263876"/>
            <a:ext cx="8433494" cy="4600650"/>
          </a:xfrm>
        </p:spPr>
        <p:txBody>
          <a:bodyPr/>
          <a:lstStyle/>
          <a:p>
            <a:pPr marL="0" indent="0">
              <a:buNone/>
            </a:pPr>
            <a:endParaRPr lang="en-US" sz="2000" dirty="0"/>
          </a:p>
          <a:p>
            <a:pPr marL="0" indent="0">
              <a:buNone/>
            </a:pPr>
            <a:r>
              <a:rPr lang="en-US" sz="2000" dirty="0"/>
              <a:t>Q: What elements of the patrol method should you be able to observe in your patrols?</a:t>
            </a:r>
          </a:p>
          <a:p>
            <a:pPr marL="0" indent="0">
              <a:buNone/>
            </a:pPr>
            <a:r>
              <a:rPr lang="en-US" sz="2000" dirty="0"/>
              <a:t>A: Team effort, leadership, competition, camaraderie, developing friendships</a:t>
            </a:r>
            <a:br>
              <a:rPr lang="en-US" sz="2000" dirty="0"/>
            </a:br>
            <a:endParaRPr lang="en-US" sz="2000" dirty="0"/>
          </a:p>
          <a:p>
            <a:pPr marL="0" indent="0">
              <a:buNone/>
            </a:pPr>
            <a:r>
              <a:rPr lang="en-US" sz="2000" dirty="0"/>
              <a:t>Teach Scouts to incorporate the games and skill-development activities from </a:t>
            </a:r>
            <a:r>
              <a:rPr lang="en-US" sz="2000" i="1" dirty="0"/>
              <a:t>Troop Program Resources </a:t>
            </a:r>
            <a:r>
              <a:rPr lang="en-US" sz="2000" dirty="0"/>
              <a:t>into their troop meeting plans, and encourage Scouts to devise their own ways of making troop meetings fun, exciting, and active. </a:t>
            </a:r>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30</a:t>
            </a:fld>
            <a:endParaRPr lang="en-US"/>
          </a:p>
        </p:txBody>
      </p:sp>
    </p:spTree>
    <p:extLst>
      <p:ext uri="{BB962C8B-B14F-4D97-AF65-F5344CB8AC3E}">
        <p14:creationId xmlns:p14="http://schemas.microsoft.com/office/powerpoint/2010/main" val="195385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Patrol Method</a:t>
            </a:r>
          </a:p>
        </p:txBody>
      </p:sp>
      <p:sp>
        <p:nvSpPr>
          <p:cNvPr id="3" name="Content Placeholder 2"/>
          <p:cNvSpPr>
            <a:spLocks noGrp="1"/>
          </p:cNvSpPr>
          <p:nvPr>
            <p:ph idx="1"/>
          </p:nvPr>
        </p:nvSpPr>
        <p:spPr/>
        <p:txBody>
          <a:bodyPr/>
          <a:lstStyle/>
          <a:p>
            <a:pPr marL="0" indent="0" algn="ctr">
              <a:buNone/>
            </a:pPr>
            <a:r>
              <a:rPr lang="en-US" sz="2800" dirty="0"/>
              <a:t>Different Kinds of Patrols</a:t>
            </a:r>
          </a:p>
          <a:p>
            <a:pPr marL="0" indent="0">
              <a:buNone/>
            </a:pPr>
            <a:endParaRPr lang="en-US" dirty="0"/>
          </a:p>
          <a:p>
            <a:pPr marL="0" indent="0" algn="ctr">
              <a:buNone/>
            </a:pPr>
            <a:r>
              <a:rPr lang="en-US" dirty="0"/>
              <a:t>New Scout Patrol</a:t>
            </a:r>
          </a:p>
          <a:p>
            <a:pPr marL="0" indent="0" algn="ctr">
              <a:buNone/>
            </a:pPr>
            <a:endParaRPr lang="en-US" dirty="0"/>
          </a:p>
          <a:p>
            <a:pPr marL="0" indent="0" algn="ctr">
              <a:buNone/>
            </a:pPr>
            <a:r>
              <a:rPr lang="en-US" dirty="0"/>
              <a:t>Traditional Patrol</a:t>
            </a:r>
          </a:p>
          <a:p>
            <a:pPr marL="0" indent="0" algn="ctr">
              <a:buNone/>
            </a:pPr>
            <a:endParaRPr lang="en-US" dirty="0"/>
          </a:p>
          <a:p>
            <a:pPr marL="0" indent="0" algn="ctr">
              <a:buNone/>
            </a:pPr>
            <a:r>
              <a:rPr lang="en-US" dirty="0"/>
              <a:t>Older Scout Patrol</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31</a:t>
            </a:fld>
            <a:endParaRPr lang="en-US"/>
          </a:p>
        </p:txBody>
      </p:sp>
    </p:spTree>
    <p:extLst>
      <p:ext uri="{BB962C8B-B14F-4D97-AF65-F5344CB8AC3E}">
        <p14:creationId xmlns:p14="http://schemas.microsoft.com/office/powerpoint/2010/main" val="1247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Scout Patrol</a:t>
            </a:r>
          </a:p>
        </p:txBody>
      </p:sp>
      <p:sp>
        <p:nvSpPr>
          <p:cNvPr id="3" name="Content Placeholder 2"/>
          <p:cNvSpPr>
            <a:spLocks noGrp="1"/>
          </p:cNvSpPr>
          <p:nvPr>
            <p:ph idx="1"/>
          </p:nvPr>
        </p:nvSpPr>
        <p:spPr/>
        <p:txBody>
          <a:bodyPr/>
          <a:lstStyle/>
          <a:p>
            <a:pPr>
              <a:lnSpc>
                <a:spcPct val="120000"/>
              </a:lnSpc>
            </a:pPr>
            <a:r>
              <a:rPr lang="en-US" dirty="0"/>
              <a:t>Just joined the troop at the same time </a:t>
            </a:r>
          </a:p>
          <a:p>
            <a:pPr>
              <a:lnSpc>
                <a:spcPct val="120000"/>
              </a:lnSpc>
            </a:pPr>
            <a:r>
              <a:rPr lang="en-US" dirty="0"/>
              <a:t>New to Scouting </a:t>
            </a:r>
          </a:p>
          <a:p>
            <a:pPr>
              <a:lnSpc>
                <a:spcPct val="120000"/>
              </a:lnSpc>
            </a:pPr>
            <a:r>
              <a:rPr lang="en-US" dirty="0"/>
              <a:t>Were probably a </a:t>
            </a:r>
            <a:r>
              <a:rPr lang="en-US" dirty="0" err="1"/>
              <a:t>Webelos</a:t>
            </a:r>
            <a:r>
              <a:rPr lang="en-US" dirty="0"/>
              <a:t> den or group of friends </a:t>
            </a:r>
          </a:p>
          <a:p>
            <a:pPr>
              <a:lnSpc>
                <a:spcPct val="120000"/>
              </a:lnSpc>
            </a:pPr>
            <a:r>
              <a:rPr lang="en-US" dirty="0"/>
              <a:t>Patrol leaders serve shorter terms </a:t>
            </a:r>
          </a:p>
          <a:p>
            <a:pPr>
              <a:lnSpc>
                <a:spcPct val="120000"/>
              </a:lnSpc>
            </a:pPr>
            <a:r>
              <a:rPr lang="en-US" dirty="0"/>
              <a:t>Has an older Scout to assist them (troop guide) </a:t>
            </a:r>
          </a:p>
          <a:p>
            <a:pPr>
              <a:lnSpc>
                <a:spcPct val="120000"/>
              </a:lnSpc>
            </a:pPr>
            <a:r>
              <a:rPr lang="en-US" dirty="0"/>
              <a:t>Has an assistant Scoutmaster to coach them </a:t>
            </a:r>
          </a:p>
          <a:p>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32</a:t>
            </a:fld>
            <a:endParaRPr lang="en-US"/>
          </a:p>
        </p:txBody>
      </p:sp>
    </p:spTree>
    <p:extLst>
      <p:ext uri="{BB962C8B-B14F-4D97-AF65-F5344CB8AC3E}">
        <p14:creationId xmlns:p14="http://schemas.microsoft.com/office/powerpoint/2010/main" val="381683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Patrol</a:t>
            </a:r>
          </a:p>
        </p:txBody>
      </p:sp>
      <p:sp>
        <p:nvSpPr>
          <p:cNvPr id="3" name="Content Placeholder 2"/>
          <p:cNvSpPr>
            <a:spLocks noGrp="1"/>
          </p:cNvSpPr>
          <p:nvPr>
            <p:ph idx="1"/>
          </p:nvPr>
        </p:nvSpPr>
        <p:spPr>
          <a:xfrm>
            <a:off x="1336489" y="1600201"/>
            <a:ext cx="6699239" cy="4234338"/>
          </a:xfrm>
        </p:spPr>
        <p:txBody>
          <a:bodyPr/>
          <a:lstStyle/>
          <a:p>
            <a:pPr>
              <a:lnSpc>
                <a:spcPct val="120000"/>
              </a:lnSpc>
            </a:pPr>
            <a:r>
              <a:rPr lang="en-US" dirty="0"/>
              <a:t>Friends with similar interests and abilities </a:t>
            </a:r>
          </a:p>
          <a:p>
            <a:pPr>
              <a:lnSpc>
                <a:spcPct val="120000"/>
              </a:lnSpc>
            </a:pPr>
            <a:r>
              <a:rPr lang="en-US" dirty="0"/>
              <a:t>Chose to be in the patrol together </a:t>
            </a:r>
          </a:p>
          <a:p>
            <a:pPr>
              <a:lnSpc>
                <a:spcPct val="120000"/>
              </a:lnSpc>
            </a:pPr>
            <a:r>
              <a:rPr lang="en-US" dirty="0"/>
              <a:t>Range of ages</a:t>
            </a:r>
            <a:br>
              <a:rPr lang="en-US" dirty="0"/>
            </a:br>
            <a:r>
              <a:rPr lang="en-US" dirty="0"/>
              <a:t>(no more than three years between oldest</a:t>
            </a:r>
            <a:br>
              <a:rPr lang="en-US" dirty="0"/>
            </a:br>
            <a:r>
              <a:rPr lang="en-US" dirty="0"/>
              <a:t>and youngest)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33</a:t>
            </a:fld>
            <a:endParaRPr lang="en-US"/>
          </a:p>
        </p:txBody>
      </p:sp>
    </p:spTree>
    <p:extLst>
      <p:ext uri="{BB962C8B-B14F-4D97-AF65-F5344CB8AC3E}">
        <p14:creationId xmlns:p14="http://schemas.microsoft.com/office/powerpoint/2010/main" val="362560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Older Scout Patrol</a:t>
            </a:r>
          </a:p>
        </p:txBody>
      </p:sp>
      <p:sp>
        <p:nvSpPr>
          <p:cNvPr id="3" name="Content Placeholder 2"/>
          <p:cNvSpPr>
            <a:spLocks noGrp="1"/>
          </p:cNvSpPr>
          <p:nvPr>
            <p:ph idx="1"/>
          </p:nvPr>
        </p:nvSpPr>
        <p:spPr>
          <a:xfrm>
            <a:off x="1251003" y="1600201"/>
            <a:ext cx="7261008" cy="4234338"/>
          </a:xfrm>
        </p:spPr>
        <p:txBody>
          <a:bodyPr/>
          <a:lstStyle/>
          <a:p>
            <a:pPr>
              <a:lnSpc>
                <a:spcPct val="120000"/>
              </a:lnSpc>
            </a:pPr>
            <a:r>
              <a:rPr lang="en-US" dirty="0"/>
              <a:t>Experienced Scouts </a:t>
            </a:r>
          </a:p>
          <a:p>
            <a:pPr>
              <a:lnSpc>
                <a:spcPct val="120000"/>
              </a:lnSpc>
            </a:pPr>
            <a:r>
              <a:rPr lang="en-US" dirty="0"/>
              <a:t>14 years or older </a:t>
            </a:r>
          </a:p>
          <a:p>
            <a:pPr>
              <a:lnSpc>
                <a:spcPct val="120000"/>
              </a:lnSpc>
            </a:pPr>
            <a:r>
              <a:rPr lang="en-US" dirty="0"/>
              <a:t>Participate in higher adventures</a:t>
            </a:r>
            <a:br>
              <a:rPr lang="en-US" dirty="0"/>
            </a:br>
            <a:r>
              <a:rPr lang="en-US" dirty="0"/>
              <a:t>(see age- appropriate guidelines) </a:t>
            </a:r>
          </a:p>
          <a:p>
            <a:pPr>
              <a:lnSpc>
                <a:spcPct val="120000"/>
              </a:lnSpc>
            </a:pPr>
            <a:r>
              <a:rPr lang="en-US" dirty="0"/>
              <a:t>Serve as youth leaders</a:t>
            </a:r>
          </a:p>
          <a:p>
            <a:pPr>
              <a:lnSpc>
                <a:spcPct val="120000"/>
              </a:lnSpc>
            </a:pPr>
            <a:r>
              <a:rPr lang="en-US" dirty="0"/>
              <a:t>Keeps older Scouts engaged and contributing </a:t>
            </a:r>
          </a:p>
          <a:p>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34</a:t>
            </a:fld>
            <a:endParaRPr lang="en-US"/>
          </a:p>
        </p:txBody>
      </p:sp>
    </p:spTree>
    <p:extLst>
      <p:ext uri="{BB962C8B-B14F-4D97-AF65-F5344CB8AC3E}">
        <p14:creationId xmlns:p14="http://schemas.microsoft.com/office/powerpoint/2010/main" val="125562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the Patrols’ Needs</a:t>
            </a:r>
          </a:p>
        </p:txBody>
      </p:sp>
      <p:sp>
        <p:nvSpPr>
          <p:cNvPr id="3" name="Content Placeholder 2"/>
          <p:cNvSpPr>
            <a:spLocks noGrp="1"/>
          </p:cNvSpPr>
          <p:nvPr>
            <p:ph idx="1"/>
          </p:nvPr>
        </p:nvSpPr>
        <p:spPr/>
        <p:txBody>
          <a:bodyPr/>
          <a:lstStyle/>
          <a:p>
            <a:pPr marL="0" indent="0" algn="ctr">
              <a:buNone/>
            </a:pPr>
            <a:r>
              <a:rPr lang="en-US" dirty="0"/>
              <a:t>Discuss your Patrol’s assigned outing theme.</a:t>
            </a:r>
          </a:p>
          <a:p>
            <a:pPr marL="0" indent="0" algn="ctr">
              <a:buNone/>
            </a:pPr>
            <a:r>
              <a:rPr lang="en-US" dirty="0"/>
              <a:t>Design programs for each patrol type to fit your theme:</a:t>
            </a:r>
          </a:p>
          <a:p>
            <a:pPr marL="0" indent="0" algn="ctr">
              <a:buNone/>
            </a:pPr>
            <a:endParaRPr lang="en-US" dirty="0"/>
          </a:p>
          <a:p>
            <a:pPr marL="0" indent="0" algn="ctr">
              <a:buNone/>
            </a:pPr>
            <a:r>
              <a:rPr lang="en-US" dirty="0"/>
              <a:t>New Scout Patrol</a:t>
            </a:r>
          </a:p>
          <a:p>
            <a:pPr marL="0" indent="0" algn="ctr">
              <a:buNone/>
            </a:pPr>
            <a:endParaRPr lang="en-US" dirty="0"/>
          </a:p>
          <a:p>
            <a:pPr marL="0" indent="0" algn="ctr">
              <a:buNone/>
            </a:pPr>
            <a:r>
              <a:rPr lang="en-US" dirty="0"/>
              <a:t>Traditional Patrol</a:t>
            </a:r>
          </a:p>
          <a:p>
            <a:pPr marL="0" indent="0" algn="ctr">
              <a:buNone/>
            </a:pPr>
            <a:endParaRPr lang="en-US" dirty="0"/>
          </a:p>
          <a:p>
            <a:pPr marL="0" indent="0" algn="ctr">
              <a:buNone/>
            </a:pPr>
            <a:r>
              <a:rPr lang="en-US" dirty="0"/>
              <a:t>Older Scout Patrol</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35</a:t>
            </a:fld>
            <a:endParaRPr lang="en-US"/>
          </a:p>
        </p:txBody>
      </p:sp>
    </p:spTree>
    <p:extLst>
      <p:ext uri="{BB962C8B-B14F-4D97-AF65-F5344CB8AC3E}">
        <p14:creationId xmlns:p14="http://schemas.microsoft.com/office/powerpoint/2010/main" val="250801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ALL Patrols</a:t>
            </a:r>
          </a:p>
        </p:txBody>
      </p:sp>
      <p:sp>
        <p:nvSpPr>
          <p:cNvPr id="3" name="Content Placeholder 2"/>
          <p:cNvSpPr>
            <a:spLocks noGrp="1"/>
          </p:cNvSpPr>
          <p:nvPr>
            <p:ph idx="1"/>
          </p:nvPr>
        </p:nvSpPr>
        <p:spPr/>
        <p:txBody>
          <a:bodyPr/>
          <a:lstStyle/>
          <a:p>
            <a:pPr>
              <a:lnSpc>
                <a:spcPct val="120000"/>
              </a:lnSpc>
            </a:pPr>
            <a:r>
              <a:rPr lang="en-US" dirty="0"/>
              <a:t>Scoutmaster and the participants’ parents give permission.</a:t>
            </a:r>
          </a:p>
          <a:p>
            <a:pPr>
              <a:lnSpc>
                <a:spcPct val="120000"/>
              </a:lnSpc>
            </a:pPr>
            <a:r>
              <a:rPr lang="en-US" dirty="0"/>
              <a:t>The activity doesn’t conflict with the troop calendar.</a:t>
            </a:r>
          </a:p>
          <a:p>
            <a:pPr>
              <a:lnSpc>
                <a:spcPct val="120000"/>
              </a:lnSpc>
            </a:pPr>
            <a:r>
              <a:rPr lang="en-US" dirty="0"/>
              <a:t>Guide to Safe Scouting policies are followed. (Especially the need for two-deep adult leadership).</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36</a:t>
            </a:fld>
            <a:endParaRPr lang="en-US"/>
          </a:p>
        </p:txBody>
      </p:sp>
    </p:spTree>
    <p:extLst>
      <p:ext uri="{BB962C8B-B14F-4D97-AF65-F5344CB8AC3E}">
        <p14:creationId xmlns:p14="http://schemas.microsoft.com/office/powerpoint/2010/main" val="391289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Patrol Method - Summary</a:t>
            </a:r>
          </a:p>
        </p:txBody>
      </p:sp>
      <p:sp>
        <p:nvSpPr>
          <p:cNvPr id="3" name="Content Placeholder 2"/>
          <p:cNvSpPr>
            <a:spLocks noGrp="1"/>
          </p:cNvSpPr>
          <p:nvPr>
            <p:ph idx="1"/>
          </p:nvPr>
        </p:nvSpPr>
        <p:spPr/>
        <p:txBody>
          <a:bodyPr/>
          <a:lstStyle/>
          <a:p>
            <a:r>
              <a:rPr lang="en-US" sz="2000" dirty="0"/>
              <a:t>The patrol is the primary element in a successful troop.</a:t>
            </a:r>
          </a:p>
          <a:p>
            <a:endParaRPr lang="en-US" sz="2000" dirty="0"/>
          </a:p>
          <a:p>
            <a:r>
              <a:rPr lang="en-US" sz="2000" dirty="0"/>
              <a:t>The patrol leaders and youth troop leaders make up the Patrol Leaders’ Council (PLC) and lead the troop.</a:t>
            </a:r>
          </a:p>
          <a:p>
            <a:endParaRPr lang="en-US" sz="2000" dirty="0"/>
          </a:p>
          <a:p>
            <a:r>
              <a:rPr lang="en-US" sz="2000" dirty="0"/>
              <a:t>Your advancement sheets reinforce the importance of the patrol method and the understanding that the patrol is a requirement for Second Class. We will continue to use the patrol method throughout the course.</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37</a:t>
            </a:fld>
            <a:endParaRPr lang="en-US"/>
          </a:p>
        </p:txBody>
      </p:sp>
    </p:spTree>
    <p:extLst>
      <p:ext uri="{BB962C8B-B14F-4D97-AF65-F5344CB8AC3E}">
        <p14:creationId xmlns:p14="http://schemas.microsoft.com/office/powerpoint/2010/main" val="29071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Troop Meeting</a:t>
            </a:r>
          </a:p>
        </p:txBody>
      </p:sp>
      <p:sp>
        <p:nvSpPr>
          <p:cNvPr id="3" name="Content Placeholder 2"/>
          <p:cNvSpPr>
            <a:spLocks noGrp="1"/>
          </p:cNvSpPr>
          <p:nvPr>
            <p:ph idx="1"/>
          </p:nvPr>
        </p:nvSpPr>
        <p:spPr/>
        <p:txBody>
          <a:bodyPr/>
          <a:lstStyle/>
          <a:p>
            <a:pPr marL="0" indent="0">
              <a:buNone/>
            </a:pPr>
            <a:r>
              <a:rPr lang="en-US" dirty="0"/>
              <a:t>Why have Troop Meetings?</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38</a:t>
            </a:fld>
            <a:endParaRPr lang="en-US"/>
          </a:p>
        </p:txBody>
      </p:sp>
      <p:pic>
        <p:nvPicPr>
          <p:cNvPr id="6" name="Picture 5" descr="brainstorm-300x23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437001"/>
            <a:ext cx="3810000" cy="2921000"/>
          </a:xfrm>
          <a:prstGeom prst="rect">
            <a:avLst/>
          </a:prstGeom>
        </p:spPr>
      </p:pic>
    </p:spTree>
    <p:extLst>
      <p:ext uri="{BB962C8B-B14F-4D97-AF65-F5344CB8AC3E}">
        <p14:creationId xmlns:p14="http://schemas.microsoft.com/office/powerpoint/2010/main" val="378081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Troop Meeting</a:t>
            </a:r>
          </a:p>
        </p:txBody>
      </p:sp>
      <p:sp>
        <p:nvSpPr>
          <p:cNvPr id="3" name="Content Placeholder 2"/>
          <p:cNvSpPr>
            <a:spLocks noGrp="1"/>
          </p:cNvSpPr>
          <p:nvPr>
            <p:ph idx="1"/>
          </p:nvPr>
        </p:nvSpPr>
        <p:spPr>
          <a:xfrm>
            <a:off x="1861621" y="1600201"/>
            <a:ext cx="6015348" cy="4234338"/>
          </a:xfrm>
        </p:spPr>
        <p:txBody>
          <a:bodyPr/>
          <a:lstStyle/>
          <a:p>
            <a:pPr marL="0" indent="0">
              <a:buNone/>
            </a:pPr>
            <a:r>
              <a:rPr lang="en-US" dirty="0"/>
              <a:t>Why have Troop Meetings?</a:t>
            </a:r>
          </a:p>
          <a:p>
            <a:pPr marL="0" indent="0">
              <a:buNone/>
            </a:pPr>
            <a:endParaRPr lang="en-US" dirty="0"/>
          </a:p>
          <a:p>
            <a:r>
              <a:rPr lang="en-US" dirty="0"/>
              <a:t>Motivate Scouts </a:t>
            </a:r>
          </a:p>
          <a:p>
            <a:r>
              <a:rPr lang="en-US" dirty="0"/>
              <a:t>Strengthen Patrols </a:t>
            </a:r>
          </a:p>
          <a:p>
            <a:r>
              <a:rPr lang="en-US" dirty="0"/>
              <a:t>Promote Patrol Spirit </a:t>
            </a:r>
          </a:p>
          <a:p>
            <a:r>
              <a:rPr lang="en-US" dirty="0"/>
              <a:t>Encourage practice of Scouting skills </a:t>
            </a:r>
          </a:p>
          <a:p>
            <a:r>
              <a:rPr lang="en-US" dirty="0"/>
              <a:t>Allow Scouts to exercise leadership </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39</a:t>
            </a:fld>
            <a:endParaRPr lang="en-US"/>
          </a:p>
        </p:txBody>
      </p:sp>
    </p:spTree>
    <p:extLst>
      <p:ext uri="{BB962C8B-B14F-4D97-AF65-F5344CB8AC3E}">
        <p14:creationId xmlns:p14="http://schemas.microsoft.com/office/powerpoint/2010/main" val="210883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Ceremony</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4</a:t>
            </a:fld>
            <a:endParaRPr lang="en-US"/>
          </a:p>
        </p:txBody>
      </p:sp>
      <p:pic>
        <p:nvPicPr>
          <p:cNvPr id="6" name="Picture 5" descr="file_3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027"/>
            <a:ext cx="9144000" cy="6096000"/>
          </a:xfrm>
          <a:prstGeom prst="rect">
            <a:avLst/>
          </a:prstGeom>
        </p:spPr>
      </p:pic>
    </p:spTree>
    <p:extLst>
      <p:ext uri="{BB962C8B-B14F-4D97-AF65-F5344CB8AC3E}">
        <p14:creationId xmlns:p14="http://schemas.microsoft.com/office/powerpoint/2010/main" val="215650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Troop Meeting Plan</a:t>
            </a:r>
          </a:p>
        </p:txBody>
      </p:sp>
      <p:sp>
        <p:nvSpPr>
          <p:cNvPr id="3" name="Content Placeholder 2"/>
          <p:cNvSpPr>
            <a:spLocks noGrp="1"/>
          </p:cNvSpPr>
          <p:nvPr>
            <p:ph idx="1"/>
          </p:nvPr>
        </p:nvSpPr>
        <p:spPr>
          <a:xfrm>
            <a:off x="680524" y="1810408"/>
            <a:ext cx="7782952" cy="2341178"/>
          </a:xfrm>
        </p:spPr>
        <p:txBody>
          <a:bodyPr/>
          <a:lstStyle/>
          <a:p>
            <a:pPr marL="0" indent="0">
              <a:buNone/>
            </a:pPr>
            <a:r>
              <a:rPr lang="en-US" dirty="0"/>
              <a:t>Download Troop Program Features for FREE at:</a:t>
            </a:r>
          </a:p>
          <a:p>
            <a:pPr marL="0" indent="0" algn="ctr">
              <a:buNone/>
            </a:pPr>
            <a:r>
              <a:rPr lang="en-US" dirty="0" err="1">
                <a:solidFill>
                  <a:schemeClr val="accent2"/>
                </a:solidFill>
              </a:rPr>
              <a:t>tinyurl.com</a:t>
            </a:r>
            <a:r>
              <a:rPr lang="en-US" dirty="0">
                <a:solidFill>
                  <a:schemeClr val="accent2"/>
                </a:solidFill>
              </a:rPr>
              <a:t>/troop-program</a:t>
            </a:r>
          </a:p>
          <a:p>
            <a:pPr marL="0" indent="0" algn="ctr">
              <a:buNone/>
            </a:pPr>
            <a:endParaRPr lang="en-US" dirty="0">
              <a:solidFill>
                <a:schemeClr val="accent2"/>
              </a:solidFill>
            </a:endParaRPr>
          </a:p>
          <a:p>
            <a:pPr marL="0" indent="0" algn="ctr">
              <a:buNone/>
            </a:pPr>
            <a:r>
              <a:rPr lang="en-US" sz="2000" dirty="0">
                <a:solidFill>
                  <a:schemeClr val="tx1"/>
                </a:solidFill>
              </a:rPr>
              <a:t>Or available at Scout Shops for $14.99 for each Volume, 1, 2, and 3</a:t>
            </a: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40</a:t>
            </a:fld>
            <a:endParaRPr lang="en-US"/>
          </a:p>
        </p:txBody>
      </p:sp>
    </p:spTree>
    <p:extLst>
      <p:ext uri="{BB962C8B-B14F-4D97-AF65-F5344CB8AC3E}">
        <p14:creationId xmlns:p14="http://schemas.microsoft.com/office/powerpoint/2010/main" val="4236161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Troop Meeting Plan</a:t>
            </a:r>
          </a:p>
        </p:txBody>
      </p:sp>
      <p:sp>
        <p:nvSpPr>
          <p:cNvPr id="3" name="Content Placeholder 2"/>
          <p:cNvSpPr>
            <a:spLocks noGrp="1"/>
          </p:cNvSpPr>
          <p:nvPr>
            <p:ph idx="1"/>
          </p:nvPr>
        </p:nvSpPr>
        <p:spPr/>
        <p:txBody>
          <a:bodyPr/>
          <a:lstStyle/>
          <a:p>
            <a:pPr marL="0" indent="0">
              <a:buNone/>
            </a:pPr>
            <a:endParaRPr lang="en-US" sz="2000" dirty="0">
              <a:solidFill>
                <a:schemeClr val="tx1"/>
              </a:solidFill>
            </a:endParaRPr>
          </a:p>
          <a:p>
            <a:pPr marL="0" indent="0" algn="ctr">
              <a:buNone/>
            </a:pPr>
            <a:r>
              <a:rPr lang="en-US" dirty="0">
                <a:solidFill>
                  <a:schemeClr val="tx1"/>
                </a:solidFill>
              </a:rPr>
              <a:t>Preopening</a:t>
            </a:r>
          </a:p>
          <a:p>
            <a:pPr marL="0" indent="0" algn="ctr">
              <a:buNone/>
            </a:pPr>
            <a:r>
              <a:rPr lang="en-US" dirty="0">
                <a:solidFill>
                  <a:schemeClr val="tx1"/>
                </a:solidFill>
              </a:rPr>
              <a:t>Opening</a:t>
            </a:r>
          </a:p>
          <a:p>
            <a:pPr marL="0" indent="0" algn="ctr">
              <a:buNone/>
            </a:pPr>
            <a:r>
              <a:rPr lang="en-US" dirty="0">
                <a:solidFill>
                  <a:schemeClr val="tx1"/>
                </a:solidFill>
              </a:rPr>
              <a:t>Skills instruction</a:t>
            </a:r>
          </a:p>
          <a:p>
            <a:pPr marL="0" indent="0" algn="ctr">
              <a:buNone/>
            </a:pPr>
            <a:r>
              <a:rPr lang="en-US" dirty="0">
                <a:solidFill>
                  <a:schemeClr val="tx1"/>
                </a:solidFill>
              </a:rPr>
              <a:t>Patrol meetings</a:t>
            </a:r>
          </a:p>
          <a:p>
            <a:pPr marL="0" indent="0" algn="ctr">
              <a:buNone/>
            </a:pPr>
            <a:r>
              <a:rPr lang="en-US" dirty="0">
                <a:solidFill>
                  <a:schemeClr val="tx1"/>
                </a:solidFill>
              </a:rPr>
              <a:t>Inter-patrol activity</a:t>
            </a:r>
          </a:p>
          <a:p>
            <a:pPr marL="0" indent="0" algn="ctr">
              <a:buNone/>
            </a:pPr>
            <a:r>
              <a:rPr lang="en-US" dirty="0">
                <a:solidFill>
                  <a:schemeClr val="tx1"/>
                </a:solidFill>
              </a:rPr>
              <a:t>Closing</a:t>
            </a:r>
          </a:p>
          <a:p>
            <a:pPr marL="0" indent="0" algn="ctr">
              <a:buNone/>
            </a:pPr>
            <a:r>
              <a:rPr lang="en-US" dirty="0">
                <a:solidFill>
                  <a:schemeClr val="tx1"/>
                </a:solidFill>
              </a:rPr>
              <a:t>After the meeting</a:t>
            </a:r>
          </a:p>
          <a:p>
            <a:pPr marL="0" indent="0">
              <a:buNone/>
            </a:pPr>
            <a:endParaRPr lang="en-US" sz="2000" dirty="0">
              <a:solidFill>
                <a:schemeClr val="tx1"/>
              </a:solidFill>
            </a:endParaRPr>
          </a:p>
          <a:p>
            <a:pPr marL="0" indent="0">
              <a:buNone/>
            </a:pPr>
            <a:endParaRPr lang="en-US" sz="2000" dirty="0">
              <a:solidFill>
                <a:schemeClr val="tx1"/>
              </a:solidFill>
            </a:endParaRP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41</a:t>
            </a:fld>
            <a:endParaRPr lang="en-US"/>
          </a:p>
        </p:txBody>
      </p:sp>
    </p:spTree>
    <p:extLst>
      <p:ext uri="{BB962C8B-B14F-4D97-AF65-F5344CB8AC3E}">
        <p14:creationId xmlns:p14="http://schemas.microsoft.com/office/powerpoint/2010/main" val="2740744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Troop Meeting Plan</a:t>
            </a:r>
          </a:p>
        </p:txBody>
      </p:sp>
      <p:sp>
        <p:nvSpPr>
          <p:cNvPr id="3" name="Content Placeholder 2"/>
          <p:cNvSpPr>
            <a:spLocks noGrp="1"/>
          </p:cNvSpPr>
          <p:nvPr>
            <p:ph idx="1"/>
          </p:nvPr>
        </p:nvSpPr>
        <p:spPr/>
        <p:txBody>
          <a:bodyPr/>
          <a:lstStyle/>
          <a:p>
            <a:pPr marL="0" indent="0" algn="ctr">
              <a:buNone/>
            </a:pPr>
            <a:r>
              <a:rPr lang="en-US" dirty="0">
                <a:solidFill>
                  <a:schemeClr val="tx2"/>
                </a:solidFill>
              </a:rPr>
              <a:t>Scoutmaster’s Role in Troop Meetings</a:t>
            </a:r>
          </a:p>
          <a:p>
            <a:pPr marL="0" indent="0" algn="ctr">
              <a:buNone/>
            </a:pPr>
            <a:endParaRPr lang="en-US" dirty="0">
              <a:solidFill>
                <a:schemeClr val="tx2"/>
              </a:solidFill>
            </a:endParaRPr>
          </a:p>
          <a:p>
            <a:pPr>
              <a:lnSpc>
                <a:spcPct val="120000"/>
              </a:lnSpc>
            </a:pPr>
            <a:r>
              <a:rPr lang="en-US" sz="2000" dirty="0">
                <a:solidFill>
                  <a:schemeClr val="tx2"/>
                </a:solidFill>
              </a:rPr>
              <a:t>Offer the senior patrol leader support and guidance.</a:t>
            </a:r>
            <a:br>
              <a:rPr lang="en-US" sz="2000" dirty="0">
                <a:solidFill>
                  <a:schemeClr val="tx2"/>
                </a:solidFill>
              </a:rPr>
            </a:br>
            <a:endParaRPr lang="en-US" sz="2000" dirty="0">
              <a:solidFill>
                <a:schemeClr val="tx2"/>
              </a:solidFill>
            </a:endParaRPr>
          </a:p>
          <a:p>
            <a:pPr>
              <a:lnSpc>
                <a:spcPct val="120000"/>
              </a:lnSpc>
            </a:pPr>
            <a:r>
              <a:rPr lang="en-US" sz="2000" dirty="0">
                <a:solidFill>
                  <a:schemeClr val="tx2"/>
                </a:solidFill>
              </a:rPr>
              <a:t>Share a Scoutmaster’s Minute at the close of the meeting.</a:t>
            </a:r>
            <a:br>
              <a:rPr lang="en-US" sz="2000" dirty="0">
                <a:solidFill>
                  <a:schemeClr val="tx2"/>
                </a:solidFill>
              </a:rPr>
            </a:br>
            <a:endParaRPr lang="en-US" sz="2000" dirty="0">
              <a:solidFill>
                <a:schemeClr val="tx2"/>
              </a:solidFill>
            </a:endParaRPr>
          </a:p>
          <a:p>
            <a:pPr>
              <a:lnSpc>
                <a:spcPct val="120000"/>
              </a:lnSpc>
            </a:pPr>
            <a:r>
              <a:rPr lang="en-US" sz="2000" dirty="0">
                <a:solidFill>
                  <a:schemeClr val="tx2"/>
                </a:solidFill>
              </a:rPr>
              <a:t>Meet with the patrol leaders’ council to assess the meeting and review plans for the next troop meeting.</a:t>
            </a:r>
          </a:p>
          <a:p>
            <a:pPr marL="0" indent="0">
              <a:buNone/>
            </a:pPr>
            <a:endParaRPr lang="en-US" sz="2000" dirty="0">
              <a:solidFill>
                <a:schemeClr val="tx1"/>
              </a:solidFill>
            </a:endParaRP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42</a:t>
            </a:fld>
            <a:endParaRPr lang="en-US"/>
          </a:p>
        </p:txBody>
      </p:sp>
    </p:spTree>
    <p:extLst>
      <p:ext uri="{BB962C8B-B14F-4D97-AF65-F5344CB8AC3E}">
        <p14:creationId xmlns:p14="http://schemas.microsoft.com/office/powerpoint/2010/main" val="71433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Advancement</a:t>
            </a:r>
          </a:p>
        </p:txBody>
      </p:sp>
      <p:sp>
        <p:nvSpPr>
          <p:cNvPr id="3" name="Content Placeholder 2"/>
          <p:cNvSpPr>
            <a:spLocks noGrp="1"/>
          </p:cNvSpPr>
          <p:nvPr>
            <p:ph idx="1"/>
          </p:nvPr>
        </p:nvSpPr>
        <p:spPr>
          <a:xfrm>
            <a:off x="631785" y="1590252"/>
            <a:ext cx="7655621" cy="4234338"/>
          </a:xfrm>
        </p:spPr>
        <p:txBody>
          <a:bodyPr/>
          <a:lstStyle/>
          <a:p>
            <a:pPr marL="0" indent="0">
              <a:buNone/>
            </a:pPr>
            <a:r>
              <a:rPr lang="en-US" sz="2800" dirty="0"/>
              <a:t>Guide to Advancement 2019</a:t>
            </a:r>
          </a:p>
          <a:p>
            <a:pPr marL="0" indent="0">
              <a:buNone/>
            </a:pPr>
            <a:r>
              <a:rPr lang="en-US" dirty="0" err="1"/>
              <a:t>scouting.org</a:t>
            </a:r>
            <a:r>
              <a:rPr lang="en-US" dirty="0"/>
              <a:t>/resources/guide-to-advancement/ </a:t>
            </a:r>
          </a:p>
          <a:p>
            <a:pPr marL="0" indent="0">
              <a:buNone/>
            </a:pPr>
            <a:endParaRPr lang="en-US" dirty="0"/>
          </a:p>
          <a:p>
            <a:pPr marL="0" indent="0">
              <a:buNone/>
            </a:pPr>
            <a:r>
              <a:rPr lang="en-US" dirty="0"/>
              <a:t>Also available from Scout Shops for $11.99</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43</a:t>
            </a:fld>
            <a:endParaRPr lang="en-US"/>
          </a:p>
        </p:txBody>
      </p:sp>
    </p:spTree>
    <p:extLst>
      <p:ext uri="{BB962C8B-B14F-4D97-AF65-F5344CB8AC3E}">
        <p14:creationId xmlns:p14="http://schemas.microsoft.com/office/powerpoint/2010/main" val="1421370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Advancement</a:t>
            </a:r>
          </a:p>
        </p:txBody>
      </p:sp>
      <p:sp>
        <p:nvSpPr>
          <p:cNvPr id="3" name="Content Placeholder 2"/>
          <p:cNvSpPr>
            <a:spLocks noGrp="1"/>
          </p:cNvSpPr>
          <p:nvPr>
            <p:ph idx="1"/>
          </p:nvPr>
        </p:nvSpPr>
        <p:spPr>
          <a:xfrm>
            <a:off x="2606574" y="1600201"/>
            <a:ext cx="4647564" cy="4234338"/>
          </a:xfrm>
        </p:spPr>
        <p:txBody>
          <a:bodyPr/>
          <a:lstStyle/>
          <a:p>
            <a:pPr marL="0" indent="0">
              <a:buNone/>
            </a:pPr>
            <a:r>
              <a:rPr lang="en-US" dirty="0"/>
              <a:t>Four Steps of Advancement</a:t>
            </a:r>
          </a:p>
          <a:p>
            <a:pPr marL="0" indent="0">
              <a:buNone/>
            </a:pPr>
            <a:endParaRPr lang="en-US" dirty="0"/>
          </a:p>
          <a:p>
            <a:pPr marL="457200" indent="-457200">
              <a:buFont typeface="+mj-lt"/>
              <a:buAutoNum type="arabicPeriod"/>
            </a:pPr>
            <a:r>
              <a:rPr lang="en-US" dirty="0"/>
              <a:t>A Scout learns.</a:t>
            </a:r>
          </a:p>
          <a:p>
            <a:pPr marL="457200" indent="-457200">
              <a:buFont typeface="+mj-lt"/>
              <a:buAutoNum type="arabicPeriod"/>
            </a:pPr>
            <a:r>
              <a:rPr lang="en-US" dirty="0"/>
              <a:t>A Scout is tested.</a:t>
            </a:r>
          </a:p>
          <a:p>
            <a:pPr marL="457200" indent="-457200">
              <a:buFont typeface="+mj-lt"/>
              <a:buAutoNum type="arabicPeriod"/>
            </a:pPr>
            <a:r>
              <a:rPr lang="en-US" dirty="0"/>
              <a:t>A Scout is reviewed.</a:t>
            </a:r>
          </a:p>
          <a:p>
            <a:pPr marL="457200" indent="-457200">
              <a:buFont typeface="+mj-lt"/>
              <a:buAutoNum type="arabicPeriod"/>
            </a:pPr>
            <a:r>
              <a:rPr lang="en-US" dirty="0"/>
              <a:t>A Scout is recognized.</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44</a:t>
            </a:fld>
            <a:endParaRPr lang="en-US"/>
          </a:p>
        </p:txBody>
      </p:sp>
    </p:spTree>
    <p:extLst>
      <p:ext uri="{BB962C8B-B14F-4D97-AF65-F5344CB8AC3E}">
        <p14:creationId xmlns:p14="http://schemas.microsoft.com/office/powerpoint/2010/main" val="291230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Advancement</a:t>
            </a:r>
          </a:p>
        </p:txBody>
      </p:sp>
      <p:sp>
        <p:nvSpPr>
          <p:cNvPr id="3" name="Content Placeholder 2"/>
          <p:cNvSpPr>
            <a:spLocks noGrp="1"/>
          </p:cNvSpPr>
          <p:nvPr>
            <p:ph idx="1"/>
          </p:nvPr>
        </p:nvSpPr>
        <p:spPr>
          <a:xfrm>
            <a:off x="845238" y="1589836"/>
            <a:ext cx="7765362" cy="4234338"/>
          </a:xfrm>
        </p:spPr>
        <p:txBody>
          <a:bodyPr/>
          <a:lstStyle/>
          <a:p>
            <a:pPr marL="0" indent="0">
              <a:buNone/>
            </a:pPr>
            <a:r>
              <a:rPr lang="en-US" dirty="0"/>
              <a:t>Program Resources Available to Scoutmasters</a:t>
            </a:r>
          </a:p>
          <a:p>
            <a:pPr marL="0" indent="0">
              <a:buNone/>
            </a:pPr>
            <a:endParaRPr lang="en-US" dirty="0"/>
          </a:p>
          <a:p>
            <a:pPr marL="0" indent="0">
              <a:buNone/>
            </a:pPr>
            <a:r>
              <a:rPr lang="en-US" sz="2000" dirty="0">
                <a:solidFill>
                  <a:srgbClr val="000000"/>
                </a:solidFill>
              </a:rPr>
              <a:t>• National Outdoor Achievement Awards</a:t>
            </a:r>
          </a:p>
          <a:p>
            <a:pPr marL="0" indent="0">
              <a:buNone/>
            </a:pPr>
            <a:r>
              <a:rPr lang="en-US" sz="2000" dirty="0">
                <a:solidFill>
                  <a:srgbClr val="000000"/>
                </a:solidFill>
              </a:rPr>
              <a:t>• Aquatics awards: Mile Swim, Scuba BSA, Kayaking BSA</a:t>
            </a:r>
          </a:p>
          <a:p>
            <a:pPr marL="0" indent="0">
              <a:buNone/>
            </a:pPr>
            <a:r>
              <a:rPr lang="en-US" sz="2000" dirty="0">
                <a:solidFill>
                  <a:srgbClr val="000000"/>
                </a:solidFill>
              </a:rPr>
              <a:t>• Introduction to Leadership Skills for Troops</a:t>
            </a:r>
          </a:p>
          <a:p>
            <a:pPr marL="0" indent="0">
              <a:buNone/>
            </a:pPr>
            <a:r>
              <a:rPr lang="en-US" sz="2000" dirty="0">
                <a:solidFill>
                  <a:srgbClr val="000000"/>
                </a:solidFill>
              </a:rPr>
              <a:t>• Religious awards programs</a:t>
            </a:r>
          </a:p>
          <a:p>
            <a:pPr marL="0" indent="0">
              <a:buNone/>
            </a:pPr>
            <a:r>
              <a:rPr lang="en-US" sz="2000" dirty="0">
                <a:solidFill>
                  <a:srgbClr val="000000"/>
                </a:solidFill>
              </a:rPr>
              <a:t>• Leave No Trace</a:t>
            </a:r>
          </a:p>
          <a:p>
            <a:pPr marL="0" indent="0">
              <a:buNone/>
            </a:pPr>
            <a:r>
              <a:rPr lang="en-US" sz="2000" dirty="0">
                <a:solidFill>
                  <a:srgbClr val="000000"/>
                </a:solidFill>
              </a:rPr>
              <a:t>• Conservation awards: </a:t>
            </a:r>
            <a:r>
              <a:rPr lang="en-US" sz="2000" dirty="0" err="1">
                <a:solidFill>
                  <a:srgbClr val="000000"/>
                </a:solidFill>
              </a:rPr>
              <a:t>Hornaday</a:t>
            </a:r>
            <a:r>
              <a:rPr lang="en-US" sz="2000" dirty="0">
                <a:solidFill>
                  <a:srgbClr val="000000"/>
                </a:solidFill>
              </a:rPr>
              <a:t>, World Conservation Award</a:t>
            </a:r>
          </a:p>
          <a:p>
            <a:pPr marL="0" indent="0">
              <a:buNone/>
            </a:pPr>
            <a:r>
              <a:rPr lang="en-US" sz="2000" dirty="0">
                <a:solidFill>
                  <a:srgbClr val="000000"/>
                </a:solidFill>
              </a:rPr>
              <a:t>• Shooting sports programs</a:t>
            </a:r>
          </a:p>
          <a:p>
            <a:pPr marL="0" indent="0">
              <a:buNone/>
            </a:pPr>
            <a:r>
              <a:rPr lang="en-US" sz="2000" dirty="0">
                <a:solidFill>
                  <a:srgbClr val="000000"/>
                </a:solidFill>
              </a:rPr>
              <a:t>• National Youth Leadership Training (NYLT)</a:t>
            </a:r>
          </a:p>
          <a:p>
            <a:pPr marL="0" indent="0">
              <a:buNone/>
            </a:pPr>
            <a:endParaRPr lang="en-US"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45</a:t>
            </a:fld>
            <a:endParaRPr lang="en-US"/>
          </a:p>
        </p:txBody>
      </p:sp>
    </p:spTree>
    <p:extLst>
      <p:ext uri="{BB962C8B-B14F-4D97-AF65-F5344CB8AC3E}">
        <p14:creationId xmlns:p14="http://schemas.microsoft.com/office/powerpoint/2010/main" val="3155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Advancement</a:t>
            </a:r>
          </a:p>
        </p:txBody>
      </p:sp>
      <p:sp>
        <p:nvSpPr>
          <p:cNvPr id="3" name="Content Placeholder 2"/>
          <p:cNvSpPr>
            <a:spLocks noGrp="1"/>
          </p:cNvSpPr>
          <p:nvPr>
            <p:ph idx="1"/>
          </p:nvPr>
        </p:nvSpPr>
        <p:spPr/>
        <p:txBody>
          <a:bodyPr/>
          <a:lstStyle/>
          <a:p>
            <a:pPr marL="0" indent="0">
              <a:buNone/>
            </a:pPr>
            <a:r>
              <a:rPr lang="en-US" dirty="0"/>
              <a:t>How does leadership training fit into advancement? </a:t>
            </a:r>
          </a:p>
          <a:p>
            <a:pPr marL="0" indent="0">
              <a:buNone/>
            </a:pPr>
            <a:endParaRPr lang="en-US" dirty="0"/>
          </a:p>
          <a:p>
            <a:pPr marL="0" indent="0">
              <a:lnSpc>
                <a:spcPct val="120000"/>
              </a:lnSpc>
              <a:buNone/>
            </a:pPr>
            <a:r>
              <a:rPr lang="en-US" sz="2000" dirty="0">
                <a:solidFill>
                  <a:srgbClr val="000000"/>
                </a:solidFill>
              </a:rPr>
              <a:t>• Leadership is necessary for Star, Life, and Eagle</a:t>
            </a:r>
          </a:p>
          <a:p>
            <a:pPr marL="0" indent="0">
              <a:lnSpc>
                <a:spcPct val="120000"/>
              </a:lnSpc>
              <a:buNone/>
            </a:pPr>
            <a:r>
              <a:rPr lang="en-US" sz="2000" dirty="0">
                <a:solidFill>
                  <a:srgbClr val="000000"/>
                </a:solidFill>
              </a:rPr>
              <a:t>• Shows Scout spirit (teaching newer Scouts the basic skills)</a:t>
            </a:r>
          </a:p>
          <a:p>
            <a:pPr marL="0" indent="0">
              <a:lnSpc>
                <a:spcPct val="120000"/>
              </a:lnSpc>
              <a:buNone/>
            </a:pPr>
            <a:r>
              <a:rPr lang="en-US" sz="2000" dirty="0">
                <a:solidFill>
                  <a:srgbClr val="000000"/>
                </a:solidFill>
              </a:rPr>
              <a:t>• Develops character and citizenship</a:t>
            </a:r>
          </a:p>
          <a:p>
            <a:pPr marL="0" indent="0">
              <a:lnSpc>
                <a:spcPct val="120000"/>
              </a:lnSpc>
              <a:buNone/>
            </a:pPr>
            <a:r>
              <a:rPr lang="en-US" sz="2000" dirty="0">
                <a:solidFill>
                  <a:srgbClr val="000000"/>
                </a:solidFill>
              </a:rPr>
              <a:t>• Improves the patrol’s experience (achieve more as a group)</a:t>
            </a:r>
            <a:endParaRPr lang="en-US"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46</a:t>
            </a:fld>
            <a:endParaRPr lang="en-US"/>
          </a:p>
        </p:txBody>
      </p:sp>
    </p:spTree>
    <p:extLst>
      <p:ext uri="{BB962C8B-B14F-4D97-AF65-F5344CB8AC3E}">
        <p14:creationId xmlns:p14="http://schemas.microsoft.com/office/powerpoint/2010/main" val="278246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Advancement</a:t>
            </a:r>
          </a:p>
        </p:txBody>
      </p:sp>
      <p:sp>
        <p:nvSpPr>
          <p:cNvPr id="3" name="Content Placeholder 2"/>
          <p:cNvSpPr>
            <a:spLocks noGrp="1"/>
          </p:cNvSpPr>
          <p:nvPr>
            <p:ph idx="1"/>
          </p:nvPr>
        </p:nvSpPr>
        <p:spPr/>
        <p:txBody>
          <a:bodyPr/>
          <a:lstStyle/>
          <a:p>
            <a:pPr marL="0" indent="0">
              <a:buNone/>
            </a:pPr>
            <a:r>
              <a:rPr lang="en-US" dirty="0"/>
              <a:t>How to Guide Scouts through Ranks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47</a:t>
            </a:fld>
            <a:endParaRPr lang="en-US"/>
          </a:p>
        </p:txBody>
      </p:sp>
      <p:pic>
        <p:nvPicPr>
          <p:cNvPr id="5" name="Picture 4" descr="brainstorm-300x23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437001"/>
            <a:ext cx="3810000" cy="2921000"/>
          </a:xfrm>
          <a:prstGeom prst="rect">
            <a:avLst/>
          </a:prstGeom>
        </p:spPr>
      </p:pic>
    </p:spTree>
    <p:extLst>
      <p:ext uri="{BB962C8B-B14F-4D97-AF65-F5344CB8AC3E}">
        <p14:creationId xmlns:p14="http://schemas.microsoft.com/office/powerpoint/2010/main" val="135377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Advancement</a:t>
            </a:r>
          </a:p>
        </p:txBody>
      </p:sp>
      <p:sp>
        <p:nvSpPr>
          <p:cNvPr id="3" name="Content Placeholder 2"/>
          <p:cNvSpPr>
            <a:spLocks noGrp="1"/>
          </p:cNvSpPr>
          <p:nvPr>
            <p:ph idx="1"/>
          </p:nvPr>
        </p:nvSpPr>
        <p:spPr>
          <a:xfrm>
            <a:off x="1959320" y="1600201"/>
            <a:ext cx="5636765" cy="4234338"/>
          </a:xfrm>
        </p:spPr>
        <p:txBody>
          <a:bodyPr/>
          <a:lstStyle/>
          <a:p>
            <a:pPr marL="0" indent="0">
              <a:buNone/>
            </a:pPr>
            <a:r>
              <a:rPr lang="en-US" dirty="0"/>
              <a:t>How to Guide Scouts through Ranks</a:t>
            </a:r>
          </a:p>
          <a:p>
            <a:pPr marL="0" indent="0">
              <a:buNone/>
            </a:pPr>
            <a:endParaRPr lang="en-US" sz="2000" dirty="0">
              <a:solidFill>
                <a:srgbClr val="000000"/>
              </a:solidFill>
            </a:endParaRPr>
          </a:p>
          <a:p>
            <a:pPr marL="0" indent="0">
              <a:buNone/>
            </a:pPr>
            <a:r>
              <a:rPr lang="en-US" sz="2000" dirty="0">
                <a:solidFill>
                  <a:srgbClr val="000000"/>
                </a:solidFill>
              </a:rPr>
              <a:t>• Skill sessions during Scout meetings</a:t>
            </a:r>
          </a:p>
          <a:p>
            <a:pPr marL="0" indent="0">
              <a:buNone/>
            </a:pPr>
            <a:r>
              <a:rPr lang="en-US" sz="2000" dirty="0">
                <a:solidFill>
                  <a:srgbClr val="000000"/>
                </a:solidFill>
              </a:rPr>
              <a:t>• Campout planning</a:t>
            </a:r>
          </a:p>
          <a:p>
            <a:pPr marL="0" indent="0">
              <a:buNone/>
            </a:pPr>
            <a:r>
              <a:rPr lang="en-US" sz="2000" dirty="0">
                <a:solidFill>
                  <a:srgbClr val="000000"/>
                </a:solidFill>
              </a:rPr>
              <a:t>• Merit badge work and activities</a:t>
            </a:r>
          </a:p>
          <a:p>
            <a:pPr marL="0" indent="0">
              <a:buNone/>
            </a:pPr>
            <a:r>
              <a:rPr lang="en-US" sz="2000" dirty="0">
                <a:solidFill>
                  <a:srgbClr val="000000"/>
                </a:solidFill>
              </a:rPr>
              <a:t>• Patrol meetings </a:t>
            </a:r>
          </a:p>
          <a:p>
            <a:pPr marL="0" indent="0">
              <a:buNone/>
            </a:pPr>
            <a:r>
              <a:rPr lang="en-US" sz="2000" dirty="0">
                <a:solidFill>
                  <a:srgbClr val="000000"/>
                </a:solidFill>
              </a:rPr>
              <a:t>• Merit Badge University</a:t>
            </a:r>
          </a:p>
          <a:p>
            <a:pPr marL="0" indent="0">
              <a:buNone/>
            </a:pPr>
            <a:r>
              <a:rPr lang="en-US" sz="2000" dirty="0">
                <a:solidFill>
                  <a:srgbClr val="000000"/>
                </a:solidFill>
              </a:rPr>
              <a:t>• Outings</a:t>
            </a:r>
          </a:p>
          <a:p>
            <a:pPr marL="0" indent="0">
              <a:buNone/>
            </a:pPr>
            <a:r>
              <a:rPr lang="en-US" sz="2000" dirty="0">
                <a:solidFill>
                  <a:srgbClr val="000000"/>
                </a:solidFill>
              </a:rPr>
              <a:t>• Summer Camp</a:t>
            </a:r>
          </a:p>
          <a:p>
            <a:pPr marL="0" indent="0">
              <a:buNone/>
            </a:pPr>
            <a:r>
              <a:rPr lang="en-US" sz="2000" dirty="0">
                <a:solidFill>
                  <a:srgbClr val="000000"/>
                </a:solidFill>
              </a:rPr>
              <a:t>• High-adventure camps</a:t>
            </a:r>
          </a:p>
          <a:p>
            <a:pPr marL="0" indent="0">
              <a:buNone/>
            </a:pPr>
            <a:r>
              <a:rPr lang="en-US" sz="2000" dirty="0">
                <a:solidFill>
                  <a:srgbClr val="000000"/>
                </a:solidFill>
              </a:rPr>
              <a:t>• National and International Jamborees</a:t>
            </a:r>
          </a:p>
          <a:p>
            <a:pPr marL="0" indent="0">
              <a:buNone/>
            </a:pPr>
            <a:endParaRPr lang="en-US" sz="2000"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48</a:t>
            </a:fld>
            <a:endParaRPr lang="en-US"/>
          </a:p>
        </p:txBody>
      </p:sp>
    </p:spTree>
    <p:extLst>
      <p:ext uri="{BB962C8B-B14F-4D97-AF65-F5344CB8AC3E}">
        <p14:creationId xmlns:p14="http://schemas.microsoft.com/office/powerpoint/2010/main" val="408629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Advancement</a:t>
            </a:r>
          </a:p>
        </p:txBody>
      </p:sp>
      <p:sp>
        <p:nvSpPr>
          <p:cNvPr id="3" name="Content Placeholder 2"/>
          <p:cNvSpPr>
            <a:spLocks noGrp="1"/>
          </p:cNvSpPr>
          <p:nvPr>
            <p:ph idx="1"/>
          </p:nvPr>
        </p:nvSpPr>
        <p:spPr/>
        <p:txBody>
          <a:bodyPr/>
          <a:lstStyle/>
          <a:p>
            <a:pPr marL="0" indent="0" algn="ctr">
              <a:buNone/>
            </a:pPr>
            <a:r>
              <a:rPr lang="en-US" dirty="0"/>
              <a:t>Unit Advancement Coordinator</a:t>
            </a:r>
          </a:p>
          <a:p>
            <a:pPr marL="0" indent="0">
              <a:buNone/>
            </a:pPr>
            <a:endParaRPr lang="en-US" sz="1800" dirty="0">
              <a:solidFill>
                <a:srgbClr val="000000"/>
              </a:solidFill>
            </a:endParaRPr>
          </a:p>
          <a:p>
            <a:pPr marL="0" indent="0">
              <a:buNone/>
            </a:pPr>
            <a:r>
              <a:rPr lang="en-US" sz="1800" dirty="0">
                <a:solidFill>
                  <a:srgbClr val="000000"/>
                </a:solidFill>
              </a:rPr>
              <a:t>Troop Committee is responsible for keeping the advancement records.</a:t>
            </a:r>
          </a:p>
          <a:p>
            <a:pPr marL="0" indent="0">
              <a:buNone/>
            </a:pPr>
            <a:endParaRPr lang="en-US" sz="1800" dirty="0">
              <a:solidFill>
                <a:srgbClr val="000000"/>
              </a:solidFill>
            </a:endParaRPr>
          </a:p>
          <a:p>
            <a:pPr marL="0" indent="0">
              <a:buNone/>
            </a:pPr>
            <a:r>
              <a:rPr lang="en-US" sz="1800" dirty="0">
                <a:solidFill>
                  <a:srgbClr val="000000"/>
                </a:solidFill>
              </a:rPr>
              <a:t>The Advancement Coordinator keeps the troop’s advancement records and maintains the merit badge counselor list.</a:t>
            </a:r>
          </a:p>
          <a:p>
            <a:pPr marL="0" indent="0">
              <a:buNone/>
            </a:pPr>
            <a:endParaRPr lang="en-US" sz="1800" dirty="0">
              <a:solidFill>
                <a:srgbClr val="000000"/>
              </a:solidFill>
            </a:endParaRPr>
          </a:p>
          <a:p>
            <a:pPr marL="0" indent="0">
              <a:buNone/>
            </a:pPr>
            <a:r>
              <a:rPr lang="en-US" sz="1800" dirty="0">
                <a:solidFill>
                  <a:srgbClr val="000000"/>
                </a:solidFill>
              </a:rPr>
              <a:t>They also arrange timely boards of review, and obtain the necessary badges and certificates for Courts of Honor.</a:t>
            </a:r>
          </a:p>
          <a:p>
            <a:pPr marL="0" indent="0">
              <a:buNone/>
            </a:pPr>
            <a:endParaRPr lang="en-US" sz="1800" dirty="0">
              <a:solidFill>
                <a:srgbClr val="000000"/>
              </a:solidFill>
            </a:endParaRPr>
          </a:p>
          <a:p>
            <a:pPr marL="0" indent="0">
              <a:buNone/>
            </a:pPr>
            <a:r>
              <a:rPr lang="en-US" sz="1800" dirty="0">
                <a:solidFill>
                  <a:srgbClr val="000000"/>
                </a:solidFill>
              </a:rPr>
              <a:t>He or she also will work with youth leadership to track advancement and to help the troop Librarian maintain a library of advancement literature.</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49</a:t>
            </a:fld>
            <a:endParaRPr lang="en-US"/>
          </a:p>
        </p:txBody>
      </p:sp>
    </p:spTree>
    <p:extLst>
      <p:ext uri="{BB962C8B-B14F-4D97-AF65-F5344CB8AC3E}">
        <p14:creationId xmlns:p14="http://schemas.microsoft.com/office/powerpoint/2010/main" val="200669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Ceremony</a:t>
            </a:r>
          </a:p>
        </p:txBody>
      </p:sp>
      <p:sp>
        <p:nvSpPr>
          <p:cNvPr id="5" name="Content Placeholder 4"/>
          <p:cNvSpPr>
            <a:spLocks noGrp="1"/>
          </p:cNvSpPr>
          <p:nvPr>
            <p:ph idx="1"/>
          </p:nvPr>
        </p:nvSpPr>
        <p:spPr>
          <a:xfrm>
            <a:off x="457200" y="1417638"/>
            <a:ext cx="8229600" cy="4416901"/>
          </a:xfrm>
        </p:spPr>
        <p:txBody>
          <a:bodyPr/>
          <a:lstStyle/>
          <a:p>
            <a:pPr marL="0" indent="0" algn="ctr">
              <a:buNone/>
            </a:pPr>
            <a:r>
              <a:rPr lang="en-US" dirty="0"/>
              <a:t>Scout Oath</a:t>
            </a:r>
          </a:p>
          <a:p>
            <a:pPr marL="0" indent="0" algn="ctr">
              <a:buNone/>
            </a:pPr>
            <a:r>
              <a:rPr lang="en-US" sz="2100" dirty="0"/>
              <a:t>On my honor I will do my best </a:t>
            </a:r>
          </a:p>
          <a:p>
            <a:pPr marL="0" indent="0" algn="ctr">
              <a:buNone/>
            </a:pPr>
            <a:r>
              <a:rPr lang="en-US" sz="2100" dirty="0"/>
              <a:t>To do my duty to God and my country </a:t>
            </a:r>
          </a:p>
          <a:p>
            <a:pPr marL="0" indent="0" algn="ctr">
              <a:buNone/>
            </a:pPr>
            <a:r>
              <a:rPr lang="en-US" sz="2100" dirty="0"/>
              <a:t>and to obey the Scout Law; </a:t>
            </a:r>
          </a:p>
          <a:p>
            <a:pPr marL="0" indent="0" algn="ctr">
              <a:buNone/>
            </a:pPr>
            <a:r>
              <a:rPr lang="en-US" sz="2100" dirty="0"/>
              <a:t>To help other people at all times;</a:t>
            </a:r>
          </a:p>
          <a:p>
            <a:pPr marL="0" indent="0" algn="ctr">
              <a:buNone/>
            </a:pPr>
            <a:r>
              <a:rPr lang="en-US" sz="2100" dirty="0"/>
              <a:t>To keep myself physically strong, </a:t>
            </a:r>
          </a:p>
          <a:p>
            <a:pPr marL="0" indent="0" algn="ctr">
              <a:buNone/>
            </a:pPr>
            <a:r>
              <a:rPr lang="en-US" sz="2100" dirty="0"/>
              <a:t>mentally awake, and morally straight.</a:t>
            </a:r>
            <a:br>
              <a:rPr lang="en-US" sz="2100" dirty="0"/>
            </a:br>
            <a:endParaRPr lang="en-US" sz="2100" dirty="0"/>
          </a:p>
          <a:p>
            <a:pPr marL="0" indent="0" algn="ctr">
              <a:buNone/>
            </a:pPr>
            <a:r>
              <a:rPr lang="en-US" dirty="0"/>
              <a:t>Scout Law</a:t>
            </a:r>
          </a:p>
          <a:p>
            <a:pPr marL="0" indent="0" algn="ctr">
              <a:buNone/>
            </a:pPr>
            <a:r>
              <a:rPr lang="en-US" sz="2100" dirty="0"/>
              <a:t>A Scout is trustworthy, loyal, helpful, friendly, courteous, kind, obedient, cheerful, thrifty, brave, clean, and reverent.</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5</a:t>
            </a:fld>
            <a:endParaRPr lang="en-US"/>
          </a:p>
        </p:txBody>
      </p:sp>
    </p:spTree>
    <p:extLst>
      <p:ext uri="{BB962C8B-B14F-4D97-AF65-F5344CB8AC3E}">
        <p14:creationId xmlns:p14="http://schemas.microsoft.com/office/powerpoint/2010/main" val="210839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Scoutmaster Conferences</a:t>
            </a:r>
          </a:p>
        </p:txBody>
      </p:sp>
      <p:sp>
        <p:nvSpPr>
          <p:cNvPr id="3" name="Content Placeholder 2"/>
          <p:cNvSpPr>
            <a:spLocks noGrp="1"/>
          </p:cNvSpPr>
          <p:nvPr>
            <p:ph idx="1"/>
          </p:nvPr>
        </p:nvSpPr>
        <p:spPr/>
        <p:txBody>
          <a:bodyPr/>
          <a:lstStyle/>
          <a:p>
            <a:r>
              <a:rPr lang="en-US" dirty="0"/>
              <a:t>The Scoutmaster conference is intended to be a rewarding opportunity for both the Scoutmaster and the Scout to grow in Scouting.</a:t>
            </a:r>
          </a:p>
          <a:p>
            <a:endParaRPr lang="en-US" dirty="0"/>
          </a:p>
          <a:p>
            <a:r>
              <a:rPr lang="en-US" dirty="0"/>
              <a:t>It is </a:t>
            </a:r>
            <a:r>
              <a:rPr lang="en-US" sz="2800" dirty="0">
                <a:solidFill>
                  <a:schemeClr val="accent2"/>
                </a:solidFill>
              </a:rPr>
              <a:t>not a test </a:t>
            </a:r>
            <a:r>
              <a:rPr lang="en-US" dirty="0"/>
              <a:t>— there is nothing in BSA policy requiring a Scout to “pass” the conference in order to proceed to a board of review.</a:t>
            </a:r>
          </a:p>
          <a:p>
            <a:endParaRPr lang="en-US" dirty="0"/>
          </a:p>
          <a:p>
            <a:r>
              <a:rPr lang="en-US" dirty="0"/>
              <a:t>It is a way for the Scoutmaster to gauge the health of the troop and ensure each Scout is succeeding.</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50</a:t>
            </a:fld>
            <a:endParaRPr lang="en-US"/>
          </a:p>
        </p:txBody>
      </p:sp>
    </p:spTree>
    <p:extLst>
      <p:ext uri="{BB962C8B-B14F-4D97-AF65-F5344CB8AC3E}">
        <p14:creationId xmlns:p14="http://schemas.microsoft.com/office/powerpoint/2010/main" val="83835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Scoutmaster Conferences</a:t>
            </a:r>
          </a:p>
        </p:txBody>
      </p:sp>
      <p:sp>
        <p:nvSpPr>
          <p:cNvPr id="3" name="Content Placeholder 2"/>
          <p:cNvSpPr>
            <a:spLocks noGrp="1"/>
          </p:cNvSpPr>
          <p:nvPr>
            <p:ph idx="1"/>
          </p:nvPr>
        </p:nvSpPr>
        <p:spPr/>
        <p:txBody>
          <a:bodyPr/>
          <a:lstStyle/>
          <a:p>
            <a:r>
              <a:rPr lang="en-US" sz="2000" dirty="0"/>
              <a:t>The Guide to Advancement notes that while the Scoutmaster conference is often held “after the other requirements for a rank are met, it is not required that it be the last step before the board of review.”</a:t>
            </a:r>
          </a:p>
          <a:p>
            <a:endParaRPr lang="en-US" sz="2000" dirty="0"/>
          </a:p>
          <a:p>
            <a:r>
              <a:rPr lang="en-US" sz="2000" dirty="0"/>
              <a:t>Some Scoutmasters hold more than one conference along the way, and any one of them may count toward the requirement.</a:t>
            </a:r>
          </a:p>
          <a:p>
            <a:endParaRPr lang="en-US" sz="2000" dirty="0"/>
          </a:p>
          <a:p>
            <a:r>
              <a:rPr lang="en-US" sz="2000" dirty="0"/>
              <a:t>The ultimate purpose of the Scoutmaster conference is to reinforce the method of positive adult association.</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51</a:t>
            </a:fld>
            <a:endParaRPr lang="en-US"/>
          </a:p>
        </p:txBody>
      </p:sp>
    </p:spTree>
    <p:extLst>
      <p:ext uri="{BB962C8B-B14F-4D97-AF65-F5344CB8AC3E}">
        <p14:creationId xmlns:p14="http://schemas.microsoft.com/office/powerpoint/2010/main" val="308227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Advancement Summary</a:t>
            </a:r>
          </a:p>
        </p:txBody>
      </p:sp>
      <p:sp>
        <p:nvSpPr>
          <p:cNvPr id="3" name="Content Placeholder 2"/>
          <p:cNvSpPr>
            <a:spLocks noGrp="1"/>
          </p:cNvSpPr>
          <p:nvPr>
            <p:ph idx="1"/>
          </p:nvPr>
        </p:nvSpPr>
        <p:spPr/>
        <p:txBody>
          <a:bodyPr/>
          <a:lstStyle/>
          <a:p>
            <a:r>
              <a:rPr lang="en-US" sz="2000" dirty="0"/>
              <a:t>Advancement is a large part of the Scouting program.</a:t>
            </a:r>
          </a:p>
          <a:p>
            <a:endParaRPr lang="en-US" sz="2000" dirty="0"/>
          </a:p>
          <a:p>
            <a:r>
              <a:rPr lang="en-US" sz="2000" dirty="0"/>
              <a:t>A Scout troop can have great Scouting without great advancement, but a troop with an active outdoor program will naturally have a strong advancement program.</a:t>
            </a:r>
          </a:p>
          <a:p>
            <a:endParaRPr lang="en-US" sz="2000" dirty="0"/>
          </a:p>
          <a:p>
            <a:r>
              <a:rPr lang="en-US" sz="2000" dirty="0"/>
              <a:t>Statistics show that a strong advancement program leads to increased satisfaction and retention of Scouts.</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52</a:t>
            </a:fld>
            <a:endParaRPr lang="en-US"/>
          </a:p>
        </p:txBody>
      </p:sp>
    </p:spTree>
    <p:extLst>
      <p:ext uri="{BB962C8B-B14F-4D97-AF65-F5344CB8AC3E}">
        <p14:creationId xmlns:p14="http://schemas.microsoft.com/office/powerpoint/2010/main" val="92085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TIME</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53</a:t>
            </a:fld>
            <a:endParaRPr lang="en-US"/>
          </a:p>
        </p:txBody>
      </p:sp>
      <p:pic>
        <p:nvPicPr>
          <p:cNvPr id="3" name="Picture 2" descr="67987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863" y="1417638"/>
            <a:ext cx="5690957" cy="4268218"/>
          </a:xfrm>
          <a:prstGeom prst="rect">
            <a:avLst/>
          </a:prstGeom>
        </p:spPr>
      </p:pic>
    </p:spTree>
    <p:extLst>
      <p:ext uri="{BB962C8B-B14F-4D97-AF65-F5344CB8AC3E}">
        <p14:creationId xmlns:p14="http://schemas.microsoft.com/office/powerpoint/2010/main" val="1176251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Support Team</a:t>
            </a:r>
          </a:p>
        </p:txBody>
      </p:sp>
      <p:sp>
        <p:nvSpPr>
          <p:cNvPr id="3" name="Content Placeholder 2"/>
          <p:cNvSpPr>
            <a:spLocks noGrp="1"/>
          </p:cNvSpPr>
          <p:nvPr>
            <p:ph idx="1"/>
          </p:nvPr>
        </p:nvSpPr>
        <p:spPr>
          <a:xfrm>
            <a:off x="1678435" y="1491465"/>
            <a:ext cx="6381718" cy="4234338"/>
          </a:xfrm>
        </p:spPr>
        <p:txBody>
          <a:bodyPr/>
          <a:lstStyle/>
          <a:p>
            <a:pPr marL="0" indent="0">
              <a:buNone/>
            </a:pPr>
            <a:r>
              <a:rPr lang="en-US" dirty="0"/>
              <a:t>What is a unit committee? </a:t>
            </a:r>
          </a:p>
          <a:p>
            <a:pPr marL="0" indent="0">
              <a:buNone/>
            </a:pPr>
            <a:endParaRPr lang="en-US" dirty="0"/>
          </a:p>
          <a:p>
            <a:pPr>
              <a:lnSpc>
                <a:spcPct val="120000"/>
              </a:lnSpc>
            </a:pPr>
            <a:r>
              <a:rPr lang="en-US" sz="2000" dirty="0"/>
              <a:t>Minimum of 3 members, no maximum</a:t>
            </a:r>
          </a:p>
          <a:p>
            <a:pPr>
              <a:lnSpc>
                <a:spcPct val="120000"/>
              </a:lnSpc>
            </a:pPr>
            <a:r>
              <a:rPr lang="en-US" sz="2000" dirty="0"/>
              <a:t>One serves as Committee Chair</a:t>
            </a:r>
          </a:p>
          <a:p>
            <a:pPr>
              <a:lnSpc>
                <a:spcPct val="120000"/>
              </a:lnSpc>
            </a:pPr>
            <a:r>
              <a:rPr lang="en-US" sz="2000" dirty="0"/>
              <a:t>Composed of Chartered Organization members</a:t>
            </a:r>
            <a:br>
              <a:rPr lang="en-US" sz="2000" dirty="0"/>
            </a:br>
            <a:r>
              <a:rPr lang="en-US" sz="2000" dirty="0"/>
              <a:t>and/or Scout parents</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54</a:t>
            </a:fld>
            <a:endParaRPr lang="en-US"/>
          </a:p>
        </p:txBody>
      </p:sp>
    </p:spTree>
    <p:extLst>
      <p:ext uri="{BB962C8B-B14F-4D97-AF65-F5344CB8AC3E}">
        <p14:creationId xmlns:p14="http://schemas.microsoft.com/office/powerpoint/2010/main" val="134907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Unit Committee</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55</a:t>
            </a:fld>
            <a:endParaRPr lang="en-US"/>
          </a:p>
        </p:txBody>
      </p:sp>
      <p:sp>
        <p:nvSpPr>
          <p:cNvPr id="3" name="TextBox 2"/>
          <p:cNvSpPr txBox="1"/>
          <p:nvPr/>
        </p:nvSpPr>
        <p:spPr>
          <a:xfrm>
            <a:off x="567165" y="1615098"/>
            <a:ext cx="8443337" cy="3088025"/>
          </a:xfrm>
          <a:prstGeom prst="rect">
            <a:avLst/>
          </a:prstGeom>
          <a:noFill/>
        </p:spPr>
        <p:txBody>
          <a:bodyPr wrap="none" rtlCol="0">
            <a:spAutoFit/>
          </a:bodyPr>
          <a:lstStyle/>
          <a:p>
            <a:pPr marL="285750" indent="-285750">
              <a:lnSpc>
                <a:spcPct val="140000"/>
              </a:lnSpc>
              <a:buFont typeface="Arial"/>
              <a:buChar char="•"/>
            </a:pPr>
            <a:r>
              <a:rPr lang="en-US" sz="2000" dirty="0">
                <a:latin typeface="Helvetica Neue"/>
                <a:cs typeface="Helvetica Neue"/>
              </a:rPr>
              <a:t>Recruits and trains quality adult leadership</a:t>
            </a:r>
          </a:p>
          <a:p>
            <a:pPr marL="285750" indent="-285750">
              <a:lnSpc>
                <a:spcPct val="140000"/>
              </a:lnSpc>
              <a:buFont typeface="Arial"/>
              <a:buChar char="•"/>
            </a:pPr>
            <a:r>
              <a:rPr lang="en-US" sz="2000" dirty="0">
                <a:latin typeface="Helvetica Neue"/>
                <a:cs typeface="Helvetica Neue"/>
              </a:rPr>
              <a:t>Provides adequate meeting facilities</a:t>
            </a:r>
          </a:p>
          <a:p>
            <a:pPr marL="285750" indent="-285750">
              <a:lnSpc>
                <a:spcPct val="140000"/>
              </a:lnSpc>
              <a:buFont typeface="Arial"/>
              <a:buChar char="•"/>
            </a:pPr>
            <a:r>
              <a:rPr lang="en-US" sz="2000" dirty="0">
                <a:latin typeface="Helvetica Neue"/>
                <a:cs typeface="Helvetica Neue"/>
              </a:rPr>
              <a:t>Advises Scoutmaster on Scouting and chartered organization policies</a:t>
            </a:r>
          </a:p>
          <a:p>
            <a:pPr marL="285750" indent="-285750">
              <a:lnSpc>
                <a:spcPct val="140000"/>
              </a:lnSpc>
              <a:buFont typeface="Arial"/>
              <a:buChar char="•"/>
            </a:pPr>
            <a:r>
              <a:rPr lang="en-US" sz="2000" dirty="0">
                <a:latin typeface="Helvetica Neue"/>
                <a:cs typeface="Helvetica Neue"/>
              </a:rPr>
              <a:t>Supports youth and adult leaders in carrying out the program</a:t>
            </a:r>
          </a:p>
          <a:p>
            <a:pPr marL="285750" indent="-285750">
              <a:lnSpc>
                <a:spcPct val="140000"/>
              </a:lnSpc>
              <a:buFont typeface="Arial"/>
              <a:buChar char="•"/>
            </a:pPr>
            <a:r>
              <a:rPr lang="en-US" sz="2000" dirty="0">
                <a:latin typeface="Helvetica Neue"/>
                <a:cs typeface="Helvetica Neue"/>
              </a:rPr>
              <a:t>Responsible for administrative tasks</a:t>
            </a:r>
          </a:p>
          <a:p>
            <a:pPr marL="285750" indent="-285750">
              <a:lnSpc>
                <a:spcPct val="140000"/>
              </a:lnSpc>
              <a:buFont typeface="Arial"/>
              <a:buChar char="•"/>
            </a:pPr>
            <a:r>
              <a:rPr lang="en-US" sz="2000" dirty="0">
                <a:latin typeface="Helvetica Neue"/>
                <a:cs typeface="Helvetica Neue"/>
              </a:rPr>
              <a:t>Responsible for finances, funding, and budgeting</a:t>
            </a:r>
          </a:p>
          <a:p>
            <a:pPr marL="285750" indent="-285750">
              <a:lnSpc>
                <a:spcPct val="140000"/>
              </a:lnSpc>
              <a:buFont typeface="Arial"/>
              <a:buChar char="•"/>
            </a:pPr>
            <a:r>
              <a:rPr lang="en-US" sz="2000" dirty="0">
                <a:latin typeface="Helvetica Neue"/>
                <a:cs typeface="Helvetica Neue"/>
              </a:rPr>
              <a:t>Obtains, maintains, and cares for unit property</a:t>
            </a:r>
          </a:p>
        </p:txBody>
      </p:sp>
    </p:spTree>
    <p:extLst>
      <p:ext uri="{BB962C8B-B14F-4D97-AF65-F5344CB8AC3E}">
        <p14:creationId xmlns:p14="http://schemas.microsoft.com/office/powerpoint/2010/main" val="39631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Unit Committee</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56</a:t>
            </a:fld>
            <a:endParaRPr lang="en-US"/>
          </a:p>
        </p:txBody>
      </p:sp>
      <p:sp>
        <p:nvSpPr>
          <p:cNvPr id="3" name="TextBox 2"/>
          <p:cNvSpPr txBox="1"/>
          <p:nvPr/>
        </p:nvSpPr>
        <p:spPr>
          <a:xfrm>
            <a:off x="567165" y="1615098"/>
            <a:ext cx="8097088" cy="3518912"/>
          </a:xfrm>
          <a:prstGeom prst="rect">
            <a:avLst/>
          </a:prstGeom>
          <a:noFill/>
        </p:spPr>
        <p:txBody>
          <a:bodyPr wrap="none" rtlCol="0">
            <a:spAutoFit/>
          </a:bodyPr>
          <a:lstStyle/>
          <a:p>
            <a:pPr marL="285750" indent="-285750">
              <a:lnSpc>
                <a:spcPct val="140000"/>
              </a:lnSpc>
              <a:buFont typeface="Arial"/>
              <a:buChar char="•"/>
            </a:pPr>
            <a:r>
              <a:rPr lang="en-US" sz="2000" dirty="0">
                <a:latin typeface="Helvetica Neue"/>
                <a:cs typeface="Helvetica Neue"/>
              </a:rPr>
              <a:t>Serves on boards of review</a:t>
            </a:r>
          </a:p>
          <a:p>
            <a:pPr marL="285750" indent="-285750">
              <a:lnSpc>
                <a:spcPct val="140000"/>
              </a:lnSpc>
              <a:buFont typeface="Arial"/>
              <a:buChar char="•"/>
            </a:pPr>
            <a:r>
              <a:rPr lang="en-US" sz="2000" dirty="0">
                <a:latin typeface="Helvetica Neue"/>
                <a:cs typeface="Helvetica Neue"/>
              </a:rPr>
              <a:t>Facilitates a camping and outdoor program</a:t>
            </a:r>
          </a:p>
          <a:p>
            <a:pPr marL="285750" indent="-285750">
              <a:lnSpc>
                <a:spcPct val="140000"/>
              </a:lnSpc>
              <a:buFont typeface="Arial"/>
              <a:buChar char="•"/>
            </a:pPr>
            <a:r>
              <a:rPr lang="en-US" sz="2000" dirty="0">
                <a:latin typeface="Helvetica Neue"/>
                <a:cs typeface="Helvetica Neue"/>
              </a:rPr>
              <a:t>Provides a safe meeting place for the troop</a:t>
            </a:r>
          </a:p>
          <a:p>
            <a:pPr marL="285750" indent="-285750">
              <a:lnSpc>
                <a:spcPct val="140000"/>
              </a:lnSpc>
              <a:buFont typeface="Arial"/>
              <a:buChar char="•"/>
            </a:pPr>
            <a:r>
              <a:rPr lang="en-US" sz="2000" dirty="0">
                <a:latin typeface="Helvetica Neue"/>
                <a:cs typeface="Helvetica Neue"/>
              </a:rPr>
              <a:t>Supports unit leaders with problems that affect the unit or program</a:t>
            </a:r>
          </a:p>
          <a:p>
            <a:pPr marL="285750" indent="-285750">
              <a:lnSpc>
                <a:spcPct val="140000"/>
              </a:lnSpc>
              <a:buFont typeface="Arial"/>
              <a:buChar char="•"/>
            </a:pPr>
            <a:r>
              <a:rPr lang="en-US" sz="2000" dirty="0">
                <a:latin typeface="Helvetica Neue"/>
                <a:cs typeface="Helvetica Neue"/>
              </a:rPr>
              <a:t>Provides for special-needs youth as necessary</a:t>
            </a:r>
          </a:p>
          <a:p>
            <a:pPr marL="285750" indent="-285750">
              <a:lnSpc>
                <a:spcPct val="140000"/>
              </a:lnSpc>
              <a:buFont typeface="Arial"/>
              <a:buChar char="•"/>
            </a:pPr>
            <a:r>
              <a:rPr lang="en-US" sz="2000" dirty="0">
                <a:latin typeface="Helvetica Neue"/>
                <a:cs typeface="Helvetica Neue"/>
              </a:rPr>
              <a:t>Helps with Friends of Scouting campaign</a:t>
            </a:r>
          </a:p>
          <a:p>
            <a:pPr marL="285750" indent="-285750">
              <a:lnSpc>
                <a:spcPct val="140000"/>
              </a:lnSpc>
              <a:buFont typeface="Arial"/>
              <a:buChar char="•"/>
            </a:pPr>
            <a:r>
              <a:rPr lang="en-US" sz="2000" dirty="0">
                <a:latin typeface="Helvetica Neue"/>
                <a:cs typeface="Helvetica Neue"/>
              </a:rPr>
              <a:t>Assists with youth behavioral problems</a:t>
            </a:r>
          </a:p>
          <a:p>
            <a:pPr marL="285750" indent="-285750">
              <a:lnSpc>
                <a:spcPct val="140000"/>
              </a:lnSpc>
              <a:buFont typeface="Arial"/>
              <a:buChar char="•"/>
            </a:pPr>
            <a:r>
              <a:rPr lang="en-US" sz="2000" dirty="0">
                <a:latin typeface="Helvetica Neue"/>
                <a:cs typeface="Helvetica Neue"/>
              </a:rPr>
              <a:t>Welcomes new parents</a:t>
            </a:r>
          </a:p>
        </p:txBody>
      </p:sp>
    </p:spTree>
    <p:extLst>
      <p:ext uri="{BB962C8B-B14F-4D97-AF65-F5344CB8AC3E}">
        <p14:creationId xmlns:p14="http://schemas.microsoft.com/office/powerpoint/2010/main" val="215470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Troop Committee Positions </a:t>
            </a:r>
          </a:p>
        </p:txBody>
      </p:sp>
      <p:sp>
        <p:nvSpPr>
          <p:cNvPr id="3" name="Content Placeholder 2"/>
          <p:cNvSpPr>
            <a:spLocks noGrp="1"/>
          </p:cNvSpPr>
          <p:nvPr>
            <p:ph idx="1"/>
          </p:nvPr>
        </p:nvSpPr>
        <p:spPr>
          <a:xfrm>
            <a:off x="2134037" y="1417638"/>
            <a:ext cx="4906211" cy="4234338"/>
          </a:xfrm>
        </p:spPr>
        <p:txBody>
          <a:bodyPr/>
          <a:lstStyle/>
          <a:p>
            <a:pPr marL="0" indent="0">
              <a:buNone/>
            </a:pPr>
            <a:r>
              <a:rPr lang="en-US" sz="2800" dirty="0"/>
              <a:t>A three-person committee:</a:t>
            </a:r>
            <a:br>
              <a:rPr lang="en-US" sz="2800" dirty="0"/>
            </a:br>
            <a:endParaRPr lang="en-US" sz="2800" dirty="0"/>
          </a:p>
          <a:p>
            <a:r>
              <a:rPr lang="en-US" b="0" dirty="0"/>
              <a:t>Committee chair</a:t>
            </a:r>
          </a:p>
          <a:p>
            <a:r>
              <a:rPr lang="en-US" b="0" dirty="0"/>
              <a:t>Administration</a:t>
            </a:r>
          </a:p>
          <a:p>
            <a:r>
              <a:rPr lang="en-US" b="0" dirty="0"/>
              <a:t>Logistics</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57</a:t>
            </a:fld>
            <a:endParaRPr lang="en-US"/>
          </a:p>
        </p:txBody>
      </p:sp>
    </p:spTree>
    <p:extLst>
      <p:ext uri="{BB962C8B-B14F-4D97-AF65-F5344CB8AC3E}">
        <p14:creationId xmlns:p14="http://schemas.microsoft.com/office/powerpoint/2010/main" val="81266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Troop Committee Positions </a:t>
            </a:r>
          </a:p>
        </p:txBody>
      </p:sp>
      <p:sp>
        <p:nvSpPr>
          <p:cNvPr id="3" name="Content Placeholder 2"/>
          <p:cNvSpPr>
            <a:spLocks noGrp="1"/>
          </p:cNvSpPr>
          <p:nvPr>
            <p:ph idx="1"/>
          </p:nvPr>
        </p:nvSpPr>
        <p:spPr>
          <a:xfrm>
            <a:off x="2084717" y="1417638"/>
            <a:ext cx="5054168" cy="4234338"/>
          </a:xfrm>
        </p:spPr>
        <p:txBody>
          <a:bodyPr/>
          <a:lstStyle/>
          <a:p>
            <a:pPr marL="0" indent="0">
              <a:buNone/>
            </a:pPr>
            <a:r>
              <a:rPr lang="en-US" sz="2800" dirty="0"/>
              <a:t>A large committee:</a:t>
            </a:r>
            <a:br>
              <a:rPr lang="en-US" sz="2800" dirty="0"/>
            </a:br>
            <a:endParaRPr lang="en-US" sz="2800" dirty="0"/>
          </a:p>
          <a:p>
            <a:r>
              <a:rPr lang="en-US" sz="2000" b="0" dirty="0"/>
              <a:t>Chartered organization representative </a:t>
            </a:r>
          </a:p>
          <a:p>
            <a:r>
              <a:rPr lang="en-US" sz="2000" b="0" dirty="0"/>
              <a:t>Committee chair </a:t>
            </a:r>
          </a:p>
          <a:p>
            <a:r>
              <a:rPr lang="en-US" sz="2000" b="0" dirty="0"/>
              <a:t>Secretary </a:t>
            </a:r>
          </a:p>
          <a:p>
            <a:r>
              <a:rPr lang="en-US" sz="2000" b="0" dirty="0"/>
              <a:t>Treasurer and fundraising </a:t>
            </a:r>
          </a:p>
          <a:p>
            <a:r>
              <a:rPr lang="en-US" sz="2000" b="0" dirty="0"/>
              <a:t>Advancement coordinator </a:t>
            </a:r>
          </a:p>
          <a:p>
            <a:r>
              <a:rPr lang="en-US" sz="2000" b="0" dirty="0"/>
              <a:t>Equipment coordinator </a:t>
            </a:r>
          </a:p>
          <a:p>
            <a:r>
              <a:rPr lang="en-US" sz="2000" b="0" dirty="0"/>
              <a:t>Membership </a:t>
            </a:r>
          </a:p>
          <a:p>
            <a:r>
              <a:rPr lang="en-US" sz="2000" b="0" dirty="0"/>
              <a:t>Activities and outdoor program </a:t>
            </a:r>
          </a:p>
          <a:p>
            <a:r>
              <a:rPr lang="en-US" sz="2000" b="0" dirty="0"/>
              <a:t>Training (youth and adult) </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58</a:t>
            </a:fld>
            <a:endParaRPr lang="en-US"/>
          </a:p>
        </p:txBody>
      </p:sp>
    </p:spTree>
    <p:extLst>
      <p:ext uri="{BB962C8B-B14F-4D97-AF65-F5344CB8AC3E}">
        <p14:creationId xmlns:p14="http://schemas.microsoft.com/office/powerpoint/2010/main" val="26839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and Council Support</a:t>
            </a:r>
          </a:p>
        </p:txBody>
      </p:sp>
      <p:sp>
        <p:nvSpPr>
          <p:cNvPr id="3" name="Content Placeholder 2"/>
          <p:cNvSpPr>
            <a:spLocks noGrp="1"/>
          </p:cNvSpPr>
          <p:nvPr>
            <p:ph idx="1"/>
          </p:nvPr>
        </p:nvSpPr>
        <p:spPr>
          <a:xfrm>
            <a:off x="1442573" y="1417638"/>
            <a:ext cx="6485412" cy="4234338"/>
          </a:xfrm>
        </p:spPr>
        <p:txBody>
          <a:bodyPr/>
          <a:lstStyle/>
          <a:p>
            <a:pPr marL="0" indent="0">
              <a:buNone/>
            </a:pPr>
            <a:endParaRPr lang="en-US" sz="2800" dirty="0"/>
          </a:p>
          <a:p>
            <a:pPr marL="0" indent="0">
              <a:buNone/>
            </a:pPr>
            <a:r>
              <a:rPr lang="en-US" sz="2800" dirty="0"/>
              <a:t>4 Functions of Councils &amp; Districts:</a:t>
            </a:r>
            <a:br>
              <a:rPr lang="en-US" sz="2800" dirty="0"/>
            </a:br>
            <a:endParaRPr lang="en-US" sz="2800" dirty="0"/>
          </a:p>
          <a:p>
            <a:pPr marL="457200" indent="-457200">
              <a:buFont typeface="+mj-lt"/>
              <a:buAutoNum type="arabicPeriod"/>
            </a:pPr>
            <a:r>
              <a:rPr lang="en-US" sz="2000" b="0" dirty="0"/>
              <a:t>Membership and Relationships </a:t>
            </a:r>
          </a:p>
          <a:p>
            <a:pPr marL="457200" indent="-457200">
              <a:buFont typeface="+mj-lt"/>
              <a:buAutoNum type="arabicPeriod"/>
            </a:pPr>
            <a:r>
              <a:rPr lang="en-US" sz="2000" b="0" dirty="0"/>
              <a:t>Finance </a:t>
            </a:r>
          </a:p>
          <a:p>
            <a:pPr marL="457200" indent="-457200">
              <a:buFont typeface="+mj-lt"/>
              <a:buAutoNum type="arabicPeriod"/>
            </a:pPr>
            <a:r>
              <a:rPr lang="en-US" sz="2000" b="0" dirty="0"/>
              <a:t>Quality Program</a:t>
            </a:r>
          </a:p>
          <a:p>
            <a:pPr marL="457200" indent="-457200">
              <a:buFont typeface="+mj-lt"/>
              <a:buAutoNum type="arabicPeriod"/>
            </a:pPr>
            <a:r>
              <a:rPr lang="en-US" sz="2000" b="0" dirty="0"/>
              <a:t>Unit Service</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59</a:t>
            </a:fld>
            <a:endParaRPr lang="en-US"/>
          </a:p>
        </p:txBody>
      </p:sp>
    </p:spTree>
    <p:extLst>
      <p:ext uri="{BB962C8B-B14F-4D97-AF65-F5344CB8AC3E}">
        <p14:creationId xmlns:p14="http://schemas.microsoft.com/office/powerpoint/2010/main" val="403248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Ceremony</a:t>
            </a:r>
          </a:p>
        </p:txBody>
      </p:sp>
      <p:sp>
        <p:nvSpPr>
          <p:cNvPr id="5" name="Content Placeholder 4"/>
          <p:cNvSpPr>
            <a:spLocks noGrp="1"/>
          </p:cNvSpPr>
          <p:nvPr>
            <p:ph idx="1"/>
          </p:nvPr>
        </p:nvSpPr>
        <p:spPr>
          <a:xfrm>
            <a:off x="457200" y="1417638"/>
            <a:ext cx="8229600" cy="4416901"/>
          </a:xfrm>
        </p:spPr>
        <p:txBody>
          <a:bodyPr/>
          <a:lstStyle/>
          <a:p>
            <a:pPr marL="0" indent="0" algn="ctr">
              <a:buNone/>
            </a:pPr>
            <a:r>
              <a:rPr lang="en-US" sz="3200" dirty="0"/>
              <a:t>The Outdoor Code</a:t>
            </a:r>
          </a:p>
          <a:p>
            <a:pPr marL="0" indent="0" algn="ctr">
              <a:buNone/>
            </a:pPr>
            <a:endParaRPr lang="en-US" sz="3200" dirty="0"/>
          </a:p>
          <a:p>
            <a:pPr marL="0" indent="0" algn="ctr">
              <a:buNone/>
            </a:pPr>
            <a:r>
              <a:rPr lang="en-US" sz="3200" dirty="0"/>
              <a:t>As an American, I will do my best to</a:t>
            </a:r>
          </a:p>
          <a:p>
            <a:pPr marL="0" indent="0" algn="ctr">
              <a:buNone/>
            </a:pPr>
            <a:r>
              <a:rPr lang="en-US" sz="3200" dirty="0"/>
              <a:t>Be clean in my outdoor manners,</a:t>
            </a:r>
          </a:p>
          <a:p>
            <a:pPr marL="0" indent="0" algn="ctr">
              <a:buNone/>
            </a:pPr>
            <a:r>
              <a:rPr lang="en-US" sz="3200" dirty="0"/>
              <a:t>Be careful with fire,</a:t>
            </a:r>
          </a:p>
          <a:p>
            <a:pPr marL="0" indent="0" algn="ctr">
              <a:buNone/>
            </a:pPr>
            <a:r>
              <a:rPr lang="en-US" sz="3200" dirty="0"/>
              <a:t>Be considerate in the outdoors</a:t>
            </a:r>
          </a:p>
          <a:p>
            <a:pPr marL="0" indent="0" algn="ctr">
              <a:buNone/>
            </a:pPr>
            <a:r>
              <a:rPr lang="en-US" sz="3200" dirty="0"/>
              <a:t>And be conservation minded. </a:t>
            </a:r>
          </a:p>
          <a:p>
            <a:pPr marL="0" indent="0" algn="ctr">
              <a:buNone/>
            </a:pPr>
            <a:endParaRPr lang="en-US" sz="3200"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6</a:t>
            </a:fld>
            <a:endParaRPr lang="en-US"/>
          </a:p>
        </p:txBody>
      </p:sp>
    </p:spTree>
    <p:extLst>
      <p:ext uri="{BB962C8B-B14F-4D97-AF65-F5344CB8AC3E}">
        <p14:creationId xmlns:p14="http://schemas.microsoft.com/office/powerpoint/2010/main" val="408598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and Council Support</a:t>
            </a:r>
          </a:p>
        </p:txBody>
      </p:sp>
      <p:sp>
        <p:nvSpPr>
          <p:cNvPr id="3" name="Content Placeholder 2"/>
          <p:cNvSpPr>
            <a:spLocks noGrp="1"/>
          </p:cNvSpPr>
          <p:nvPr>
            <p:ph idx="1"/>
          </p:nvPr>
        </p:nvSpPr>
        <p:spPr>
          <a:xfrm>
            <a:off x="1430243" y="1417638"/>
            <a:ext cx="6719676" cy="4234338"/>
          </a:xfrm>
        </p:spPr>
        <p:txBody>
          <a:bodyPr/>
          <a:lstStyle/>
          <a:p>
            <a:pPr marL="0" indent="0">
              <a:buNone/>
            </a:pPr>
            <a:r>
              <a:rPr lang="en-US" sz="2600" dirty="0"/>
              <a:t>Examples of District &amp; Council Support:</a:t>
            </a:r>
          </a:p>
          <a:p>
            <a:pPr marL="0" indent="0">
              <a:buNone/>
            </a:pPr>
            <a:endParaRPr lang="en-US" sz="1800" dirty="0"/>
          </a:p>
          <a:p>
            <a:r>
              <a:rPr lang="en-US" sz="2000" b="0" dirty="0"/>
              <a:t>District roundtables: units gather for program ideas, supplemental training, fellowship, and information </a:t>
            </a:r>
          </a:p>
          <a:p>
            <a:r>
              <a:rPr lang="en-US" sz="2000" b="0" dirty="0"/>
              <a:t>District camporees: Troop camping &amp; competitions </a:t>
            </a:r>
          </a:p>
          <a:p>
            <a:r>
              <a:rPr lang="en-US" sz="2000" b="0" dirty="0"/>
              <a:t>Youth &amp; adult training: NYLT, University of Scouting, Wood Badge </a:t>
            </a:r>
          </a:p>
          <a:p>
            <a:r>
              <a:rPr lang="en-US" sz="2000" b="0" dirty="0"/>
              <a:t>Summer camp: Highlight of the Scouting year </a:t>
            </a:r>
          </a:p>
          <a:p>
            <a:r>
              <a:rPr lang="en-US" sz="2000" b="0" dirty="0"/>
              <a:t>Order of the Arrow:  Provides leadership training and promotes and supports summer camp, camporees, and council activities </a:t>
            </a:r>
          </a:p>
          <a:p>
            <a:r>
              <a:rPr lang="en-US" sz="2000" b="0" dirty="0"/>
              <a:t>Recognition:  Awards, Eagle dinner, District banquet </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60</a:t>
            </a:fld>
            <a:endParaRPr lang="en-US"/>
          </a:p>
        </p:txBody>
      </p:sp>
    </p:spTree>
    <p:extLst>
      <p:ext uri="{BB962C8B-B14F-4D97-AF65-F5344CB8AC3E}">
        <p14:creationId xmlns:p14="http://schemas.microsoft.com/office/powerpoint/2010/main" val="429483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Commissioner</a:t>
            </a:r>
          </a:p>
        </p:txBody>
      </p:sp>
      <p:sp>
        <p:nvSpPr>
          <p:cNvPr id="3" name="Content Placeholder 2"/>
          <p:cNvSpPr>
            <a:spLocks noGrp="1"/>
          </p:cNvSpPr>
          <p:nvPr>
            <p:ph idx="1"/>
          </p:nvPr>
        </p:nvSpPr>
        <p:spPr>
          <a:xfrm>
            <a:off x="1430243" y="1417638"/>
            <a:ext cx="6719676" cy="4234338"/>
          </a:xfrm>
        </p:spPr>
        <p:txBody>
          <a:bodyPr/>
          <a:lstStyle/>
          <a:p>
            <a:pPr marL="0" indent="0">
              <a:buNone/>
            </a:pPr>
            <a:r>
              <a:rPr lang="en-US" sz="2600" dirty="0"/>
              <a:t>Role of Unit Commissioner:</a:t>
            </a:r>
          </a:p>
          <a:p>
            <a:pPr marL="0" indent="0">
              <a:buNone/>
            </a:pPr>
            <a:endParaRPr lang="en-US" sz="1800" dirty="0"/>
          </a:p>
          <a:p>
            <a:r>
              <a:rPr lang="en-US" sz="2000" b="0" dirty="0"/>
              <a:t>Friend of the troop: serves as an advocate to the district for the troop </a:t>
            </a:r>
          </a:p>
          <a:p>
            <a:r>
              <a:rPr lang="en-US" sz="2000" b="0" dirty="0"/>
              <a:t>Representative: represents the ideals, principles, and policies of the BSA </a:t>
            </a:r>
          </a:p>
          <a:p>
            <a:r>
              <a:rPr lang="en-US" sz="2000" b="0" dirty="0"/>
              <a:t>Teacher: provides best practices, helps solve challenges, and reinforces training programs </a:t>
            </a:r>
          </a:p>
          <a:p>
            <a:r>
              <a:rPr lang="en-US" sz="2000" b="0" dirty="0"/>
              <a:t>Counselor: external observer and empathetic coach who identifies opportunities including training, activities, leadership skills, health and safety, and more </a:t>
            </a:r>
          </a:p>
          <a:p>
            <a:r>
              <a:rPr lang="en-US" sz="2000" b="0" dirty="0"/>
              <a:t>Manager:  Charter renewal process</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61</a:t>
            </a:fld>
            <a:endParaRPr lang="en-US"/>
          </a:p>
        </p:txBody>
      </p:sp>
    </p:spTree>
    <p:extLst>
      <p:ext uri="{BB962C8B-B14F-4D97-AF65-F5344CB8AC3E}">
        <p14:creationId xmlns:p14="http://schemas.microsoft.com/office/powerpoint/2010/main" val="27403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Commissioner</a:t>
            </a:r>
          </a:p>
        </p:txBody>
      </p:sp>
      <p:sp>
        <p:nvSpPr>
          <p:cNvPr id="3" name="Content Placeholder 2"/>
          <p:cNvSpPr>
            <a:spLocks noGrp="1"/>
          </p:cNvSpPr>
          <p:nvPr>
            <p:ph idx="1"/>
          </p:nvPr>
        </p:nvSpPr>
        <p:spPr>
          <a:xfrm>
            <a:off x="1430243" y="1417638"/>
            <a:ext cx="6719676" cy="4234338"/>
          </a:xfrm>
        </p:spPr>
        <p:txBody>
          <a:bodyPr/>
          <a:lstStyle/>
          <a:p>
            <a:pPr marL="0" indent="0">
              <a:buNone/>
            </a:pPr>
            <a:r>
              <a:rPr lang="en-US" sz="2600" dirty="0"/>
              <a:t>Challenges of Unit Commissioner:</a:t>
            </a:r>
          </a:p>
          <a:p>
            <a:pPr marL="0" indent="0">
              <a:buNone/>
            </a:pPr>
            <a:endParaRPr lang="en-US" sz="1800" dirty="0"/>
          </a:p>
          <a:p>
            <a:r>
              <a:rPr lang="en-US" sz="2000" b="0" dirty="0"/>
              <a:t>Poor youth retention </a:t>
            </a:r>
          </a:p>
          <a:p>
            <a:r>
              <a:rPr lang="en-US" sz="2000" b="0" dirty="0"/>
              <a:t>No youth recruiting </a:t>
            </a:r>
          </a:p>
          <a:p>
            <a:r>
              <a:rPr lang="en-US" sz="2000" b="0" dirty="0"/>
              <a:t>Stagnant or no program </a:t>
            </a:r>
          </a:p>
          <a:p>
            <a:r>
              <a:rPr lang="en-US" sz="2000" b="0" dirty="0"/>
              <a:t>Poor quality or no troop meetings </a:t>
            </a:r>
          </a:p>
          <a:p>
            <a:r>
              <a:rPr lang="en-US" sz="2000" b="0" dirty="0"/>
              <a:t>Uninvolved parents </a:t>
            </a:r>
          </a:p>
          <a:p>
            <a:r>
              <a:rPr lang="en-US" sz="2000" b="0" dirty="0"/>
              <a:t>Shortage of active adults </a:t>
            </a:r>
          </a:p>
          <a:p>
            <a:r>
              <a:rPr lang="en-US" sz="2000" b="0" dirty="0"/>
              <a:t>Untrained youth and adult leadership </a:t>
            </a:r>
          </a:p>
          <a:p>
            <a:r>
              <a:rPr lang="en-US" sz="2000" b="0" dirty="0"/>
              <a:t>Chartered organization’s dissatisfaction with the troop </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62</a:t>
            </a:fld>
            <a:endParaRPr lang="en-US"/>
          </a:p>
        </p:txBody>
      </p:sp>
    </p:spTree>
    <p:extLst>
      <p:ext uri="{BB962C8B-B14F-4D97-AF65-F5344CB8AC3E}">
        <p14:creationId xmlns:p14="http://schemas.microsoft.com/office/powerpoint/2010/main" val="209865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Support Team - Summary</a:t>
            </a:r>
          </a:p>
        </p:txBody>
      </p:sp>
      <p:sp>
        <p:nvSpPr>
          <p:cNvPr id="3" name="Content Placeholder 2"/>
          <p:cNvSpPr>
            <a:spLocks noGrp="1"/>
          </p:cNvSpPr>
          <p:nvPr>
            <p:ph idx="1"/>
          </p:nvPr>
        </p:nvSpPr>
        <p:spPr/>
        <p:txBody>
          <a:bodyPr/>
          <a:lstStyle/>
          <a:p>
            <a:pPr>
              <a:lnSpc>
                <a:spcPct val="90000"/>
              </a:lnSpc>
            </a:pPr>
            <a:r>
              <a:rPr lang="en-US" sz="1800" dirty="0"/>
              <a:t>The troop committee is important to the success of a unit’s program.</a:t>
            </a:r>
          </a:p>
          <a:p>
            <a:pPr>
              <a:lnSpc>
                <a:spcPct val="90000"/>
              </a:lnSpc>
            </a:pPr>
            <a:endParaRPr lang="en-US" sz="1800" dirty="0"/>
          </a:p>
          <a:p>
            <a:pPr>
              <a:lnSpc>
                <a:spcPct val="90000"/>
              </a:lnSpc>
            </a:pPr>
            <a:r>
              <a:rPr lang="en-US" sz="1800" dirty="0"/>
              <a:t>It handles support functions in order for the unit leadership to focus on the Scouts.</a:t>
            </a:r>
          </a:p>
          <a:p>
            <a:pPr>
              <a:lnSpc>
                <a:spcPct val="90000"/>
              </a:lnSpc>
            </a:pPr>
            <a:endParaRPr lang="en-US" sz="1800" dirty="0"/>
          </a:p>
          <a:p>
            <a:pPr>
              <a:lnSpc>
                <a:spcPct val="90000"/>
              </a:lnSpc>
            </a:pPr>
            <a:r>
              <a:rPr lang="en-US" sz="1800" dirty="0"/>
              <a:t>The relationship between the Scoutmaster and the troop committee should be one of friendship and trust.</a:t>
            </a:r>
            <a:br>
              <a:rPr lang="en-US" sz="1800" dirty="0"/>
            </a:br>
            <a:endParaRPr lang="en-US" sz="1800" dirty="0"/>
          </a:p>
          <a:p>
            <a:pPr>
              <a:lnSpc>
                <a:spcPct val="90000"/>
              </a:lnSpc>
            </a:pPr>
            <a:r>
              <a:rPr lang="en-US" sz="1800" dirty="0"/>
              <a:t>When difficulties arise, the Scoutmaster should be able to turn to the committee at any time for assistance, support, and encouragement.</a:t>
            </a:r>
          </a:p>
          <a:p>
            <a:pPr>
              <a:lnSpc>
                <a:spcPct val="90000"/>
              </a:lnSpc>
            </a:pPr>
            <a:endParaRPr lang="en-US" sz="1800" dirty="0"/>
          </a:p>
          <a:p>
            <a:pPr>
              <a:lnSpc>
                <a:spcPct val="90000"/>
              </a:lnSpc>
            </a:pPr>
            <a:r>
              <a:rPr lang="en-US" sz="1800" dirty="0"/>
              <a:t>The Troop Committee Challenge is an online training program that all committee members should take. (Required for JTE).</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63</a:t>
            </a:fld>
            <a:endParaRPr lang="en-US"/>
          </a:p>
        </p:txBody>
      </p:sp>
    </p:spTree>
    <p:extLst>
      <p:ext uri="{BB962C8B-B14F-4D97-AF65-F5344CB8AC3E}">
        <p14:creationId xmlns:p14="http://schemas.microsoft.com/office/powerpoint/2010/main" val="5980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Planning</a:t>
            </a:r>
          </a:p>
        </p:txBody>
      </p:sp>
      <p:sp>
        <p:nvSpPr>
          <p:cNvPr id="3" name="Content Placeholder 2"/>
          <p:cNvSpPr>
            <a:spLocks noGrp="1"/>
          </p:cNvSpPr>
          <p:nvPr>
            <p:ph idx="1"/>
          </p:nvPr>
        </p:nvSpPr>
        <p:spPr>
          <a:xfrm>
            <a:off x="2158696" y="1417638"/>
            <a:ext cx="4807574" cy="4234338"/>
          </a:xfrm>
        </p:spPr>
        <p:txBody>
          <a:bodyPr/>
          <a:lstStyle/>
          <a:p>
            <a:pPr marL="0" indent="0">
              <a:buNone/>
            </a:pPr>
            <a:r>
              <a:rPr lang="en-US" dirty="0"/>
              <a:t>An Annual Program Plan will:</a:t>
            </a:r>
          </a:p>
          <a:p>
            <a:pPr marL="0" indent="0">
              <a:buNone/>
            </a:pPr>
            <a:endParaRPr lang="en-US" dirty="0"/>
          </a:p>
          <a:p>
            <a:pPr>
              <a:lnSpc>
                <a:spcPct val="120000"/>
              </a:lnSpc>
            </a:pPr>
            <a:r>
              <a:rPr lang="en-US" dirty="0"/>
              <a:t>Attract more families</a:t>
            </a:r>
          </a:p>
          <a:p>
            <a:pPr>
              <a:lnSpc>
                <a:spcPct val="120000"/>
              </a:lnSpc>
            </a:pPr>
            <a:r>
              <a:rPr lang="en-US" dirty="0"/>
              <a:t>Improve Retention</a:t>
            </a:r>
          </a:p>
          <a:p>
            <a:pPr>
              <a:lnSpc>
                <a:spcPct val="120000"/>
              </a:lnSpc>
            </a:pPr>
            <a:r>
              <a:rPr lang="en-US" dirty="0"/>
              <a:t>Improve variety of activities</a:t>
            </a:r>
          </a:p>
          <a:p>
            <a:pPr>
              <a:lnSpc>
                <a:spcPct val="120000"/>
              </a:lnSpc>
            </a:pPr>
            <a:r>
              <a:rPr lang="en-US" dirty="0"/>
              <a:t>Be Scout led</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64</a:t>
            </a:fld>
            <a:endParaRPr lang="en-US"/>
          </a:p>
        </p:txBody>
      </p:sp>
    </p:spTree>
    <p:extLst>
      <p:ext uri="{BB962C8B-B14F-4D97-AF65-F5344CB8AC3E}">
        <p14:creationId xmlns:p14="http://schemas.microsoft.com/office/powerpoint/2010/main" val="375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Planning</a:t>
            </a:r>
          </a:p>
        </p:txBody>
      </p:sp>
      <p:sp>
        <p:nvSpPr>
          <p:cNvPr id="3" name="Content Placeholder 2"/>
          <p:cNvSpPr>
            <a:spLocks noGrp="1"/>
          </p:cNvSpPr>
          <p:nvPr>
            <p:ph idx="1"/>
          </p:nvPr>
        </p:nvSpPr>
        <p:spPr>
          <a:xfrm>
            <a:off x="2171025" y="1600201"/>
            <a:ext cx="4967860" cy="4234338"/>
          </a:xfrm>
        </p:spPr>
        <p:txBody>
          <a:bodyPr/>
          <a:lstStyle/>
          <a:p>
            <a:pPr marL="0" indent="0">
              <a:buNone/>
            </a:pPr>
            <a:r>
              <a:rPr lang="en-US" sz="2800" dirty="0"/>
              <a:t>Two forms of planning:</a:t>
            </a:r>
          </a:p>
          <a:p>
            <a:pPr marL="0" indent="0">
              <a:buNone/>
            </a:pPr>
            <a:endParaRPr lang="en-US" dirty="0"/>
          </a:p>
          <a:p>
            <a:r>
              <a:rPr lang="en-US" dirty="0"/>
              <a:t>Annual long-range planning </a:t>
            </a:r>
          </a:p>
          <a:p>
            <a:endParaRPr lang="en-US" dirty="0"/>
          </a:p>
          <a:p>
            <a:r>
              <a:rPr lang="en-US" dirty="0"/>
              <a:t>Monthly short-term planning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65</a:t>
            </a:fld>
            <a:endParaRPr lang="en-US"/>
          </a:p>
        </p:txBody>
      </p:sp>
    </p:spTree>
    <p:extLst>
      <p:ext uri="{BB962C8B-B14F-4D97-AF65-F5344CB8AC3E}">
        <p14:creationId xmlns:p14="http://schemas.microsoft.com/office/powerpoint/2010/main" val="175179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Five Steps of Annual Troop Program Planning </a:t>
            </a:r>
          </a:p>
        </p:txBody>
      </p:sp>
      <p:sp>
        <p:nvSpPr>
          <p:cNvPr id="3" name="Content Placeholder 2"/>
          <p:cNvSpPr>
            <a:spLocks noGrp="1"/>
          </p:cNvSpPr>
          <p:nvPr>
            <p:ph idx="1"/>
          </p:nvPr>
        </p:nvSpPr>
        <p:spPr>
          <a:xfrm>
            <a:off x="1912102" y="1600201"/>
            <a:ext cx="5707641" cy="4234338"/>
          </a:xfrm>
        </p:spPr>
        <p:txBody>
          <a:bodyPr/>
          <a:lstStyle/>
          <a:p>
            <a:pPr marL="457200" indent="-457200">
              <a:lnSpc>
                <a:spcPct val="140000"/>
              </a:lnSpc>
              <a:buFont typeface="+mj-lt"/>
              <a:buAutoNum type="arabicPeriod"/>
            </a:pPr>
            <a:r>
              <a:rPr lang="en-US" dirty="0"/>
              <a:t>Do your homework. </a:t>
            </a:r>
          </a:p>
          <a:p>
            <a:pPr marL="457200" indent="-457200">
              <a:lnSpc>
                <a:spcPct val="140000"/>
              </a:lnSpc>
              <a:buFont typeface="+mj-lt"/>
              <a:buAutoNum type="arabicPeriod"/>
            </a:pPr>
            <a:r>
              <a:rPr lang="en-US" dirty="0"/>
              <a:t>Get patrol input. </a:t>
            </a:r>
          </a:p>
          <a:p>
            <a:pPr marL="457200" indent="-457200">
              <a:lnSpc>
                <a:spcPct val="140000"/>
              </a:lnSpc>
              <a:buFont typeface="+mj-lt"/>
              <a:buAutoNum type="arabicPeriod"/>
            </a:pPr>
            <a:r>
              <a:rPr lang="en-US" dirty="0"/>
              <a:t>Hold a planning conference. </a:t>
            </a:r>
          </a:p>
          <a:p>
            <a:pPr marL="457200" indent="-457200">
              <a:lnSpc>
                <a:spcPct val="140000"/>
              </a:lnSpc>
              <a:buFont typeface="+mj-lt"/>
              <a:buAutoNum type="arabicPeriod"/>
            </a:pPr>
            <a:r>
              <a:rPr lang="en-US" dirty="0"/>
              <a:t>Consult with the troop committee. </a:t>
            </a:r>
          </a:p>
          <a:p>
            <a:pPr marL="457200" indent="-457200">
              <a:lnSpc>
                <a:spcPct val="140000"/>
              </a:lnSpc>
              <a:buFont typeface="+mj-lt"/>
              <a:buAutoNum type="arabicPeriod"/>
            </a:pPr>
            <a:r>
              <a:rPr lang="en-US" dirty="0"/>
              <a:t>Announce the plan.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66</a:t>
            </a:fld>
            <a:endParaRPr lang="en-US"/>
          </a:p>
        </p:txBody>
      </p:sp>
    </p:spTree>
    <p:extLst>
      <p:ext uri="{BB962C8B-B14F-4D97-AF65-F5344CB8AC3E}">
        <p14:creationId xmlns:p14="http://schemas.microsoft.com/office/powerpoint/2010/main" val="13429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Your Homework </a:t>
            </a:r>
          </a:p>
        </p:txBody>
      </p:sp>
      <p:sp>
        <p:nvSpPr>
          <p:cNvPr id="3" name="Content Placeholder 2"/>
          <p:cNvSpPr>
            <a:spLocks noGrp="1"/>
          </p:cNvSpPr>
          <p:nvPr>
            <p:ph idx="1"/>
          </p:nvPr>
        </p:nvSpPr>
        <p:spPr/>
        <p:txBody>
          <a:bodyPr/>
          <a:lstStyle/>
          <a:p>
            <a:pPr marL="0" indent="0">
              <a:buNone/>
            </a:pPr>
            <a:r>
              <a:rPr lang="en-US" dirty="0"/>
              <a:t>Priorities for the Year</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67</a:t>
            </a:fld>
            <a:endParaRPr lang="en-US"/>
          </a:p>
        </p:txBody>
      </p:sp>
      <p:pic>
        <p:nvPicPr>
          <p:cNvPr id="6" name="Picture 5" descr="brainstorm-300x23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239737"/>
            <a:ext cx="3810000" cy="2921000"/>
          </a:xfrm>
          <a:prstGeom prst="rect">
            <a:avLst/>
          </a:prstGeom>
        </p:spPr>
      </p:pic>
    </p:spTree>
    <p:extLst>
      <p:ext uri="{BB962C8B-B14F-4D97-AF65-F5344CB8AC3E}">
        <p14:creationId xmlns:p14="http://schemas.microsoft.com/office/powerpoint/2010/main" val="280468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Your Homework </a:t>
            </a:r>
          </a:p>
        </p:txBody>
      </p:sp>
      <p:sp>
        <p:nvSpPr>
          <p:cNvPr id="3" name="Content Placeholder 2"/>
          <p:cNvSpPr>
            <a:spLocks noGrp="1"/>
          </p:cNvSpPr>
          <p:nvPr>
            <p:ph idx="1"/>
          </p:nvPr>
        </p:nvSpPr>
        <p:spPr>
          <a:xfrm>
            <a:off x="1434188" y="1467043"/>
            <a:ext cx="6296232" cy="4234338"/>
          </a:xfrm>
        </p:spPr>
        <p:txBody>
          <a:bodyPr/>
          <a:lstStyle/>
          <a:p>
            <a:pPr marL="0" indent="0">
              <a:buNone/>
            </a:pPr>
            <a:r>
              <a:rPr lang="en-US" dirty="0"/>
              <a:t>Priorities for the Year</a:t>
            </a:r>
          </a:p>
          <a:p>
            <a:endParaRPr lang="en-US" sz="2000" b="0" dirty="0"/>
          </a:p>
          <a:p>
            <a:r>
              <a:rPr lang="en-US" sz="2000" b="0" dirty="0"/>
              <a:t>Summer Camp</a:t>
            </a:r>
          </a:p>
          <a:p>
            <a:r>
              <a:rPr lang="en-US" sz="2000" b="0" dirty="0"/>
              <a:t>Monthly Outdoor Activity</a:t>
            </a:r>
          </a:p>
          <a:p>
            <a:r>
              <a:rPr lang="en-US" sz="2000" b="0" dirty="0"/>
              <a:t>Community Service</a:t>
            </a:r>
          </a:p>
          <a:p>
            <a:r>
              <a:rPr lang="en-US" sz="2000" b="0" dirty="0"/>
              <a:t>Fundraising Activity </a:t>
            </a:r>
          </a:p>
          <a:p>
            <a:r>
              <a:rPr lang="en-US" sz="2000" b="0" dirty="0"/>
              <a:t>Courts of Honor</a:t>
            </a:r>
          </a:p>
          <a:p>
            <a:r>
              <a:rPr lang="en-US" sz="2000" b="0" dirty="0"/>
              <a:t>High Adventure</a:t>
            </a:r>
            <a:br>
              <a:rPr lang="en-US" sz="2000" b="0" dirty="0"/>
            </a:br>
            <a:r>
              <a:rPr lang="en-US" sz="2000" b="0" dirty="0"/>
              <a:t>(may require more than a year advance planning)</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68</a:t>
            </a:fld>
            <a:endParaRPr lang="en-US"/>
          </a:p>
        </p:txBody>
      </p:sp>
    </p:spTree>
    <p:extLst>
      <p:ext uri="{BB962C8B-B14F-4D97-AF65-F5344CB8AC3E}">
        <p14:creationId xmlns:p14="http://schemas.microsoft.com/office/powerpoint/2010/main" val="153326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Patrol Input</a:t>
            </a:r>
          </a:p>
        </p:txBody>
      </p:sp>
      <p:sp>
        <p:nvSpPr>
          <p:cNvPr id="3" name="Content Placeholder 2"/>
          <p:cNvSpPr>
            <a:spLocks noGrp="1"/>
          </p:cNvSpPr>
          <p:nvPr>
            <p:ph idx="1"/>
          </p:nvPr>
        </p:nvSpPr>
        <p:spPr/>
        <p:txBody>
          <a:bodyPr/>
          <a:lstStyle/>
          <a:p>
            <a:pPr marL="0" indent="0">
              <a:buNone/>
            </a:pPr>
            <a:r>
              <a:rPr lang="en-US" dirty="0"/>
              <a:t>Here is one scenario:</a:t>
            </a:r>
          </a:p>
          <a:p>
            <a:pPr marL="0" indent="0">
              <a:buNone/>
            </a:pPr>
            <a:endParaRPr lang="en-US" sz="800" dirty="0"/>
          </a:p>
          <a:p>
            <a:pPr>
              <a:lnSpc>
                <a:spcPct val="140000"/>
              </a:lnSpc>
            </a:pPr>
            <a:r>
              <a:rPr lang="en-US" sz="2000" b="0" dirty="0"/>
              <a:t>SPL shares an outline of the annual program plan,</a:t>
            </a:r>
            <a:br>
              <a:rPr lang="en-US" sz="2000" b="0" dirty="0"/>
            </a:br>
            <a:r>
              <a:rPr lang="en-US" sz="2000" b="0" dirty="0"/>
              <a:t>with options, with the PLC.</a:t>
            </a:r>
          </a:p>
          <a:p>
            <a:pPr>
              <a:lnSpc>
                <a:spcPct val="140000"/>
              </a:lnSpc>
            </a:pPr>
            <a:r>
              <a:rPr lang="en-US" sz="2000" b="0" dirty="0"/>
              <a:t>Each patrol leader presents the plan to his patrol for discussion.</a:t>
            </a:r>
          </a:p>
          <a:p>
            <a:pPr>
              <a:lnSpc>
                <a:spcPct val="140000"/>
              </a:lnSpc>
            </a:pPr>
            <a:r>
              <a:rPr lang="en-US" sz="2000" b="0" dirty="0"/>
              <a:t>Patrol members can discuss, make changes, or add ideas.</a:t>
            </a:r>
          </a:p>
          <a:p>
            <a:pPr>
              <a:lnSpc>
                <a:spcPct val="140000"/>
              </a:lnSpc>
            </a:pPr>
            <a:r>
              <a:rPr lang="en-US" sz="2000" b="0" dirty="0"/>
              <a:t>SPL presents monthly themes to troop for discussion and vote.</a:t>
            </a:r>
          </a:p>
          <a:p>
            <a:pPr>
              <a:lnSpc>
                <a:spcPct val="140000"/>
              </a:lnSpc>
            </a:pPr>
            <a:r>
              <a:rPr lang="en-US" sz="2000" b="0" dirty="0"/>
              <a:t>PLC enacts plan based on input from patrols.</a:t>
            </a:r>
          </a:p>
          <a:p>
            <a:pPr marL="0" indent="0">
              <a:buNone/>
            </a:pPr>
            <a:endParaRPr lang="en-US" sz="2000" b="0"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69</a:t>
            </a:fld>
            <a:endParaRPr lang="en-US"/>
          </a:p>
        </p:txBody>
      </p:sp>
    </p:spTree>
    <p:extLst>
      <p:ext uri="{BB962C8B-B14F-4D97-AF65-F5344CB8AC3E}">
        <p14:creationId xmlns:p14="http://schemas.microsoft.com/office/powerpoint/2010/main" val="145748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Patrols</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7</a:t>
            </a:fld>
            <a:endParaRPr lang="en-US"/>
          </a:p>
        </p:txBody>
      </p:sp>
      <p:pic>
        <p:nvPicPr>
          <p:cNvPr id="9" name="Picture 8" descr="Coffee Cup Patrol Class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77" y="1503941"/>
            <a:ext cx="4087145" cy="3862056"/>
          </a:xfrm>
          <a:prstGeom prst="rect">
            <a:avLst/>
          </a:prstGeom>
        </p:spPr>
      </p:pic>
      <p:sp>
        <p:nvSpPr>
          <p:cNvPr id="10" name="TextBox 9"/>
          <p:cNvSpPr txBox="1"/>
          <p:nvPr/>
        </p:nvSpPr>
        <p:spPr>
          <a:xfrm>
            <a:off x="4968862" y="2367166"/>
            <a:ext cx="3641738" cy="1569660"/>
          </a:xfrm>
          <a:prstGeom prst="rect">
            <a:avLst/>
          </a:prstGeom>
          <a:noFill/>
        </p:spPr>
        <p:txBody>
          <a:bodyPr wrap="square" rtlCol="0">
            <a:spAutoFit/>
          </a:bodyPr>
          <a:lstStyle/>
          <a:p>
            <a:r>
              <a:rPr lang="en-US" sz="3200" b="1" dirty="0">
                <a:solidFill>
                  <a:schemeClr val="tx2"/>
                </a:solidFill>
                <a:latin typeface="Helvetica Neue"/>
                <a:cs typeface="Helvetica Neue"/>
              </a:rPr>
              <a:t>Patrol Name</a:t>
            </a:r>
          </a:p>
          <a:p>
            <a:endParaRPr lang="en-US" sz="3200" b="1" dirty="0">
              <a:solidFill>
                <a:schemeClr val="tx2"/>
              </a:solidFill>
              <a:latin typeface="Helvetica Neue"/>
              <a:cs typeface="Helvetica Neue"/>
            </a:endParaRPr>
          </a:p>
          <a:p>
            <a:r>
              <a:rPr lang="en-US" sz="3200" b="1" dirty="0">
                <a:solidFill>
                  <a:schemeClr val="tx2"/>
                </a:solidFill>
                <a:latin typeface="Helvetica Neue"/>
                <a:cs typeface="Helvetica Neue"/>
              </a:rPr>
              <a:t>Patrol Flag</a:t>
            </a:r>
          </a:p>
        </p:txBody>
      </p:sp>
    </p:spTree>
    <p:extLst>
      <p:ext uri="{BB962C8B-B14F-4D97-AF65-F5344CB8AC3E}">
        <p14:creationId xmlns:p14="http://schemas.microsoft.com/office/powerpoint/2010/main" val="206901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 calcmode="lin" valueType="num">
                                      <p:cBhvr additive="base">
                                        <p:cTn id="1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 calcmode="lin" valueType="num">
                                      <p:cBhvr additive="base">
                                        <p:cTn id="14"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 a Troop Program Planning Conference </a:t>
            </a:r>
          </a:p>
        </p:txBody>
      </p:sp>
      <p:sp>
        <p:nvSpPr>
          <p:cNvPr id="3" name="Content Placeholder 2"/>
          <p:cNvSpPr>
            <a:spLocks noGrp="1"/>
          </p:cNvSpPr>
          <p:nvPr>
            <p:ph idx="1"/>
          </p:nvPr>
        </p:nvSpPr>
        <p:spPr>
          <a:xfrm>
            <a:off x="921270" y="1600201"/>
            <a:ext cx="7602954" cy="4234338"/>
          </a:xfrm>
        </p:spPr>
        <p:txBody>
          <a:bodyPr/>
          <a:lstStyle/>
          <a:p>
            <a:r>
              <a:rPr lang="en-US" dirty="0"/>
              <a:t>The troop program planning conference is at the heart of determining a troop’s activities for the coming six months or year.</a:t>
            </a:r>
          </a:p>
          <a:p>
            <a:endParaRPr lang="en-US" dirty="0"/>
          </a:p>
          <a:p>
            <a:r>
              <a:rPr lang="en-US" dirty="0"/>
              <a:t>Members of the PLC, the Scoutmaster, and the assistant Scoutmasters should attend.</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70</a:t>
            </a:fld>
            <a:endParaRPr lang="en-US"/>
          </a:p>
        </p:txBody>
      </p:sp>
    </p:spTree>
    <p:extLst>
      <p:ext uri="{BB962C8B-B14F-4D97-AF65-F5344CB8AC3E}">
        <p14:creationId xmlns:p14="http://schemas.microsoft.com/office/powerpoint/2010/main" val="42778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 With the Troop Committee </a:t>
            </a:r>
          </a:p>
        </p:txBody>
      </p:sp>
      <p:sp>
        <p:nvSpPr>
          <p:cNvPr id="3" name="Content Placeholder 2"/>
          <p:cNvSpPr>
            <a:spLocks noGrp="1"/>
          </p:cNvSpPr>
          <p:nvPr>
            <p:ph idx="1"/>
          </p:nvPr>
        </p:nvSpPr>
        <p:spPr/>
        <p:txBody>
          <a:bodyPr/>
          <a:lstStyle/>
          <a:p>
            <a:pPr>
              <a:lnSpc>
                <a:spcPct val="140000"/>
              </a:lnSpc>
            </a:pPr>
            <a:r>
              <a:rPr lang="en-US" sz="2000" b="0" dirty="0"/>
              <a:t>SPL and Scoutmaster present the proposed troop program to the troop committee and ask for their support.</a:t>
            </a:r>
          </a:p>
          <a:p>
            <a:pPr>
              <a:lnSpc>
                <a:spcPct val="140000"/>
              </a:lnSpc>
            </a:pPr>
            <a:r>
              <a:rPr lang="en-US" sz="2000" b="0" dirty="0"/>
              <a:t>If the committee believes the plan should be revised, the SPL will return to the PLC for revision.</a:t>
            </a:r>
          </a:p>
          <a:p>
            <a:pPr>
              <a:lnSpc>
                <a:spcPct val="140000"/>
              </a:lnSpc>
            </a:pPr>
            <a:r>
              <a:rPr lang="en-US" sz="2000" b="0" dirty="0"/>
              <a:t>Upon acceptance, the committee provides necessary support.</a:t>
            </a:r>
          </a:p>
          <a:p>
            <a:pPr>
              <a:lnSpc>
                <a:spcPct val="140000"/>
              </a:lnSpc>
            </a:pPr>
            <a:r>
              <a:rPr lang="en-US" sz="2000" b="0" dirty="0"/>
              <a:t>The committee has the right of refusal if it feels the program plan is unsafe or unwise for the troop.</a:t>
            </a:r>
          </a:p>
          <a:p>
            <a:pPr>
              <a:lnSpc>
                <a:spcPct val="140000"/>
              </a:lnSpc>
            </a:pPr>
            <a:r>
              <a:rPr lang="en-US" sz="2000" b="0" dirty="0"/>
              <a:t>Scoutmaster delegates parts of the plan to assistant Scoutmasters to provide the necessary adult guidance and accountability.</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71</a:t>
            </a:fld>
            <a:endParaRPr lang="en-US"/>
          </a:p>
        </p:txBody>
      </p:sp>
    </p:spTree>
    <p:extLst>
      <p:ext uri="{BB962C8B-B14F-4D97-AF65-F5344CB8AC3E}">
        <p14:creationId xmlns:p14="http://schemas.microsoft.com/office/powerpoint/2010/main" val="321212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 the Troop’s Annual Plan </a:t>
            </a:r>
          </a:p>
        </p:txBody>
      </p:sp>
      <p:sp>
        <p:nvSpPr>
          <p:cNvPr id="3" name="Content Placeholder 2"/>
          <p:cNvSpPr>
            <a:spLocks noGrp="1"/>
          </p:cNvSpPr>
          <p:nvPr>
            <p:ph idx="1"/>
          </p:nvPr>
        </p:nvSpPr>
        <p:spPr>
          <a:xfrm>
            <a:off x="1153304" y="1600201"/>
            <a:ext cx="7102247" cy="4234338"/>
          </a:xfrm>
        </p:spPr>
        <p:txBody>
          <a:bodyPr/>
          <a:lstStyle/>
          <a:p>
            <a:pPr marL="0" indent="0">
              <a:buNone/>
            </a:pPr>
            <a:r>
              <a:rPr lang="en-US" sz="2800" dirty="0"/>
              <a:t>Distribute copies of the final plan to:</a:t>
            </a:r>
            <a:br>
              <a:rPr lang="en-US" sz="2800" dirty="0"/>
            </a:br>
            <a:endParaRPr lang="en-US" sz="2800" dirty="0"/>
          </a:p>
          <a:p>
            <a:r>
              <a:rPr lang="en-US" dirty="0"/>
              <a:t>troop members</a:t>
            </a:r>
          </a:p>
          <a:p>
            <a:r>
              <a:rPr lang="en-US" dirty="0"/>
              <a:t>the parent or guardian of each Scout</a:t>
            </a:r>
          </a:p>
          <a:p>
            <a:r>
              <a:rPr lang="en-US" dirty="0"/>
              <a:t>members of the troop committee</a:t>
            </a:r>
          </a:p>
          <a:p>
            <a:r>
              <a:rPr lang="en-US" dirty="0"/>
              <a:t>representatives of the chartered organization</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72</a:t>
            </a:fld>
            <a:endParaRPr lang="en-US"/>
          </a:p>
        </p:txBody>
      </p:sp>
    </p:spTree>
    <p:extLst>
      <p:ext uri="{BB962C8B-B14F-4D97-AF65-F5344CB8AC3E}">
        <p14:creationId xmlns:p14="http://schemas.microsoft.com/office/powerpoint/2010/main" val="323295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Planning</a:t>
            </a:r>
          </a:p>
        </p:txBody>
      </p:sp>
      <p:sp>
        <p:nvSpPr>
          <p:cNvPr id="3" name="Content Placeholder 2"/>
          <p:cNvSpPr>
            <a:spLocks noGrp="1"/>
          </p:cNvSpPr>
          <p:nvPr>
            <p:ph idx="1"/>
          </p:nvPr>
        </p:nvSpPr>
        <p:spPr>
          <a:xfrm>
            <a:off x="1165516" y="1479254"/>
            <a:ext cx="6723664" cy="4234338"/>
          </a:xfrm>
        </p:spPr>
        <p:txBody>
          <a:bodyPr/>
          <a:lstStyle/>
          <a:p>
            <a:pPr marL="0" indent="0">
              <a:buNone/>
            </a:pPr>
            <a:r>
              <a:rPr lang="en-US" sz="2800" dirty="0"/>
              <a:t>Publicize through a variety of outlets:</a:t>
            </a:r>
          </a:p>
          <a:p>
            <a:pPr marL="0" indent="0">
              <a:buNone/>
            </a:pPr>
            <a:endParaRPr lang="en-US" dirty="0"/>
          </a:p>
          <a:p>
            <a:r>
              <a:rPr lang="en-US" dirty="0"/>
              <a:t>Troop website</a:t>
            </a:r>
          </a:p>
          <a:p>
            <a:r>
              <a:rPr lang="en-US" dirty="0"/>
              <a:t>Handouts</a:t>
            </a:r>
          </a:p>
          <a:p>
            <a:r>
              <a:rPr lang="en-US" dirty="0"/>
              <a:t>Social Media</a:t>
            </a:r>
          </a:p>
          <a:p>
            <a:r>
              <a:rPr lang="en-US" dirty="0"/>
              <a:t>Post in scout meeting place</a:t>
            </a:r>
          </a:p>
          <a:p>
            <a:r>
              <a:rPr lang="en-US" dirty="0"/>
              <a:t>Email</a:t>
            </a:r>
          </a:p>
          <a:p>
            <a:r>
              <a:rPr lang="en-US" dirty="0"/>
              <a:t>Newsletter</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73</a:t>
            </a:fld>
            <a:endParaRPr lang="en-US"/>
          </a:p>
        </p:txBody>
      </p:sp>
    </p:spTree>
    <p:extLst>
      <p:ext uri="{BB962C8B-B14F-4D97-AF65-F5344CB8AC3E}">
        <p14:creationId xmlns:p14="http://schemas.microsoft.com/office/powerpoint/2010/main" val="20622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Planning - Summary</a:t>
            </a:r>
          </a:p>
        </p:txBody>
      </p:sp>
      <p:sp>
        <p:nvSpPr>
          <p:cNvPr id="3" name="Content Placeholder 2"/>
          <p:cNvSpPr>
            <a:spLocks noGrp="1"/>
          </p:cNvSpPr>
          <p:nvPr>
            <p:ph idx="1"/>
          </p:nvPr>
        </p:nvSpPr>
        <p:spPr>
          <a:xfrm>
            <a:off x="1050263" y="1663582"/>
            <a:ext cx="7316089" cy="4234338"/>
          </a:xfrm>
        </p:spPr>
        <p:txBody>
          <a:bodyPr/>
          <a:lstStyle/>
          <a:p>
            <a:pPr marL="0" indent="0">
              <a:buNone/>
            </a:pPr>
            <a:r>
              <a:rPr lang="en-US" sz="2800" dirty="0"/>
              <a:t>An annual plan makes the Scoutmaster's job easier by involving the troop in the planning process.</a:t>
            </a:r>
          </a:p>
          <a:p>
            <a:pPr marL="0" indent="0">
              <a:buNone/>
            </a:pPr>
            <a:endParaRPr lang="en-US" sz="2800" dirty="0"/>
          </a:p>
          <a:p>
            <a:pPr marL="0" indent="0">
              <a:buNone/>
            </a:pPr>
            <a:r>
              <a:rPr lang="en-US" sz="2800" dirty="0"/>
              <a:t>It helps distribute responsibilities to troop leadership and adult volunteers.</a:t>
            </a: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74</a:t>
            </a:fld>
            <a:endParaRPr lang="en-US"/>
          </a:p>
        </p:txBody>
      </p:sp>
    </p:spTree>
    <p:extLst>
      <p:ext uri="{BB962C8B-B14F-4D97-AF65-F5344CB8AC3E}">
        <p14:creationId xmlns:p14="http://schemas.microsoft.com/office/powerpoint/2010/main" val="31392391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Thank You For Attending Today</a:t>
            </a:r>
          </a:p>
        </p:txBody>
      </p:sp>
      <p:sp>
        <p:nvSpPr>
          <p:cNvPr id="3" name="Content Placeholder 2"/>
          <p:cNvSpPr>
            <a:spLocks noGrp="1"/>
          </p:cNvSpPr>
          <p:nvPr>
            <p:ph idx="1"/>
          </p:nvPr>
        </p:nvSpPr>
        <p:spPr>
          <a:xfrm>
            <a:off x="457200" y="1417638"/>
            <a:ext cx="8229600" cy="4589578"/>
          </a:xfrm>
        </p:spPr>
        <p:txBody>
          <a:bodyPr/>
          <a:lstStyle/>
          <a:p>
            <a:pPr marL="0" indent="0">
              <a:buNone/>
            </a:pPr>
            <a:r>
              <a:rPr lang="en-US" dirty="0"/>
              <a:t>Scouts BSA Troop Leader Guidebook, Vols. 1 and 2, $12.99 each</a:t>
            </a:r>
          </a:p>
          <a:p>
            <a:pPr marL="0" indent="0">
              <a:buNone/>
            </a:pPr>
            <a:r>
              <a:rPr lang="en-US" dirty="0"/>
              <a:t>Amazon has Kindle editions for $9.99 each</a:t>
            </a:r>
            <a:endParaRPr lang="en-US" sz="3200" dirty="0"/>
          </a:p>
          <a:p>
            <a:pPr marL="0" indent="0">
              <a:buNone/>
            </a:pPr>
            <a:endParaRPr lang="en-US" dirty="0"/>
          </a:p>
          <a:p>
            <a:pPr marL="0" indent="0" algn="ctr">
              <a:buNone/>
            </a:pPr>
            <a:r>
              <a:rPr lang="en-US" dirty="0"/>
              <a:t>Continue your training:</a:t>
            </a:r>
            <a:br>
              <a:rPr lang="en-US" dirty="0"/>
            </a:br>
            <a:r>
              <a:rPr lang="en-US" sz="3200" dirty="0" err="1"/>
              <a:t>my.scouting.org</a:t>
            </a:r>
            <a:endParaRPr lang="en-US" sz="3200" dirty="0"/>
          </a:p>
          <a:p>
            <a:pPr marL="0" indent="0" algn="ctr">
              <a:buNone/>
            </a:pPr>
            <a:r>
              <a:rPr lang="en-US" dirty="0"/>
              <a:t>Slides available:</a:t>
            </a:r>
          </a:p>
          <a:p>
            <a:pPr marL="0" indent="0" algn="ctr">
              <a:buNone/>
            </a:pPr>
            <a:r>
              <a:rPr lang="en-US" sz="3600" dirty="0" err="1"/>
              <a:t>tinyurl.com</a:t>
            </a:r>
            <a:r>
              <a:rPr lang="en-US" sz="3600" dirty="0"/>
              <a:t>/scoutmaster-specific</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75</a:t>
            </a:fld>
            <a:endParaRPr lang="en-US"/>
          </a:p>
        </p:txBody>
      </p:sp>
    </p:spTree>
    <p:extLst>
      <p:ext uri="{BB962C8B-B14F-4D97-AF65-F5344CB8AC3E}">
        <p14:creationId xmlns:p14="http://schemas.microsoft.com/office/powerpoint/2010/main" val="129946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p>
        </p:txBody>
      </p:sp>
      <p:sp>
        <p:nvSpPr>
          <p:cNvPr id="4" name="Slide Number Placeholder 3"/>
          <p:cNvSpPr>
            <a:spLocks noGrp="1"/>
          </p:cNvSpPr>
          <p:nvPr>
            <p:ph type="sldNum" sz="quarter" idx="10"/>
          </p:nvPr>
        </p:nvSpPr>
        <p:spPr/>
        <p:txBody>
          <a:bodyPr/>
          <a:lstStyle/>
          <a:p>
            <a:pPr>
              <a:defRPr/>
            </a:pPr>
            <a:fld id="{682A6F0A-F961-364B-B0AE-03097EADC31D}" type="slidenum">
              <a:rPr lang="en-US" smtClean="0"/>
              <a:pPr>
                <a:defRPr/>
              </a:pPr>
              <a:t>76</a:t>
            </a:fld>
            <a:endParaRPr lang="en-US"/>
          </a:p>
        </p:txBody>
      </p:sp>
      <p:pic>
        <p:nvPicPr>
          <p:cNvPr id="5" name="Picture 4" descr="equipmentprotection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696" y="1264705"/>
            <a:ext cx="4291498" cy="4291498"/>
          </a:xfrm>
          <a:prstGeom prst="rect">
            <a:avLst/>
          </a:prstGeom>
        </p:spPr>
      </p:pic>
    </p:spTree>
    <p:extLst>
      <p:ext uri="{BB962C8B-B14F-4D97-AF65-F5344CB8AC3E}">
        <p14:creationId xmlns:p14="http://schemas.microsoft.com/office/powerpoint/2010/main" val="51497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 and Methods of Scouting</a:t>
            </a:r>
          </a:p>
        </p:txBody>
      </p:sp>
      <p:sp>
        <p:nvSpPr>
          <p:cNvPr id="3" name="Slide Number Placeholder 2"/>
          <p:cNvSpPr>
            <a:spLocks noGrp="1"/>
          </p:cNvSpPr>
          <p:nvPr>
            <p:ph type="sldNum" sz="quarter" idx="10"/>
          </p:nvPr>
        </p:nvSpPr>
        <p:spPr/>
        <p:txBody>
          <a:bodyPr/>
          <a:lstStyle/>
          <a:p>
            <a:pPr>
              <a:defRPr/>
            </a:pPr>
            <a:fld id="{F78DAFD3-E299-5144-BC41-B4E9DB0EB25A}" type="slidenum">
              <a:rPr lang="en-US" smtClean="0"/>
              <a:pPr>
                <a:defRPr/>
              </a:pPr>
              <a:t>8</a:t>
            </a:fld>
            <a:endParaRPr lang="en-US"/>
          </a:p>
        </p:txBody>
      </p:sp>
    </p:spTree>
    <p:extLst>
      <p:ext uri="{BB962C8B-B14F-4D97-AF65-F5344CB8AC3E}">
        <p14:creationId xmlns:p14="http://schemas.microsoft.com/office/powerpoint/2010/main" val="71494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 . .it’s a game with a purpose!”</a:t>
            </a:r>
            <a:br>
              <a:rPr lang="en-US" i="1" dirty="0"/>
            </a:br>
            <a:r>
              <a:rPr lang="en-US" i="1" dirty="0"/>
              <a:t>              </a:t>
            </a:r>
            <a:r>
              <a:rPr lang="en-US" sz="2000" i="1" dirty="0"/>
              <a:t>Robert Baden-Powell</a:t>
            </a:r>
          </a:p>
        </p:txBody>
      </p:sp>
      <p:sp>
        <p:nvSpPr>
          <p:cNvPr id="3" name="Slide Number Placeholder 2"/>
          <p:cNvSpPr>
            <a:spLocks noGrp="1"/>
          </p:cNvSpPr>
          <p:nvPr>
            <p:ph type="sldNum" sz="quarter" idx="10"/>
          </p:nvPr>
        </p:nvSpPr>
        <p:spPr/>
        <p:txBody>
          <a:bodyPr/>
          <a:lstStyle/>
          <a:p>
            <a:pPr>
              <a:defRPr/>
            </a:pPr>
            <a:fld id="{F78DAFD3-E299-5144-BC41-B4E9DB0EB25A}" type="slidenum">
              <a:rPr lang="en-US" smtClean="0"/>
              <a:pPr>
                <a:defRPr/>
              </a:pPr>
              <a:t>9</a:t>
            </a:fld>
            <a:endParaRPr lang="en-US"/>
          </a:p>
        </p:txBody>
      </p:sp>
    </p:spTree>
    <p:extLst>
      <p:ext uri="{BB962C8B-B14F-4D97-AF65-F5344CB8AC3E}">
        <p14:creationId xmlns:p14="http://schemas.microsoft.com/office/powerpoint/2010/main" val="2005237336"/>
      </p:ext>
    </p:extLst>
  </p:cSld>
  <p:clrMapOvr>
    <a:masterClrMapping/>
  </p:clrMapOvr>
</p:sld>
</file>

<file path=ppt/theme/theme1.xml><?xml version="1.0" encoding="utf-8"?>
<a:theme xmlns:a="http://schemas.openxmlformats.org/drawingml/2006/main" name="BSA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BSAwhite.thmx</Template>
  <TotalTime>1281</TotalTime>
  <Words>2463</Words>
  <Application>Microsoft Macintosh PowerPoint</Application>
  <PresentationFormat>On-screen Show (4:3)</PresentationFormat>
  <Paragraphs>595</Paragraphs>
  <Slides>76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Helvetica</vt:lpstr>
      <vt:lpstr>Helvetica Neue</vt:lpstr>
      <vt:lpstr>Lucida Grande</vt:lpstr>
      <vt:lpstr>BSAwhite</vt:lpstr>
      <vt:lpstr>Scoutmaster Position Specific Training</vt:lpstr>
      <vt:lpstr>Scoutmaster Position Specific Training</vt:lpstr>
      <vt:lpstr>Scoutmaster Position Specific Training</vt:lpstr>
      <vt:lpstr>Opening Ceremony</vt:lpstr>
      <vt:lpstr>Opening Ceremony</vt:lpstr>
      <vt:lpstr>Opening Ceremony</vt:lpstr>
      <vt:lpstr>Patrols</vt:lpstr>
      <vt:lpstr>Aims and Methods of Scouting</vt:lpstr>
      <vt:lpstr>“. . .it’s a game with a purpose!”               Robert Baden-Powell</vt:lpstr>
      <vt:lpstr>The Mission of the Boy Scouts of America</vt:lpstr>
      <vt:lpstr>Aims and Methods of Scouting</vt:lpstr>
      <vt:lpstr>Aims and Methods of Scouting</vt:lpstr>
      <vt:lpstr>Aims and Methods of Scouting</vt:lpstr>
      <vt:lpstr>Methods of Scouts BSA</vt:lpstr>
      <vt:lpstr>Methods of Scouts BSA</vt:lpstr>
      <vt:lpstr>How Programs Stray</vt:lpstr>
      <vt:lpstr>How Programs Stray</vt:lpstr>
      <vt:lpstr>Aims and Methods - Summary</vt:lpstr>
      <vt:lpstr>Role of the Scoutmaster</vt:lpstr>
      <vt:lpstr>Qualities of a Scoutmaster</vt:lpstr>
      <vt:lpstr>Be, Know, Do</vt:lpstr>
      <vt:lpstr>Be, Know, Do</vt:lpstr>
      <vt:lpstr>Be, Know, Do</vt:lpstr>
      <vt:lpstr>Be, Know, Do</vt:lpstr>
      <vt:lpstr>Role of the Scoutmaster - Summary</vt:lpstr>
      <vt:lpstr>BREAK TIME</vt:lpstr>
      <vt:lpstr>Patrol Method</vt:lpstr>
      <vt:lpstr>Patrol Method</vt:lpstr>
      <vt:lpstr>Patrol Method</vt:lpstr>
      <vt:lpstr>Patrol Method - Reflection</vt:lpstr>
      <vt:lpstr>Patrol Method</vt:lpstr>
      <vt:lpstr>New Scout Patrol</vt:lpstr>
      <vt:lpstr>Traditional Patrol</vt:lpstr>
      <vt:lpstr>Older Scout Patrol</vt:lpstr>
      <vt:lpstr>Balancing the Patrols’ Needs</vt:lpstr>
      <vt:lpstr>Guidelines for ALL Patrols</vt:lpstr>
      <vt:lpstr>Patrol Method - Summary</vt:lpstr>
      <vt:lpstr>The Troop Meeting</vt:lpstr>
      <vt:lpstr>The Troop Meeting</vt:lpstr>
      <vt:lpstr>Troop Meeting Plan</vt:lpstr>
      <vt:lpstr>Troop Meeting Plan</vt:lpstr>
      <vt:lpstr>Troop Meeting Plan</vt:lpstr>
      <vt:lpstr>Advancement</vt:lpstr>
      <vt:lpstr>Advancement</vt:lpstr>
      <vt:lpstr>Advancement</vt:lpstr>
      <vt:lpstr>Advancement</vt:lpstr>
      <vt:lpstr>Advancement</vt:lpstr>
      <vt:lpstr>Advancement</vt:lpstr>
      <vt:lpstr>Advancement</vt:lpstr>
      <vt:lpstr>Scoutmaster Conferences</vt:lpstr>
      <vt:lpstr>Scoutmaster Conferences</vt:lpstr>
      <vt:lpstr>Advancement Summary</vt:lpstr>
      <vt:lpstr>BREAK TIME</vt:lpstr>
      <vt:lpstr>The Support Team</vt:lpstr>
      <vt:lpstr>Role of the Unit Committee</vt:lpstr>
      <vt:lpstr>Role of the Unit Committee</vt:lpstr>
      <vt:lpstr>Troop Committee Positions </vt:lpstr>
      <vt:lpstr>Troop Committee Positions </vt:lpstr>
      <vt:lpstr>District and Council Support</vt:lpstr>
      <vt:lpstr>District and Council Support</vt:lpstr>
      <vt:lpstr>Unit Commissioner</vt:lpstr>
      <vt:lpstr>Unit Commissioner</vt:lpstr>
      <vt:lpstr>The Support Team - Summary</vt:lpstr>
      <vt:lpstr>Annual Planning</vt:lpstr>
      <vt:lpstr>Annual Planning</vt:lpstr>
      <vt:lpstr>The Five Steps of Annual Troop Program Planning </vt:lpstr>
      <vt:lpstr>Do Your Homework </vt:lpstr>
      <vt:lpstr>Do Your Homework </vt:lpstr>
      <vt:lpstr>Get Patrol Input</vt:lpstr>
      <vt:lpstr>Hold a Troop Program Planning Conference </vt:lpstr>
      <vt:lpstr>Consult With the Troop Committee </vt:lpstr>
      <vt:lpstr>Announce the Troop’s Annual Plan </vt:lpstr>
      <vt:lpstr>Annual Planning</vt:lpstr>
      <vt:lpstr>Annual Planning - Summary</vt:lpstr>
      <vt:lpstr>Thank You For Attending Today</vt:lpstr>
      <vt:lpstr>Any Questions?</vt:lpstr>
    </vt:vector>
  </TitlesOfParts>
  <Company>Samaritan's Purse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Scoutmaster Specific Training</dc:title>
  <dc:creator>John Green</dc:creator>
  <cp:lastModifiedBy>John Green</cp:lastModifiedBy>
  <cp:revision>212</cp:revision>
  <cp:lastPrinted>2015-02-14T18:05:15Z</cp:lastPrinted>
  <dcterms:created xsi:type="dcterms:W3CDTF">2015-02-13T00:42:16Z</dcterms:created>
  <dcterms:modified xsi:type="dcterms:W3CDTF">2019-06-10T14:19:20Z</dcterms:modified>
</cp:coreProperties>
</file>