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54" r:id="rId3"/>
    <p:sldId id="342" r:id="rId4"/>
    <p:sldId id="355" r:id="rId5"/>
    <p:sldId id="344" r:id="rId6"/>
    <p:sldId id="357" r:id="rId7"/>
    <p:sldId id="348" r:id="rId8"/>
    <p:sldId id="358" r:id="rId9"/>
    <p:sldId id="346" r:id="rId10"/>
    <p:sldId id="356" r:id="rId11"/>
    <p:sldId id="331" r:id="rId12"/>
    <p:sldId id="359" r:id="rId13"/>
    <p:sldId id="333" r:id="rId14"/>
    <p:sldId id="360" r:id="rId15"/>
    <p:sldId id="349" r:id="rId16"/>
    <p:sldId id="361" r:id="rId17"/>
    <p:sldId id="334" r:id="rId18"/>
    <p:sldId id="362" r:id="rId19"/>
    <p:sldId id="264" r:id="rId20"/>
    <p:sldId id="363" r:id="rId21"/>
    <p:sldId id="265" r:id="rId22"/>
    <p:sldId id="364" r:id="rId23"/>
    <p:sldId id="266" r:id="rId24"/>
    <p:sldId id="365" r:id="rId25"/>
    <p:sldId id="268" r:id="rId26"/>
    <p:sldId id="366" r:id="rId27"/>
    <p:sldId id="269" r:id="rId28"/>
    <p:sldId id="367" r:id="rId29"/>
    <p:sldId id="270" r:id="rId30"/>
    <p:sldId id="368" r:id="rId31"/>
    <p:sldId id="271" r:id="rId32"/>
    <p:sldId id="369" r:id="rId33"/>
    <p:sldId id="273" r:id="rId34"/>
    <p:sldId id="417" r:id="rId35"/>
    <p:sldId id="351" r:id="rId36"/>
    <p:sldId id="370" r:id="rId37"/>
    <p:sldId id="274" r:id="rId38"/>
    <p:sldId id="371" r:id="rId39"/>
    <p:sldId id="275" r:id="rId40"/>
    <p:sldId id="372" r:id="rId41"/>
    <p:sldId id="352" r:id="rId42"/>
    <p:sldId id="373" r:id="rId43"/>
    <p:sldId id="277" r:id="rId44"/>
    <p:sldId id="374" r:id="rId45"/>
    <p:sldId id="278" r:id="rId46"/>
    <p:sldId id="375" r:id="rId47"/>
    <p:sldId id="279" r:id="rId48"/>
    <p:sldId id="376" r:id="rId49"/>
    <p:sldId id="280" r:id="rId50"/>
    <p:sldId id="377" r:id="rId51"/>
    <p:sldId id="281" r:id="rId52"/>
    <p:sldId id="378" r:id="rId53"/>
    <p:sldId id="282" r:id="rId54"/>
    <p:sldId id="379" r:id="rId55"/>
    <p:sldId id="285" r:id="rId56"/>
    <p:sldId id="380" r:id="rId57"/>
    <p:sldId id="289" r:id="rId58"/>
    <p:sldId id="381" r:id="rId59"/>
    <p:sldId id="290" r:id="rId60"/>
    <p:sldId id="382" r:id="rId61"/>
    <p:sldId id="335" r:id="rId62"/>
    <p:sldId id="383" r:id="rId63"/>
    <p:sldId id="291" r:id="rId64"/>
    <p:sldId id="384" r:id="rId65"/>
    <p:sldId id="292" r:id="rId66"/>
    <p:sldId id="385" r:id="rId67"/>
    <p:sldId id="293" r:id="rId68"/>
    <p:sldId id="386" r:id="rId69"/>
    <p:sldId id="294" r:id="rId70"/>
    <p:sldId id="387" r:id="rId71"/>
    <p:sldId id="296" r:id="rId72"/>
    <p:sldId id="388" r:id="rId73"/>
    <p:sldId id="298" r:id="rId74"/>
    <p:sldId id="389" r:id="rId75"/>
    <p:sldId id="299" r:id="rId76"/>
    <p:sldId id="390" r:id="rId77"/>
    <p:sldId id="300" r:id="rId78"/>
    <p:sldId id="391" r:id="rId79"/>
    <p:sldId id="301" r:id="rId80"/>
    <p:sldId id="392" r:id="rId81"/>
    <p:sldId id="302" r:id="rId82"/>
    <p:sldId id="393" r:id="rId83"/>
    <p:sldId id="303" r:id="rId84"/>
    <p:sldId id="394" r:id="rId85"/>
    <p:sldId id="305" r:id="rId86"/>
    <p:sldId id="395" r:id="rId87"/>
    <p:sldId id="306" r:id="rId88"/>
    <p:sldId id="396" r:id="rId89"/>
    <p:sldId id="308" r:id="rId90"/>
    <p:sldId id="397" r:id="rId91"/>
    <p:sldId id="309" r:id="rId92"/>
    <p:sldId id="398" r:id="rId93"/>
    <p:sldId id="310" r:id="rId94"/>
    <p:sldId id="399" r:id="rId95"/>
    <p:sldId id="311" r:id="rId96"/>
    <p:sldId id="400" r:id="rId97"/>
    <p:sldId id="312" r:id="rId98"/>
    <p:sldId id="401" r:id="rId99"/>
    <p:sldId id="353" r:id="rId100"/>
    <p:sldId id="402" r:id="rId101"/>
    <p:sldId id="313" r:id="rId102"/>
    <p:sldId id="403" r:id="rId103"/>
    <p:sldId id="314" r:id="rId104"/>
    <p:sldId id="404" r:id="rId105"/>
    <p:sldId id="316" r:id="rId106"/>
    <p:sldId id="405" r:id="rId107"/>
    <p:sldId id="317" r:id="rId108"/>
    <p:sldId id="406" r:id="rId109"/>
    <p:sldId id="318" r:id="rId110"/>
    <p:sldId id="407" r:id="rId111"/>
    <p:sldId id="321" r:id="rId112"/>
    <p:sldId id="408" r:id="rId113"/>
    <p:sldId id="320" r:id="rId114"/>
    <p:sldId id="409" r:id="rId115"/>
    <p:sldId id="322" r:id="rId116"/>
    <p:sldId id="410" r:id="rId117"/>
    <p:sldId id="323" r:id="rId118"/>
    <p:sldId id="411" r:id="rId119"/>
    <p:sldId id="325" r:id="rId120"/>
    <p:sldId id="412" r:id="rId121"/>
    <p:sldId id="326" r:id="rId122"/>
    <p:sldId id="413" r:id="rId123"/>
    <p:sldId id="327" r:id="rId124"/>
    <p:sldId id="414" r:id="rId125"/>
    <p:sldId id="328" r:id="rId126"/>
    <p:sldId id="415" r:id="rId127"/>
    <p:sldId id="329" r:id="rId128"/>
    <p:sldId id="416" r:id="rId12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1pPr>
    <a:lvl2pPr marL="4572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2pPr>
    <a:lvl3pPr marL="9144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3pPr>
    <a:lvl4pPr marL="13716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4pPr>
    <a:lvl5pPr marL="18288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5pPr>
    <a:lvl6pPr marL="2286000" algn="l" defTabSz="457200" rtl="0" eaLnBrk="1" latinLnBrk="0" hangingPunct="1">
      <a:defRPr kern="1200">
        <a:solidFill>
          <a:schemeClr val="tx1"/>
        </a:solidFill>
        <a:latin typeface="Lucida Grande" charset="0"/>
        <a:ea typeface="ヒラギノ角ゴ Pro W3" charset="0"/>
        <a:cs typeface="ヒラギノ角ゴ Pro W3" charset="0"/>
      </a:defRPr>
    </a:lvl6pPr>
    <a:lvl7pPr marL="2743200" algn="l" defTabSz="457200" rtl="0" eaLnBrk="1" latinLnBrk="0" hangingPunct="1">
      <a:defRPr kern="1200">
        <a:solidFill>
          <a:schemeClr val="tx1"/>
        </a:solidFill>
        <a:latin typeface="Lucida Grande" charset="0"/>
        <a:ea typeface="ヒラギノ角ゴ Pro W3" charset="0"/>
        <a:cs typeface="ヒラギノ角ゴ Pro W3" charset="0"/>
      </a:defRPr>
    </a:lvl7pPr>
    <a:lvl8pPr marL="3200400" algn="l" defTabSz="457200" rtl="0" eaLnBrk="1" latinLnBrk="0" hangingPunct="1">
      <a:defRPr kern="1200">
        <a:solidFill>
          <a:schemeClr val="tx1"/>
        </a:solidFill>
        <a:latin typeface="Lucida Grande" charset="0"/>
        <a:ea typeface="ヒラギノ角ゴ Pro W3" charset="0"/>
        <a:cs typeface="ヒラギノ角ゴ Pro W3" charset="0"/>
      </a:defRPr>
    </a:lvl8pPr>
    <a:lvl9pPr marL="3657600" algn="l" defTabSz="457200" rtl="0" eaLnBrk="1" latinLnBrk="0" hangingPunct="1">
      <a:defRPr kern="1200">
        <a:solidFill>
          <a:schemeClr val="tx1"/>
        </a:solidFill>
        <a:latin typeface="Lucida Grande"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2" autoAdjust="0"/>
    <p:restoredTop sz="93141" autoAdjust="0"/>
  </p:normalViewPr>
  <p:slideViewPr>
    <p:cSldViewPr snapToGrid="0" snapToObjects="1">
      <p:cViewPr varScale="1">
        <p:scale>
          <a:sx n="109" d="100"/>
          <a:sy n="109" d="100"/>
        </p:scale>
        <p:origin x="192" y="3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presProps" Target="presProps.xml"/><Relationship Id="rId131" Type="http://schemas.openxmlformats.org/officeDocument/2006/relationships/viewProps" Target="viewProps.xml"/><Relationship Id="rId132" Type="http://schemas.openxmlformats.org/officeDocument/2006/relationships/theme" Target="theme/theme1.xml"/><Relationship Id="rId13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2725" y="2138363"/>
            <a:ext cx="1147763" cy="1185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smtClean="0"/>
              <a:t>Click to edit Master title style</a:t>
            </a:r>
            <a:endParaRPr lang="en-US" dirty="0"/>
          </a:p>
        </p:txBody>
      </p:sp>
      <p:sp>
        <p:nvSpPr>
          <p:cNvPr id="4" name="Slide Number Placeholder 5"/>
          <p:cNvSpPr>
            <a:spLocks noGrp="1"/>
          </p:cNvSpPr>
          <p:nvPr>
            <p:ph type="sldNum" sz="quarter" idx="10"/>
          </p:nvPr>
        </p:nvSpPr>
        <p:spPr/>
        <p:txBody>
          <a:bodyPr/>
          <a:lstStyle>
            <a:lvl1pPr>
              <a:defRPr smtClean="0"/>
            </a:lvl1pPr>
          </a:lstStyle>
          <a:p>
            <a:pPr>
              <a:defRPr/>
            </a:pPr>
            <a:fld id="{F78DAFD3-E299-5144-BC41-B4E9DB0EB25A}" type="slidenum">
              <a:rPr lang="en-US"/>
              <a:pPr>
                <a:defRPr/>
              </a:pPr>
              <a:t>‹#›</a:t>
            </a:fld>
            <a:endParaRPr lang="en-US"/>
          </a:p>
        </p:txBody>
      </p:sp>
      <p:sp>
        <p:nvSpPr>
          <p:cNvPr id="5" name="Date Placeholder 6"/>
          <p:cNvSpPr>
            <a:spLocks noGrp="1"/>
          </p:cNvSpPr>
          <p:nvPr>
            <p:ph type="dt" sz="half" idx="11"/>
          </p:nvPr>
        </p:nvSpPr>
        <p:spPr>
          <a:xfrm>
            <a:off x="3816350" y="6508750"/>
            <a:ext cx="2133600" cy="365125"/>
          </a:xfrm>
          <a:prstGeom prst="rect">
            <a:avLst/>
          </a:prstGeom>
        </p:spPr>
        <p:txBody>
          <a:bodyPr/>
          <a:lstStyle>
            <a:lvl1pPr>
              <a:defRPr smtClean="0"/>
            </a:lvl1pPr>
          </a:lstStyle>
          <a:p>
            <a:pPr>
              <a:defRPr/>
            </a:pPr>
            <a:fld id="{F2CA7868-08D4-3A4F-87B4-DB7603519E9F}" type="datetime1">
              <a:rPr lang="en-US"/>
              <a:pPr>
                <a:defRPr/>
              </a:pPr>
              <a:t>6/5/17</a:t>
            </a:fld>
            <a:endParaRPr lang="en-US"/>
          </a:p>
        </p:txBody>
      </p:sp>
    </p:spTree>
    <p:extLst>
      <p:ext uri="{BB962C8B-B14F-4D97-AF65-F5344CB8AC3E}">
        <p14:creationId xmlns:p14="http://schemas.microsoft.com/office/powerpoint/2010/main" val="390119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234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smtClean="0"/>
            </a:lvl1pPr>
          </a:lstStyle>
          <a:p>
            <a:pPr>
              <a:defRPr/>
            </a:pPr>
            <a:fld id="{682A6F0A-F961-364B-B0AE-03097EADC31D}" type="slidenum">
              <a:rPr lang="en-US"/>
              <a:pPr>
                <a:defRPr/>
              </a:pPr>
              <a:t>‹#›</a:t>
            </a:fld>
            <a:endParaRPr lang="en-US"/>
          </a:p>
        </p:txBody>
      </p:sp>
      <p:sp>
        <p:nvSpPr>
          <p:cNvPr id="6" name="Date Placeholder 6"/>
          <p:cNvSpPr>
            <a:spLocks noGrp="1"/>
          </p:cNvSpPr>
          <p:nvPr>
            <p:ph type="dt" sz="half" idx="11"/>
          </p:nvPr>
        </p:nvSpPr>
        <p:spPr>
          <a:xfrm>
            <a:off x="3816350" y="6508750"/>
            <a:ext cx="2133600" cy="365125"/>
          </a:xfrm>
          <a:prstGeom prst="rect">
            <a:avLst/>
          </a:prstGeom>
        </p:spPr>
        <p:txBody>
          <a:bodyPr/>
          <a:lstStyle>
            <a:lvl1pPr>
              <a:defRPr smtClean="0"/>
            </a:lvl1pPr>
          </a:lstStyle>
          <a:p>
            <a:pPr>
              <a:defRPr/>
            </a:pPr>
            <a:fld id="{6BED51B9-3A9E-9F45-A1CD-7240A21B3796}" type="datetime1">
              <a:rPr lang="en-US"/>
              <a:pPr>
                <a:defRPr/>
              </a:pPr>
              <a:t>6/5/17</a:t>
            </a:fld>
            <a:endParaRPr lang="en-US"/>
          </a:p>
        </p:txBody>
      </p:sp>
    </p:spTree>
    <p:extLst>
      <p:ext uri="{BB962C8B-B14F-4D97-AF65-F5344CB8AC3E}">
        <p14:creationId xmlns:p14="http://schemas.microsoft.com/office/powerpoint/2010/main" val="376316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9125D9B1-75CF-994B-BA76-D9D00B310F75}" type="datetime1">
              <a:rPr lang="en-US"/>
              <a:pPr>
                <a:defRPr/>
              </a:pPr>
              <a:t>6/5/17</a:t>
            </a:fld>
            <a:endParaRPr lang="en-US"/>
          </a:p>
        </p:txBody>
      </p:sp>
      <p:sp>
        <p:nvSpPr>
          <p:cNvPr id="7" name="Slide Number Placeholder 6"/>
          <p:cNvSpPr>
            <a:spLocks noGrp="1"/>
          </p:cNvSpPr>
          <p:nvPr>
            <p:ph type="sldNum" sz="quarter" idx="11"/>
          </p:nvPr>
        </p:nvSpPr>
        <p:spPr/>
        <p:txBody>
          <a:bodyPr/>
          <a:lstStyle>
            <a:lvl1pPr>
              <a:defRPr smtClean="0"/>
            </a:lvl1pPr>
          </a:lstStyle>
          <a:p>
            <a:pPr>
              <a:defRPr/>
            </a:pPr>
            <a:fld id="{AA9FC9ED-AF87-7F4F-B5AE-5B5178180048}" type="slidenum">
              <a:rPr lang="en-US"/>
              <a:pPr>
                <a:defRPr/>
              </a:pPr>
              <a:t>‹#›</a:t>
            </a:fld>
            <a:endParaRPr lang="en-US"/>
          </a:p>
        </p:txBody>
      </p:sp>
    </p:spTree>
    <p:extLst>
      <p:ext uri="{BB962C8B-B14F-4D97-AF65-F5344CB8AC3E}">
        <p14:creationId xmlns:p14="http://schemas.microsoft.com/office/powerpoint/2010/main" val="50693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7960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1937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7960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1937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C8C96F75-AEFB-8846-B9EF-885BC3D17EE9}" type="datetime1">
              <a:rPr lang="en-US"/>
              <a:pPr>
                <a:defRPr/>
              </a:pPr>
              <a:t>6/5/17</a:t>
            </a:fld>
            <a:endParaRPr lang="en-US"/>
          </a:p>
        </p:txBody>
      </p:sp>
      <p:sp>
        <p:nvSpPr>
          <p:cNvPr id="9" name="Slide Number Placeholder 8"/>
          <p:cNvSpPr>
            <a:spLocks noGrp="1"/>
          </p:cNvSpPr>
          <p:nvPr>
            <p:ph type="sldNum" sz="quarter" idx="11"/>
          </p:nvPr>
        </p:nvSpPr>
        <p:spPr/>
        <p:txBody>
          <a:bodyPr/>
          <a:lstStyle>
            <a:lvl1pPr>
              <a:defRPr smtClean="0"/>
            </a:lvl1pPr>
          </a:lstStyle>
          <a:p>
            <a:pPr>
              <a:defRPr/>
            </a:pPr>
            <a:fld id="{5AFD9DAF-6658-D046-9D85-E774AB686531}" type="slidenum">
              <a:rPr lang="en-US"/>
              <a:pPr>
                <a:defRPr/>
              </a:pPr>
              <a:t>‹#›</a:t>
            </a:fld>
            <a:endParaRPr lang="en-US"/>
          </a:p>
        </p:txBody>
      </p:sp>
    </p:spTree>
    <p:extLst>
      <p:ext uri="{BB962C8B-B14F-4D97-AF65-F5344CB8AC3E}">
        <p14:creationId xmlns:p14="http://schemas.microsoft.com/office/powerpoint/2010/main" val="26474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312F132C-B1CE-014C-BAF7-C83907D6F699}" type="datetime1">
              <a:rPr lang="en-US"/>
              <a:pPr>
                <a:defRPr/>
              </a:pPr>
              <a:t>6/5/17</a:t>
            </a:fld>
            <a:endParaRPr lang="en-US"/>
          </a:p>
        </p:txBody>
      </p:sp>
      <p:sp>
        <p:nvSpPr>
          <p:cNvPr id="5" name="Slide Number Placeholder 4"/>
          <p:cNvSpPr>
            <a:spLocks noGrp="1"/>
          </p:cNvSpPr>
          <p:nvPr>
            <p:ph type="sldNum" sz="quarter" idx="11"/>
          </p:nvPr>
        </p:nvSpPr>
        <p:spPr/>
        <p:txBody>
          <a:bodyPr/>
          <a:lstStyle>
            <a:lvl1pPr>
              <a:defRPr smtClean="0"/>
            </a:lvl1pPr>
          </a:lstStyle>
          <a:p>
            <a:pPr>
              <a:defRPr/>
            </a:pPr>
            <a:fld id="{39807D28-B9D6-3349-B9AF-898DA9ACC459}" type="slidenum">
              <a:rPr lang="en-US"/>
              <a:pPr>
                <a:defRPr/>
              </a:pPr>
              <a:t>‹#›</a:t>
            </a:fld>
            <a:endParaRPr lang="en-US"/>
          </a:p>
        </p:txBody>
      </p:sp>
    </p:spTree>
    <p:extLst>
      <p:ext uri="{BB962C8B-B14F-4D97-AF65-F5344CB8AC3E}">
        <p14:creationId xmlns:p14="http://schemas.microsoft.com/office/powerpoint/2010/main" val="29774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62614D0A-679C-A640-AF9B-94D562E6C30A}" type="datetime1">
              <a:rPr lang="en-US"/>
              <a:pPr>
                <a:defRPr/>
              </a:pPr>
              <a:t>6/5/17</a:t>
            </a:fld>
            <a:endParaRPr lang="en-US"/>
          </a:p>
        </p:txBody>
      </p:sp>
      <p:sp>
        <p:nvSpPr>
          <p:cNvPr id="3" name="Slide Number Placeholder 3"/>
          <p:cNvSpPr>
            <a:spLocks noGrp="1"/>
          </p:cNvSpPr>
          <p:nvPr>
            <p:ph type="sldNum" sz="quarter" idx="11"/>
          </p:nvPr>
        </p:nvSpPr>
        <p:spPr/>
        <p:txBody>
          <a:bodyPr/>
          <a:lstStyle>
            <a:lvl1pPr>
              <a:defRPr smtClean="0"/>
            </a:lvl1pPr>
          </a:lstStyle>
          <a:p>
            <a:pPr>
              <a:defRPr/>
            </a:pPr>
            <a:fld id="{ED6B965A-4BDC-084A-9723-33E3F88B0544}" type="slidenum">
              <a:rPr lang="en-US"/>
              <a:pPr>
                <a:defRPr/>
              </a:pPr>
              <a:t>‹#›</a:t>
            </a:fld>
            <a:endParaRPr lang="en-US"/>
          </a:p>
        </p:txBody>
      </p:sp>
    </p:spTree>
    <p:extLst>
      <p:ext uri="{BB962C8B-B14F-4D97-AF65-F5344CB8AC3E}">
        <p14:creationId xmlns:p14="http://schemas.microsoft.com/office/powerpoint/2010/main" val="2324793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3D3FDC35-595F-4542-B8F3-5FB7C1827A78}" type="datetime1">
              <a:rPr lang="en-US"/>
              <a:pPr>
                <a:defRPr/>
              </a:pPr>
              <a:t>6/5/17</a:t>
            </a:fld>
            <a:endParaRPr lang="en-US"/>
          </a:p>
        </p:txBody>
      </p:sp>
      <p:sp>
        <p:nvSpPr>
          <p:cNvPr id="6" name="Slide Number Placeholder 6"/>
          <p:cNvSpPr>
            <a:spLocks noGrp="1"/>
          </p:cNvSpPr>
          <p:nvPr>
            <p:ph type="sldNum" sz="quarter" idx="11"/>
          </p:nvPr>
        </p:nvSpPr>
        <p:spPr/>
        <p:txBody>
          <a:bodyPr/>
          <a:lstStyle>
            <a:lvl1pPr>
              <a:defRPr smtClean="0"/>
            </a:lvl1pPr>
          </a:lstStyle>
          <a:p>
            <a:pPr>
              <a:defRPr/>
            </a:pPr>
            <a:fld id="{8307DEC1-A1F8-C944-AF5D-8342B0450681}" type="slidenum">
              <a:rPr lang="en-US"/>
              <a:pPr>
                <a:defRPr/>
              </a:pPr>
              <a:t>‹#›</a:t>
            </a:fld>
            <a:endParaRPr lang="en-US"/>
          </a:p>
        </p:txBody>
      </p:sp>
    </p:spTree>
    <p:extLst>
      <p:ext uri="{BB962C8B-B14F-4D97-AF65-F5344CB8AC3E}">
        <p14:creationId xmlns:p14="http://schemas.microsoft.com/office/powerpoint/2010/main" val="23253785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emf"/><Relationship Id="rId12"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0" Type="http://schemas.openxmlformats.org/officeDocument/2006/relationships/image" Target="file://localhost/%5CUsers%5Cjaypointer%5CDesktop%5CFolio.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Folio.png" descr="/Users/jaypointer/Desktop/Folio.png"/>
          <p:cNvPicPr>
            <a:picLocks noChangeAspect="1"/>
          </p:cNvPicPr>
          <p:nvPr/>
        </p:nvPicPr>
        <p:blipFill>
          <a:blip r:embed="rId9" r:link="rId10">
            <a:extLst>
              <a:ext uri="{28A0092B-C50C-407E-A947-70E740481C1C}">
                <a14:useLocalDpi xmlns:a14="http://schemas.microsoft.com/office/drawing/2010/main" val="0"/>
              </a:ext>
            </a:extLst>
          </a:blip>
          <a:srcRect/>
          <a:stretch>
            <a:fillRect/>
          </a:stretch>
        </p:blipFill>
        <p:spPr bwMode="auto">
          <a:xfrm>
            <a:off x="0" y="5807075"/>
            <a:ext cx="9167813" cy="106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1566863" y="274638"/>
            <a:ext cx="7043737"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8686800" y="6508750"/>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95B3D7"/>
                </a:solidFill>
                <a:latin typeface="Helvetica" charset="0"/>
              </a:defRPr>
            </a:lvl1pPr>
          </a:lstStyle>
          <a:p>
            <a:pPr>
              <a:defRPr/>
            </a:pPr>
            <a:fld id="{9176B7DD-CFAB-5B4E-A713-60D7208A57CC}" type="slidenum">
              <a:rPr lang="en-US"/>
              <a:pPr>
                <a:defRPr/>
              </a:pPr>
              <a:t>‹#›</a:t>
            </a:fld>
            <a:endParaRPr lang="en-US"/>
          </a:p>
        </p:txBody>
      </p:sp>
      <p:pic>
        <p:nvPicPr>
          <p:cNvPr id="1030" name="Picture 9"/>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961063"/>
            <a:ext cx="1058863" cy="13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Date Placeholder 3"/>
          <p:cNvSpPr>
            <a:spLocks noGrp="1"/>
          </p:cNvSpPr>
          <p:nvPr>
            <p:ph type="dt" sz="half" idx="2"/>
          </p:nvPr>
        </p:nvSpPr>
        <p:spPr>
          <a:xfrm>
            <a:off x="4022725" y="6508750"/>
            <a:ext cx="1727200"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a:defRPr sz="800" smtClean="0">
                <a:solidFill>
                  <a:srgbClr val="95B3D7"/>
                </a:solidFill>
                <a:latin typeface="Helvetica" charset="0"/>
              </a:defRPr>
            </a:lvl1pPr>
          </a:lstStyle>
          <a:p>
            <a:pPr>
              <a:defRPr/>
            </a:pPr>
            <a:fld id="{14BF8674-7CBB-9548-8097-EC4386B4F82A}" type="datetime1">
              <a:rPr lang="en-US"/>
              <a:pPr>
                <a:defRPr/>
              </a:pPr>
              <a:t>6/5/17</a:t>
            </a:fld>
            <a:endParaRPr lang="en-US"/>
          </a:p>
        </p:txBody>
      </p:sp>
      <p:pic>
        <p:nvPicPr>
          <p:cNvPr id="1032" name="Picture 13" descr="AnnivGrStandard_White.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85738" y="6508750"/>
            <a:ext cx="1830387" cy="296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Lst>
  <p:timing>
    <p:tnLst>
      <p:par>
        <p:cTn id="1" dur="indefinite" restart="never" nodeType="tmRoot"/>
      </p:par>
    </p:tnLst>
  </p:timing>
  <p:hf hdr="0" ftr="0" dt="0"/>
  <p:txStyles>
    <p:titleStyle>
      <a:lvl1pPr algn="l" defTabSz="457200" rtl="0" eaLnBrk="1" fontAlgn="base" hangingPunct="1">
        <a:spcBef>
          <a:spcPct val="0"/>
        </a:spcBef>
        <a:spcAft>
          <a:spcPct val="0"/>
        </a:spcAft>
        <a:defRPr sz="3200" b="1" kern="1200">
          <a:solidFill>
            <a:srgbClr val="CF0031"/>
          </a:solidFill>
          <a:latin typeface="Helvetica"/>
          <a:ea typeface="ヒラギノ角ゴ Pro W3" charset="0"/>
          <a:cs typeface="ヒラギノ角ゴ Pro W3" charset="0"/>
        </a:defRPr>
      </a:lvl1pPr>
      <a:lvl2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2pPr>
      <a:lvl3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3pPr>
      <a:lvl4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4pPr>
      <a:lvl5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5pPr>
      <a:lvl6pPr marL="4572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6pPr>
      <a:lvl7pPr marL="9144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7pPr>
      <a:lvl8pPr marL="13716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8pPr>
      <a:lvl9pPr marL="18288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9pPr>
    </p:titleStyle>
    <p:body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 Id="rId3" Type="http://schemas.openxmlformats.org/officeDocument/2006/relationships/image" Target="../media/image7.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2599" y="1650331"/>
            <a:ext cx="5708350" cy="2110257"/>
          </a:xfrm>
        </p:spPr>
        <p:txBody>
          <a:bodyPr/>
          <a:lstStyle/>
          <a:p>
            <a:r>
              <a:rPr lang="en-US" dirty="0" smtClean="0">
                <a:solidFill>
                  <a:schemeClr val="tx1"/>
                </a:solidFill>
              </a:rPr>
              <a:t>Scoutmaster Position Specific Training</a:t>
            </a:r>
            <a:endParaRPr lang="en-US" dirty="0">
              <a:solidFill>
                <a:schemeClr val="tx1"/>
              </a:solidFill>
            </a:endParaRP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1</a:t>
            </a:fld>
            <a:endParaRPr lang="en-US"/>
          </a:p>
        </p:txBody>
      </p:sp>
    </p:spTree>
    <p:extLst>
      <p:ext uri="{BB962C8B-B14F-4D97-AF65-F5344CB8AC3E}">
        <p14:creationId xmlns:p14="http://schemas.microsoft.com/office/powerpoint/2010/main" val="1074716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3200" dirty="0">
                <a:solidFill>
                  <a:schemeClr val="tx1"/>
                </a:solidFill>
              </a:rPr>
              <a:t>AIMS AND METHODS OF SCOUTING</a:t>
            </a:r>
          </a:p>
          <a:p>
            <a:pPr marL="0" indent="0" algn="ctr">
              <a:buNone/>
            </a:pPr>
            <a:r>
              <a:rPr lang="en-US" sz="3200" dirty="0">
                <a:solidFill>
                  <a:schemeClr val="tx1"/>
                </a:solidFill>
              </a:rPr>
              <a:t> </a:t>
            </a:r>
          </a:p>
          <a:p>
            <a:pPr marL="0" indent="0" algn="ctr">
              <a:buNone/>
            </a:pPr>
            <a:r>
              <a:rPr lang="en-US" sz="3600" dirty="0">
                <a:solidFill>
                  <a:schemeClr val="tx1"/>
                </a:solidFill>
              </a:rPr>
              <a:t>Ask participants to name the Aims of Scouting</a:t>
            </a:r>
          </a:p>
          <a:p>
            <a:pPr marL="0" indent="0" algn="ctr">
              <a:buNone/>
            </a:pPr>
            <a:r>
              <a:rPr lang="en-US" sz="3600" dirty="0">
                <a:solidFill>
                  <a:schemeClr val="tx1"/>
                </a:solidFill>
              </a:rPr>
              <a:t> </a:t>
            </a:r>
          </a:p>
          <a:p>
            <a:pPr marL="0" indent="0" algn="ctr">
              <a:buNone/>
            </a:pPr>
            <a:r>
              <a:rPr lang="en-US" sz="3600" dirty="0" smtClean="0">
                <a:solidFill>
                  <a:schemeClr val="tx1"/>
                </a:solidFill>
              </a:rPr>
              <a:t>After the discussion go to the next page to make sure you go over the main 3 Aims</a:t>
            </a:r>
            <a:endParaRPr lang="en-US" sz="36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a:t>
            </a:fld>
            <a:endParaRPr lang="en-US"/>
          </a:p>
        </p:txBody>
      </p:sp>
    </p:spTree>
    <p:extLst>
      <p:ext uri="{BB962C8B-B14F-4D97-AF65-F5344CB8AC3E}">
        <p14:creationId xmlns:p14="http://schemas.microsoft.com/office/powerpoint/2010/main" val="12169845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smtClean="0">
                <a:solidFill>
                  <a:schemeClr val="tx1"/>
                </a:solidFill>
              </a:rPr>
              <a:t>Counselor</a:t>
            </a:r>
            <a:r>
              <a:rPr lang="en-US" dirty="0">
                <a:solidFill>
                  <a:schemeClr val="tx1"/>
                </a:solidFill>
              </a:rPr>
              <a:t>: external observer and empathetic coach who identifies opportunities including training, activities, leadership skills, health and safety, and more </a:t>
            </a:r>
            <a:endParaRPr lang="en-US" dirty="0" smtClean="0">
              <a:solidFill>
                <a:schemeClr val="tx1"/>
              </a:solidFill>
            </a:endParaRPr>
          </a:p>
          <a:p>
            <a:endParaRPr lang="en-US" dirty="0">
              <a:solidFill>
                <a:schemeClr val="tx1"/>
              </a:solidFill>
            </a:endParaRPr>
          </a:p>
          <a:p>
            <a:r>
              <a:rPr lang="en-US" dirty="0" smtClean="0">
                <a:solidFill>
                  <a:schemeClr val="tx1"/>
                </a:solidFill>
              </a:rPr>
              <a:t>Manager:  Charter renewal process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100</a:t>
            </a:fld>
            <a:endParaRPr lang="en-US"/>
          </a:p>
        </p:txBody>
      </p:sp>
    </p:spTree>
    <p:extLst>
      <p:ext uri="{BB962C8B-B14F-4D97-AF65-F5344CB8AC3E}">
        <p14:creationId xmlns:p14="http://schemas.microsoft.com/office/powerpoint/2010/main" val="51916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1566863" y="1167266"/>
            <a:ext cx="6719676" cy="4234338"/>
          </a:xfrm>
        </p:spPr>
        <p:txBody>
          <a:bodyPr/>
          <a:lstStyle/>
          <a:p>
            <a:pPr marL="0" indent="0">
              <a:buNone/>
            </a:pPr>
            <a:r>
              <a:rPr lang="en-US" sz="2600" dirty="0" smtClean="0">
                <a:solidFill>
                  <a:schemeClr val="tx1"/>
                </a:solidFill>
              </a:rPr>
              <a:t>Challenges of Unit Commissioner:</a:t>
            </a:r>
          </a:p>
          <a:p>
            <a:pPr marL="0" indent="0">
              <a:buNone/>
            </a:pPr>
            <a:endParaRPr lang="en-US" sz="800" dirty="0">
              <a:solidFill>
                <a:schemeClr val="tx1"/>
              </a:solidFill>
            </a:endParaRPr>
          </a:p>
          <a:p>
            <a:r>
              <a:rPr lang="en-US" dirty="0">
                <a:solidFill>
                  <a:schemeClr val="tx1"/>
                </a:solidFill>
              </a:rPr>
              <a:t>Poor youth retention </a:t>
            </a:r>
          </a:p>
          <a:p>
            <a:r>
              <a:rPr lang="en-US" dirty="0">
                <a:solidFill>
                  <a:schemeClr val="tx1"/>
                </a:solidFill>
              </a:rPr>
              <a:t>No youth recruiting </a:t>
            </a:r>
          </a:p>
          <a:p>
            <a:r>
              <a:rPr lang="en-US" dirty="0">
                <a:solidFill>
                  <a:schemeClr val="tx1"/>
                </a:solidFill>
              </a:rPr>
              <a:t>Stagnant or no program </a:t>
            </a:r>
          </a:p>
          <a:p>
            <a:r>
              <a:rPr lang="en-US" dirty="0">
                <a:solidFill>
                  <a:schemeClr val="tx1"/>
                </a:solidFill>
              </a:rPr>
              <a:t>Poor quality or no troop meetings </a:t>
            </a:r>
          </a:p>
          <a:p>
            <a:r>
              <a:rPr lang="en-US" dirty="0">
                <a:solidFill>
                  <a:schemeClr val="tx1"/>
                </a:solidFill>
              </a:rPr>
              <a:t>Uninvolved parents </a:t>
            </a:r>
          </a:p>
          <a:p>
            <a:r>
              <a:rPr lang="en-US" dirty="0">
                <a:solidFill>
                  <a:schemeClr val="tx1"/>
                </a:solidFill>
              </a:rPr>
              <a:t>Shortage of active adults </a:t>
            </a:r>
          </a:p>
          <a:p>
            <a:r>
              <a:rPr lang="en-US" dirty="0">
                <a:solidFill>
                  <a:schemeClr val="tx1"/>
                </a:solidFill>
              </a:rPr>
              <a:t>Untrained youth and adult leadership </a:t>
            </a:r>
          </a:p>
          <a:p>
            <a:r>
              <a:rPr lang="en-US" dirty="0">
                <a:solidFill>
                  <a:schemeClr val="tx1"/>
                </a:solidFill>
              </a:rPr>
              <a:t>Chartered organization’s dissatisfaction with the troop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101</a:t>
            </a:fld>
            <a:endParaRPr lang="en-US"/>
          </a:p>
        </p:txBody>
      </p:sp>
    </p:spTree>
    <p:extLst>
      <p:ext uri="{BB962C8B-B14F-4D97-AF65-F5344CB8AC3E}">
        <p14:creationId xmlns:p14="http://schemas.microsoft.com/office/powerpoint/2010/main" val="20986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1566863" y="1167266"/>
            <a:ext cx="6719676" cy="4234338"/>
          </a:xfrm>
        </p:spPr>
        <p:txBody>
          <a:bodyPr/>
          <a:lstStyle/>
          <a:p>
            <a:pPr marL="0" indent="0">
              <a:buNone/>
            </a:pPr>
            <a:r>
              <a:rPr lang="en-US" sz="2600" dirty="0" smtClean="0">
                <a:solidFill>
                  <a:schemeClr val="tx1"/>
                </a:solidFill>
              </a:rPr>
              <a:t>Challenges of Unit Commissioner:</a:t>
            </a:r>
          </a:p>
          <a:p>
            <a:pPr marL="0" indent="0">
              <a:buNone/>
            </a:pPr>
            <a:endParaRPr lang="en-US" sz="800" dirty="0">
              <a:solidFill>
                <a:schemeClr val="tx1"/>
              </a:solidFill>
            </a:endParaRPr>
          </a:p>
          <a:p>
            <a:r>
              <a:rPr lang="en-US" dirty="0">
                <a:solidFill>
                  <a:schemeClr val="tx1"/>
                </a:solidFill>
              </a:rPr>
              <a:t>Poor youth retention </a:t>
            </a:r>
          </a:p>
          <a:p>
            <a:r>
              <a:rPr lang="en-US" dirty="0">
                <a:solidFill>
                  <a:schemeClr val="tx1"/>
                </a:solidFill>
              </a:rPr>
              <a:t>No youth recruiting </a:t>
            </a:r>
          </a:p>
          <a:p>
            <a:r>
              <a:rPr lang="en-US" dirty="0">
                <a:solidFill>
                  <a:schemeClr val="tx1"/>
                </a:solidFill>
              </a:rPr>
              <a:t>Stagnant or no program </a:t>
            </a:r>
          </a:p>
          <a:p>
            <a:r>
              <a:rPr lang="en-US" dirty="0">
                <a:solidFill>
                  <a:schemeClr val="tx1"/>
                </a:solidFill>
              </a:rPr>
              <a:t>Poor quality or no troop meetings </a:t>
            </a:r>
          </a:p>
          <a:p>
            <a:r>
              <a:rPr lang="en-US" dirty="0">
                <a:solidFill>
                  <a:schemeClr val="tx1"/>
                </a:solidFill>
              </a:rPr>
              <a:t>Uninvolved parents </a:t>
            </a:r>
          </a:p>
          <a:p>
            <a:r>
              <a:rPr lang="en-US" dirty="0">
                <a:solidFill>
                  <a:schemeClr val="tx1"/>
                </a:solidFill>
              </a:rPr>
              <a:t>Shortage of active adults </a:t>
            </a:r>
          </a:p>
          <a:p>
            <a:r>
              <a:rPr lang="en-US" dirty="0">
                <a:solidFill>
                  <a:schemeClr val="tx1"/>
                </a:solidFill>
              </a:rPr>
              <a:t>Untrained youth and adult leadership </a:t>
            </a:r>
          </a:p>
          <a:p>
            <a:r>
              <a:rPr lang="en-US" dirty="0">
                <a:solidFill>
                  <a:schemeClr val="tx1"/>
                </a:solidFill>
              </a:rPr>
              <a:t>Chartered organization’s dissatisfaction with the troop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102</a:t>
            </a:fld>
            <a:endParaRPr lang="en-US"/>
          </a:p>
        </p:txBody>
      </p:sp>
    </p:spTree>
    <p:extLst>
      <p:ext uri="{BB962C8B-B14F-4D97-AF65-F5344CB8AC3E}">
        <p14:creationId xmlns:p14="http://schemas.microsoft.com/office/powerpoint/2010/main" val="35192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a:t>
            </a:r>
            <a:r>
              <a:rPr lang="en-US" dirty="0" smtClean="0">
                <a:solidFill>
                  <a:schemeClr val="tx1"/>
                </a:solidFill>
              </a:rPr>
              <a:t>Team - Summary</a:t>
            </a:r>
            <a:endParaRPr lang="en-US" dirty="0">
              <a:solidFill>
                <a:schemeClr val="tx1"/>
              </a:solidFill>
            </a:endParaRPr>
          </a:p>
        </p:txBody>
      </p:sp>
      <p:sp>
        <p:nvSpPr>
          <p:cNvPr id="3" name="Content Placeholder 2"/>
          <p:cNvSpPr>
            <a:spLocks noGrp="1"/>
          </p:cNvSpPr>
          <p:nvPr>
            <p:ph idx="1"/>
          </p:nvPr>
        </p:nvSpPr>
        <p:spPr/>
        <p:txBody>
          <a:bodyPr/>
          <a:lstStyle/>
          <a:p>
            <a:pPr>
              <a:lnSpc>
                <a:spcPct val="90000"/>
              </a:lnSpc>
            </a:pPr>
            <a:r>
              <a:rPr lang="en-US" sz="2000" dirty="0">
                <a:solidFill>
                  <a:schemeClr val="tx1"/>
                </a:solidFill>
              </a:rPr>
              <a:t>The troop committee is important to the success of a unit’s program.</a:t>
            </a:r>
          </a:p>
          <a:p>
            <a:pPr>
              <a:lnSpc>
                <a:spcPct val="90000"/>
              </a:lnSpc>
            </a:pPr>
            <a:endParaRPr lang="en-US" sz="2000" dirty="0">
              <a:solidFill>
                <a:schemeClr val="tx1"/>
              </a:solidFill>
            </a:endParaRPr>
          </a:p>
          <a:p>
            <a:pPr>
              <a:lnSpc>
                <a:spcPct val="90000"/>
              </a:lnSpc>
            </a:pPr>
            <a:r>
              <a:rPr lang="en-US" sz="2000" dirty="0">
                <a:solidFill>
                  <a:schemeClr val="tx1"/>
                </a:solidFill>
              </a:rPr>
              <a:t>It handles support functions in order for the unit leadership to focus on the Scouts.</a:t>
            </a:r>
          </a:p>
          <a:p>
            <a:pPr>
              <a:lnSpc>
                <a:spcPct val="90000"/>
              </a:lnSpc>
            </a:pPr>
            <a:endParaRPr lang="en-US" sz="2000" dirty="0">
              <a:solidFill>
                <a:schemeClr val="tx1"/>
              </a:solidFill>
            </a:endParaRPr>
          </a:p>
          <a:p>
            <a:pPr>
              <a:lnSpc>
                <a:spcPct val="90000"/>
              </a:lnSpc>
            </a:pPr>
            <a:r>
              <a:rPr lang="en-US" sz="2000" dirty="0">
                <a:solidFill>
                  <a:schemeClr val="tx1"/>
                </a:solidFill>
              </a:rPr>
              <a:t>The relationship between the Scoutmaster and the troop committee should be one of friendship and trust</a:t>
            </a:r>
            <a:r>
              <a:rPr lang="en-US" sz="2000" dirty="0" smtClean="0">
                <a:solidFill>
                  <a:schemeClr val="tx1"/>
                </a:solidFill>
              </a:rPr>
              <a:t>.</a:t>
            </a:r>
            <a:br>
              <a:rPr lang="en-US" sz="2000" dirty="0" smtClean="0">
                <a:solidFill>
                  <a:schemeClr val="tx1"/>
                </a:solidFill>
              </a:rPr>
            </a:br>
            <a:endParaRPr lang="en-US" sz="2000" dirty="0">
              <a:solidFill>
                <a:schemeClr val="tx1"/>
              </a:solidFill>
            </a:endParaRPr>
          </a:p>
          <a:p>
            <a:pPr>
              <a:lnSpc>
                <a:spcPct val="90000"/>
              </a:lnSpc>
            </a:pPr>
            <a:r>
              <a:rPr lang="en-US" sz="2000" dirty="0">
                <a:solidFill>
                  <a:schemeClr val="tx1"/>
                </a:solidFill>
              </a:rPr>
              <a:t>When difficulties arise, the Scoutmaster should be able to turn to the committee at any time for assistance, support, and encouragement</a:t>
            </a:r>
            <a:r>
              <a:rPr lang="en-US" sz="2000" dirty="0" smtClean="0">
                <a:solidFill>
                  <a:schemeClr val="tx1"/>
                </a:solidFill>
              </a:rPr>
              <a:t>.</a:t>
            </a: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103</a:t>
            </a:fld>
            <a:endParaRPr lang="en-US"/>
          </a:p>
        </p:txBody>
      </p:sp>
    </p:spTree>
    <p:extLst>
      <p:ext uri="{BB962C8B-B14F-4D97-AF65-F5344CB8AC3E}">
        <p14:creationId xmlns:p14="http://schemas.microsoft.com/office/powerpoint/2010/main" val="59806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a:t>
            </a:r>
            <a:r>
              <a:rPr lang="en-US" dirty="0" smtClean="0">
                <a:solidFill>
                  <a:schemeClr val="tx1"/>
                </a:solidFill>
              </a:rPr>
              <a:t>Team - Summary</a:t>
            </a:r>
            <a:endParaRPr lang="en-US" dirty="0">
              <a:solidFill>
                <a:schemeClr val="tx1"/>
              </a:solidFill>
            </a:endParaRPr>
          </a:p>
        </p:txBody>
      </p:sp>
      <p:sp>
        <p:nvSpPr>
          <p:cNvPr id="3" name="Content Placeholder 2"/>
          <p:cNvSpPr>
            <a:spLocks noGrp="1"/>
          </p:cNvSpPr>
          <p:nvPr>
            <p:ph idx="1"/>
          </p:nvPr>
        </p:nvSpPr>
        <p:spPr/>
        <p:txBody>
          <a:bodyPr/>
          <a:lstStyle/>
          <a:p>
            <a:pPr>
              <a:lnSpc>
                <a:spcPct val="90000"/>
              </a:lnSpc>
            </a:pPr>
            <a:r>
              <a:rPr lang="en-US" sz="2000" dirty="0">
                <a:solidFill>
                  <a:schemeClr val="tx1"/>
                </a:solidFill>
              </a:rPr>
              <a:t>The troop committee is important to the success of a unit’s program.</a:t>
            </a:r>
          </a:p>
          <a:p>
            <a:pPr>
              <a:lnSpc>
                <a:spcPct val="90000"/>
              </a:lnSpc>
            </a:pPr>
            <a:endParaRPr lang="en-US" sz="2000" dirty="0">
              <a:solidFill>
                <a:schemeClr val="tx1"/>
              </a:solidFill>
            </a:endParaRPr>
          </a:p>
          <a:p>
            <a:pPr>
              <a:lnSpc>
                <a:spcPct val="90000"/>
              </a:lnSpc>
            </a:pPr>
            <a:r>
              <a:rPr lang="en-US" sz="2000" dirty="0">
                <a:solidFill>
                  <a:schemeClr val="tx1"/>
                </a:solidFill>
              </a:rPr>
              <a:t>It handles support functions in order for the unit leadership to focus on the Scouts.</a:t>
            </a:r>
          </a:p>
          <a:p>
            <a:pPr>
              <a:lnSpc>
                <a:spcPct val="90000"/>
              </a:lnSpc>
            </a:pPr>
            <a:endParaRPr lang="en-US" sz="2000" dirty="0">
              <a:solidFill>
                <a:schemeClr val="tx1"/>
              </a:solidFill>
            </a:endParaRPr>
          </a:p>
          <a:p>
            <a:pPr>
              <a:lnSpc>
                <a:spcPct val="90000"/>
              </a:lnSpc>
            </a:pPr>
            <a:r>
              <a:rPr lang="en-US" sz="2000" dirty="0">
                <a:solidFill>
                  <a:schemeClr val="tx1"/>
                </a:solidFill>
              </a:rPr>
              <a:t>The relationship between the Scoutmaster and the troop committee should be one of friendship and trust</a:t>
            </a:r>
            <a:r>
              <a:rPr lang="en-US" sz="2000" dirty="0" smtClean="0">
                <a:solidFill>
                  <a:schemeClr val="tx1"/>
                </a:solidFill>
              </a:rPr>
              <a:t>.</a:t>
            </a:r>
            <a:br>
              <a:rPr lang="en-US" sz="2000" dirty="0" smtClean="0">
                <a:solidFill>
                  <a:schemeClr val="tx1"/>
                </a:solidFill>
              </a:rPr>
            </a:br>
            <a:endParaRPr lang="en-US" sz="2000" dirty="0">
              <a:solidFill>
                <a:schemeClr val="tx1"/>
              </a:solidFill>
            </a:endParaRPr>
          </a:p>
          <a:p>
            <a:pPr>
              <a:lnSpc>
                <a:spcPct val="90000"/>
              </a:lnSpc>
            </a:pPr>
            <a:r>
              <a:rPr lang="en-US" sz="2000" dirty="0">
                <a:solidFill>
                  <a:schemeClr val="tx1"/>
                </a:solidFill>
              </a:rPr>
              <a:t>When difficulties arise, the Scoutmaster should be able to turn to the committee at any time for assistance, support, and encouragement</a:t>
            </a:r>
            <a:r>
              <a:rPr lang="en-US" sz="2000" dirty="0" smtClean="0">
                <a:solidFill>
                  <a:schemeClr val="tx1"/>
                </a:solidFill>
              </a:rPr>
              <a:t>.</a:t>
            </a: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104</a:t>
            </a:fld>
            <a:endParaRPr lang="en-US"/>
          </a:p>
        </p:txBody>
      </p:sp>
    </p:spTree>
    <p:extLst>
      <p:ext uri="{BB962C8B-B14F-4D97-AF65-F5344CB8AC3E}">
        <p14:creationId xmlns:p14="http://schemas.microsoft.com/office/powerpoint/2010/main" val="69581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Annual Planning</a:t>
            </a:r>
            <a:endParaRPr lang="en-US" dirty="0">
              <a:solidFill>
                <a:schemeClr val="tx1"/>
              </a:solidFill>
            </a:endParaRPr>
          </a:p>
        </p:txBody>
      </p:sp>
      <p:sp>
        <p:nvSpPr>
          <p:cNvPr id="3" name="Content Placeholder 2"/>
          <p:cNvSpPr>
            <a:spLocks noGrp="1"/>
          </p:cNvSpPr>
          <p:nvPr>
            <p:ph idx="1"/>
          </p:nvPr>
        </p:nvSpPr>
        <p:spPr>
          <a:xfrm>
            <a:off x="2158695" y="1417638"/>
            <a:ext cx="5276247" cy="4234338"/>
          </a:xfrm>
        </p:spPr>
        <p:txBody>
          <a:bodyPr/>
          <a:lstStyle/>
          <a:p>
            <a:pPr marL="0" indent="0">
              <a:buNone/>
            </a:pPr>
            <a:r>
              <a:rPr lang="en-US" dirty="0" smtClean="0">
                <a:solidFill>
                  <a:schemeClr val="tx1"/>
                </a:solidFill>
              </a:rPr>
              <a:t>An Annual Program Plan will:</a:t>
            </a:r>
          </a:p>
          <a:p>
            <a:pPr marL="0" indent="0">
              <a:buNone/>
            </a:pPr>
            <a:endParaRPr lang="en-US" dirty="0">
              <a:solidFill>
                <a:schemeClr val="tx1"/>
              </a:solidFill>
            </a:endParaRPr>
          </a:p>
          <a:p>
            <a:pPr>
              <a:lnSpc>
                <a:spcPct val="120000"/>
              </a:lnSpc>
            </a:pPr>
            <a:r>
              <a:rPr lang="en-US" sz="2800" dirty="0" smtClean="0">
                <a:solidFill>
                  <a:schemeClr val="tx1"/>
                </a:solidFill>
              </a:rPr>
              <a:t>Attract more families</a:t>
            </a:r>
          </a:p>
          <a:p>
            <a:pPr>
              <a:lnSpc>
                <a:spcPct val="120000"/>
              </a:lnSpc>
            </a:pPr>
            <a:r>
              <a:rPr lang="en-US" sz="2800" dirty="0" smtClean="0">
                <a:solidFill>
                  <a:schemeClr val="tx1"/>
                </a:solidFill>
              </a:rPr>
              <a:t>Improve Retention</a:t>
            </a:r>
          </a:p>
          <a:p>
            <a:pPr>
              <a:lnSpc>
                <a:spcPct val="120000"/>
              </a:lnSpc>
            </a:pPr>
            <a:r>
              <a:rPr lang="en-US" sz="2800" dirty="0" smtClean="0">
                <a:solidFill>
                  <a:schemeClr val="tx1"/>
                </a:solidFill>
              </a:rPr>
              <a:t>Improve variety of activities</a:t>
            </a:r>
          </a:p>
          <a:p>
            <a:pPr>
              <a:lnSpc>
                <a:spcPct val="120000"/>
              </a:lnSpc>
            </a:pPr>
            <a:r>
              <a:rPr lang="en-US" sz="2800" dirty="0" smtClean="0">
                <a:solidFill>
                  <a:schemeClr val="tx1"/>
                </a:solidFill>
              </a:rPr>
              <a:t>Be Scout led</a:t>
            </a:r>
          </a:p>
          <a:p>
            <a:pPr marL="0" indent="0">
              <a:buNone/>
            </a:pPr>
            <a:endParaRPr lang="en-US" dirty="0" smtClean="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105</a:t>
            </a:fld>
            <a:endParaRPr lang="en-US"/>
          </a:p>
        </p:txBody>
      </p:sp>
    </p:spTree>
    <p:extLst>
      <p:ext uri="{BB962C8B-B14F-4D97-AF65-F5344CB8AC3E}">
        <p14:creationId xmlns:p14="http://schemas.microsoft.com/office/powerpoint/2010/main" val="375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Annual Planning</a:t>
            </a:r>
            <a:endParaRPr lang="en-US" dirty="0">
              <a:solidFill>
                <a:schemeClr val="tx1"/>
              </a:solidFill>
            </a:endParaRPr>
          </a:p>
        </p:txBody>
      </p:sp>
      <p:sp>
        <p:nvSpPr>
          <p:cNvPr id="3" name="Content Placeholder 2"/>
          <p:cNvSpPr>
            <a:spLocks noGrp="1"/>
          </p:cNvSpPr>
          <p:nvPr>
            <p:ph idx="1"/>
          </p:nvPr>
        </p:nvSpPr>
        <p:spPr>
          <a:xfrm>
            <a:off x="2158695" y="1417638"/>
            <a:ext cx="5276247" cy="4234338"/>
          </a:xfrm>
        </p:spPr>
        <p:txBody>
          <a:bodyPr/>
          <a:lstStyle/>
          <a:p>
            <a:pPr marL="0" indent="0">
              <a:buNone/>
            </a:pPr>
            <a:r>
              <a:rPr lang="en-US" dirty="0" smtClean="0">
                <a:solidFill>
                  <a:schemeClr val="tx1"/>
                </a:solidFill>
              </a:rPr>
              <a:t>An Annual Program Plan will:</a:t>
            </a:r>
          </a:p>
          <a:p>
            <a:pPr marL="0" indent="0">
              <a:buNone/>
            </a:pPr>
            <a:endParaRPr lang="en-US" dirty="0">
              <a:solidFill>
                <a:schemeClr val="tx1"/>
              </a:solidFill>
            </a:endParaRPr>
          </a:p>
          <a:p>
            <a:pPr>
              <a:lnSpc>
                <a:spcPct val="120000"/>
              </a:lnSpc>
            </a:pPr>
            <a:r>
              <a:rPr lang="en-US" sz="2800" dirty="0" smtClean="0">
                <a:solidFill>
                  <a:schemeClr val="tx1"/>
                </a:solidFill>
              </a:rPr>
              <a:t>Attract more families</a:t>
            </a:r>
          </a:p>
          <a:p>
            <a:pPr>
              <a:lnSpc>
                <a:spcPct val="120000"/>
              </a:lnSpc>
            </a:pPr>
            <a:r>
              <a:rPr lang="en-US" sz="2800" dirty="0" smtClean="0">
                <a:solidFill>
                  <a:schemeClr val="tx1"/>
                </a:solidFill>
              </a:rPr>
              <a:t>Improve Retention</a:t>
            </a:r>
          </a:p>
          <a:p>
            <a:pPr>
              <a:lnSpc>
                <a:spcPct val="120000"/>
              </a:lnSpc>
            </a:pPr>
            <a:r>
              <a:rPr lang="en-US" sz="2800" dirty="0" smtClean="0">
                <a:solidFill>
                  <a:schemeClr val="tx1"/>
                </a:solidFill>
              </a:rPr>
              <a:t>Improve variety of activities</a:t>
            </a:r>
          </a:p>
          <a:p>
            <a:pPr>
              <a:lnSpc>
                <a:spcPct val="120000"/>
              </a:lnSpc>
            </a:pPr>
            <a:r>
              <a:rPr lang="en-US" sz="2800" dirty="0" smtClean="0">
                <a:solidFill>
                  <a:schemeClr val="tx1"/>
                </a:solidFill>
              </a:rPr>
              <a:t>Be Scout led</a:t>
            </a:r>
          </a:p>
          <a:p>
            <a:pPr marL="0" indent="0">
              <a:buNone/>
            </a:pPr>
            <a:endParaRPr lang="en-US" dirty="0" smtClean="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106</a:t>
            </a:fld>
            <a:endParaRPr lang="en-US"/>
          </a:p>
        </p:txBody>
      </p:sp>
    </p:spTree>
    <p:extLst>
      <p:ext uri="{BB962C8B-B14F-4D97-AF65-F5344CB8AC3E}">
        <p14:creationId xmlns:p14="http://schemas.microsoft.com/office/powerpoint/2010/main" val="150938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71025" y="1600201"/>
            <a:ext cx="4967860" cy="4234338"/>
          </a:xfrm>
        </p:spPr>
        <p:txBody>
          <a:bodyPr/>
          <a:lstStyle/>
          <a:p>
            <a:pPr marL="0" indent="0">
              <a:buNone/>
            </a:pPr>
            <a:r>
              <a:rPr lang="en-US" sz="2800" dirty="0" smtClean="0">
                <a:solidFill>
                  <a:schemeClr val="tx1"/>
                </a:solidFill>
              </a:rPr>
              <a:t>Two forms of planning:</a:t>
            </a:r>
          </a:p>
          <a:p>
            <a:pPr marL="0" indent="0">
              <a:buNone/>
            </a:pPr>
            <a:endParaRPr lang="en-US" dirty="0">
              <a:solidFill>
                <a:schemeClr val="tx1"/>
              </a:solidFill>
            </a:endParaRPr>
          </a:p>
          <a:p>
            <a:r>
              <a:rPr lang="en-US" dirty="0">
                <a:solidFill>
                  <a:schemeClr val="tx1"/>
                </a:solidFill>
              </a:rPr>
              <a:t>Annual long-range planning </a:t>
            </a:r>
          </a:p>
          <a:p>
            <a:endParaRPr lang="en-US" dirty="0" smtClean="0">
              <a:solidFill>
                <a:schemeClr val="tx1"/>
              </a:solidFill>
            </a:endParaRPr>
          </a:p>
          <a:p>
            <a:r>
              <a:rPr lang="en-US" dirty="0">
                <a:solidFill>
                  <a:schemeClr val="tx1"/>
                </a:solidFill>
              </a:rPr>
              <a:t>Monthly short-term planning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107</a:t>
            </a:fld>
            <a:endParaRPr lang="en-US"/>
          </a:p>
        </p:txBody>
      </p:sp>
    </p:spTree>
    <p:extLst>
      <p:ext uri="{BB962C8B-B14F-4D97-AF65-F5344CB8AC3E}">
        <p14:creationId xmlns:p14="http://schemas.microsoft.com/office/powerpoint/2010/main" val="175179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71025" y="1600201"/>
            <a:ext cx="4967860" cy="4234338"/>
          </a:xfrm>
        </p:spPr>
        <p:txBody>
          <a:bodyPr/>
          <a:lstStyle/>
          <a:p>
            <a:pPr marL="0" indent="0">
              <a:buNone/>
            </a:pPr>
            <a:r>
              <a:rPr lang="en-US" sz="2800" dirty="0" smtClean="0">
                <a:solidFill>
                  <a:schemeClr val="tx1"/>
                </a:solidFill>
              </a:rPr>
              <a:t>Two forms of planning:</a:t>
            </a:r>
          </a:p>
          <a:p>
            <a:pPr marL="0" indent="0">
              <a:buNone/>
            </a:pPr>
            <a:endParaRPr lang="en-US" dirty="0">
              <a:solidFill>
                <a:schemeClr val="tx1"/>
              </a:solidFill>
            </a:endParaRPr>
          </a:p>
          <a:p>
            <a:r>
              <a:rPr lang="en-US" dirty="0">
                <a:solidFill>
                  <a:schemeClr val="tx1"/>
                </a:solidFill>
              </a:rPr>
              <a:t>Annual long-range planning </a:t>
            </a:r>
          </a:p>
          <a:p>
            <a:endParaRPr lang="en-US" dirty="0" smtClean="0">
              <a:solidFill>
                <a:schemeClr val="tx1"/>
              </a:solidFill>
            </a:endParaRPr>
          </a:p>
          <a:p>
            <a:r>
              <a:rPr lang="en-US" dirty="0">
                <a:solidFill>
                  <a:schemeClr val="tx1"/>
                </a:solidFill>
              </a:rPr>
              <a:t>Monthly short-term planning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108</a:t>
            </a:fld>
            <a:endParaRPr lang="en-US"/>
          </a:p>
        </p:txBody>
      </p:sp>
    </p:spTree>
    <p:extLst>
      <p:ext uri="{BB962C8B-B14F-4D97-AF65-F5344CB8AC3E}">
        <p14:creationId xmlns:p14="http://schemas.microsoft.com/office/powerpoint/2010/main" val="9108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Five Steps of Annual Troop Program Planning </a:t>
            </a:r>
          </a:p>
        </p:txBody>
      </p:sp>
      <p:sp>
        <p:nvSpPr>
          <p:cNvPr id="3" name="Content Placeholder 2"/>
          <p:cNvSpPr>
            <a:spLocks noGrp="1"/>
          </p:cNvSpPr>
          <p:nvPr>
            <p:ph idx="1"/>
          </p:nvPr>
        </p:nvSpPr>
        <p:spPr>
          <a:xfrm>
            <a:off x="1912102" y="1600201"/>
            <a:ext cx="5707641" cy="4234338"/>
          </a:xfrm>
        </p:spPr>
        <p:txBody>
          <a:bodyPr/>
          <a:lstStyle/>
          <a:p>
            <a:pPr marL="457200" indent="-457200">
              <a:lnSpc>
                <a:spcPct val="140000"/>
              </a:lnSpc>
              <a:buFont typeface="+mj-lt"/>
              <a:buAutoNum type="arabicPeriod"/>
            </a:pPr>
            <a:r>
              <a:rPr lang="en-US" dirty="0">
                <a:solidFill>
                  <a:schemeClr val="tx1"/>
                </a:solidFill>
              </a:rPr>
              <a:t>Do your homework. </a:t>
            </a:r>
          </a:p>
          <a:p>
            <a:pPr marL="457200" indent="-457200">
              <a:lnSpc>
                <a:spcPct val="140000"/>
              </a:lnSpc>
              <a:buFont typeface="+mj-lt"/>
              <a:buAutoNum type="arabicPeriod"/>
            </a:pPr>
            <a:r>
              <a:rPr lang="en-US" dirty="0">
                <a:solidFill>
                  <a:schemeClr val="tx1"/>
                </a:solidFill>
              </a:rPr>
              <a:t>Get patrol input. </a:t>
            </a:r>
          </a:p>
          <a:p>
            <a:pPr marL="457200" indent="-457200">
              <a:lnSpc>
                <a:spcPct val="140000"/>
              </a:lnSpc>
              <a:buFont typeface="+mj-lt"/>
              <a:buAutoNum type="arabicPeriod"/>
            </a:pPr>
            <a:r>
              <a:rPr lang="en-US" dirty="0">
                <a:solidFill>
                  <a:schemeClr val="tx1"/>
                </a:solidFill>
              </a:rPr>
              <a:t>Hold a planning conference. </a:t>
            </a:r>
          </a:p>
          <a:p>
            <a:pPr marL="457200" indent="-457200">
              <a:lnSpc>
                <a:spcPct val="140000"/>
              </a:lnSpc>
              <a:buFont typeface="+mj-lt"/>
              <a:buAutoNum type="arabicPeriod"/>
            </a:pPr>
            <a:r>
              <a:rPr lang="en-US" dirty="0">
                <a:solidFill>
                  <a:schemeClr val="tx1"/>
                </a:solidFill>
              </a:rPr>
              <a:t>Consult with the troop committee. </a:t>
            </a:r>
          </a:p>
          <a:p>
            <a:pPr marL="457200" indent="-457200">
              <a:lnSpc>
                <a:spcPct val="140000"/>
              </a:lnSpc>
              <a:buFont typeface="+mj-lt"/>
              <a:buAutoNum type="arabicPeriod"/>
            </a:pPr>
            <a:r>
              <a:rPr lang="en-US" dirty="0">
                <a:solidFill>
                  <a:schemeClr val="tx1"/>
                </a:solidFill>
              </a:rPr>
              <a:t>Announce the plan.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109</a:t>
            </a:fld>
            <a:endParaRPr lang="en-US"/>
          </a:p>
        </p:txBody>
      </p:sp>
    </p:spTree>
    <p:extLst>
      <p:ext uri="{BB962C8B-B14F-4D97-AF65-F5344CB8AC3E}">
        <p14:creationId xmlns:p14="http://schemas.microsoft.com/office/powerpoint/2010/main" val="13429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of Scouting</a:t>
            </a:r>
          </a:p>
        </p:txBody>
      </p:sp>
      <p:sp>
        <p:nvSpPr>
          <p:cNvPr id="3" name="Content Placeholder 2"/>
          <p:cNvSpPr>
            <a:spLocks noGrp="1"/>
          </p:cNvSpPr>
          <p:nvPr>
            <p:ph idx="1"/>
          </p:nvPr>
        </p:nvSpPr>
        <p:spPr/>
        <p:txBody>
          <a:bodyPr/>
          <a:lstStyle/>
          <a:p>
            <a:pPr marL="0" indent="0" algn="ctr">
              <a:buNone/>
            </a:pPr>
            <a:r>
              <a:rPr lang="en-US" sz="4400" dirty="0">
                <a:solidFill>
                  <a:schemeClr val="tx1"/>
                </a:solidFill>
              </a:rPr>
              <a:t>Character </a:t>
            </a:r>
            <a:r>
              <a:rPr lang="en-US" sz="4400" dirty="0" smtClean="0">
                <a:solidFill>
                  <a:schemeClr val="tx1"/>
                </a:solidFill>
              </a:rPr>
              <a:t>Development</a:t>
            </a:r>
            <a:br>
              <a:rPr lang="en-US" sz="4400" dirty="0" smtClean="0">
                <a:solidFill>
                  <a:schemeClr val="tx1"/>
                </a:solidFill>
              </a:rPr>
            </a:br>
            <a:endParaRPr lang="en-US" sz="4400" dirty="0">
              <a:solidFill>
                <a:schemeClr val="tx1"/>
              </a:solidFill>
            </a:endParaRPr>
          </a:p>
          <a:p>
            <a:pPr marL="0" indent="0" algn="ctr">
              <a:buNone/>
            </a:pPr>
            <a:r>
              <a:rPr lang="en-US" sz="4400" dirty="0">
                <a:solidFill>
                  <a:schemeClr val="tx1"/>
                </a:solidFill>
              </a:rPr>
              <a:t>Citizenship </a:t>
            </a:r>
            <a:r>
              <a:rPr lang="en-US" sz="4400" dirty="0" smtClean="0">
                <a:solidFill>
                  <a:schemeClr val="tx1"/>
                </a:solidFill>
              </a:rPr>
              <a:t>Training</a:t>
            </a:r>
            <a:br>
              <a:rPr lang="en-US" sz="4400" dirty="0" smtClean="0">
                <a:solidFill>
                  <a:schemeClr val="tx1"/>
                </a:solidFill>
              </a:rPr>
            </a:br>
            <a:endParaRPr lang="en-US" sz="4400" dirty="0">
              <a:solidFill>
                <a:schemeClr val="tx1"/>
              </a:solidFill>
            </a:endParaRPr>
          </a:p>
          <a:p>
            <a:pPr marL="0" indent="0" algn="ctr">
              <a:buNone/>
            </a:pPr>
            <a:r>
              <a:rPr lang="en-US" sz="4400" dirty="0">
                <a:solidFill>
                  <a:schemeClr val="tx1"/>
                </a:solidFill>
              </a:rPr>
              <a:t>Physical and Mental Fitness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a:t>
            </a:fld>
            <a:endParaRPr lang="en-US"/>
          </a:p>
        </p:txBody>
      </p:sp>
    </p:spTree>
    <p:extLst>
      <p:ext uri="{BB962C8B-B14F-4D97-AF65-F5344CB8AC3E}">
        <p14:creationId xmlns:p14="http://schemas.microsoft.com/office/powerpoint/2010/main" val="117075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Five Steps of Annual Troop Program Planning </a:t>
            </a:r>
          </a:p>
        </p:txBody>
      </p:sp>
      <p:sp>
        <p:nvSpPr>
          <p:cNvPr id="3" name="Content Placeholder 2"/>
          <p:cNvSpPr>
            <a:spLocks noGrp="1"/>
          </p:cNvSpPr>
          <p:nvPr>
            <p:ph idx="1"/>
          </p:nvPr>
        </p:nvSpPr>
        <p:spPr>
          <a:xfrm>
            <a:off x="1912102" y="1600201"/>
            <a:ext cx="5707641" cy="4234338"/>
          </a:xfrm>
        </p:spPr>
        <p:txBody>
          <a:bodyPr/>
          <a:lstStyle/>
          <a:p>
            <a:pPr marL="457200" indent="-457200">
              <a:lnSpc>
                <a:spcPct val="140000"/>
              </a:lnSpc>
              <a:buFont typeface="+mj-lt"/>
              <a:buAutoNum type="arabicPeriod"/>
            </a:pPr>
            <a:r>
              <a:rPr lang="en-US" dirty="0">
                <a:solidFill>
                  <a:schemeClr val="tx1"/>
                </a:solidFill>
              </a:rPr>
              <a:t>Do your homework. </a:t>
            </a:r>
          </a:p>
          <a:p>
            <a:pPr marL="457200" indent="-457200">
              <a:lnSpc>
                <a:spcPct val="140000"/>
              </a:lnSpc>
              <a:buFont typeface="+mj-lt"/>
              <a:buAutoNum type="arabicPeriod"/>
            </a:pPr>
            <a:r>
              <a:rPr lang="en-US" dirty="0">
                <a:solidFill>
                  <a:schemeClr val="tx1"/>
                </a:solidFill>
              </a:rPr>
              <a:t>Get patrol input. </a:t>
            </a:r>
          </a:p>
          <a:p>
            <a:pPr marL="457200" indent="-457200">
              <a:lnSpc>
                <a:spcPct val="140000"/>
              </a:lnSpc>
              <a:buFont typeface="+mj-lt"/>
              <a:buAutoNum type="arabicPeriod"/>
            </a:pPr>
            <a:r>
              <a:rPr lang="en-US" dirty="0">
                <a:solidFill>
                  <a:schemeClr val="tx1"/>
                </a:solidFill>
              </a:rPr>
              <a:t>Hold a planning conference. </a:t>
            </a:r>
          </a:p>
          <a:p>
            <a:pPr marL="457200" indent="-457200">
              <a:lnSpc>
                <a:spcPct val="140000"/>
              </a:lnSpc>
              <a:buFont typeface="+mj-lt"/>
              <a:buAutoNum type="arabicPeriod"/>
            </a:pPr>
            <a:r>
              <a:rPr lang="en-US" dirty="0">
                <a:solidFill>
                  <a:schemeClr val="tx1"/>
                </a:solidFill>
              </a:rPr>
              <a:t>Consult with the troop committee. </a:t>
            </a:r>
          </a:p>
          <a:p>
            <a:pPr marL="457200" indent="-457200">
              <a:lnSpc>
                <a:spcPct val="140000"/>
              </a:lnSpc>
              <a:buFont typeface="+mj-lt"/>
              <a:buAutoNum type="arabicPeriod"/>
            </a:pPr>
            <a:r>
              <a:rPr lang="en-US" dirty="0">
                <a:solidFill>
                  <a:schemeClr val="tx1"/>
                </a:solidFill>
              </a:rPr>
              <a:t>Announce the plan.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110</a:t>
            </a:fld>
            <a:endParaRPr lang="en-US"/>
          </a:p>
        </p:txBody>
      </p:sp>
    </p:spTree>
    <p:extLst>
      <p:ext uri="{BB962C8B-B14F-4D97-AF65-F5344CB8AC3E}">
        <p14:creationId xmlns:p14="http://schemas.microsoft.com/office/powerpoint/2010/main" val="191813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Do Your Homework </a:t>
            </a:r>
          </a:p>
        </p:txBody>
      </p:sp>
      <p:sp>
        <p:nvSpPr>
          <p:cNvPr id="3" name="Content Placeholder 2"/>
          <p:cNvSpPr>
            <a:spLocks noGrp="1"/>
          </p:cNvSpPr>
          <p:nvPr>
            <p:ph idx="1"/>
          </p:nvPr>
        </p:nvSpPr>
        <p:spPr>
          <a:xfrm>
            <a:off x="1804303" y="1365705"/>
            <a:ext cx="6327326" cy="4234338"/>
          </a:xfrm>
        </p:spPr>
        <p:txBody>
          <a:bodyPr/>
          <a:lstStyle/>
          <a:p>
            <a:pPr marL="0" indent="0">
              <a:buNone/>
            </a:pPr>
            <a:r>
              <a:rPr lang="en-US" sz="2800" dirty="0" smtClean="0">
                <a:solidFill>
                  <a:schemeClr val="tx1"/>
                </a:solidFill>
              </a:rPr>
              <a:t>Priorities for the Year</a:t>
            </a:r>
          </a:p>
          <a:p>
            <a:endParaRPr lang="en-US" dirty="0">
              <a:solidFill>
                <a:schemeClr val="tx1"/>
              </a:solidFill>
            </a:endParaRPr>
          </a:p>
          <a:p>
            <a:r>
              <a:rPr lang="en-US" dirty="0">
                <a:solidFill>
                  <a:schemeClr val="tx1"/>
                </a:solidFill>
              </a:rPr>
              <a:t>Summer Camp</a:t>
            </a:r>
          </a:p>
          <a:p>
            <a:r>
              <a:rPr lang="en-US" dirty="0">
                <a:solidFill>
                  <a:schemeClr val="tx1"/>
                </a:solidFill>
              </a:rPr>
              <a:t>Monthly Outdoor Activity</a:t>
            </a:r>
          </a:p>
          <a:p>
            <a:r>
              <a:rPr lang="en-US" dirty="0">
                <a:solidFill>
                  <a:schemeClr val="tx1"/>
                </a:solidFill>
              </a:rPr>
              <a:t>Community Service</a:t>
            </a:r>
          </a:p>
          <a:p>
            <a:r>
              <a:rPr lang="en-US" dirty="0">
                <a:solidFill>
                  <a:schemeClr val="tx1"/>
                </a:solidFill>
              </a:rPr>
              <a:t>Fundraising Activity </a:t>
            </a:r>
          </a:p>
          <a:p>
            <a:r>
              <a:rPr lang="en-US" dirty="0">
                <a:solidFill>
                  <a:schemeClr val="tx1"/>
                </a:solidFill>
              </a:rPr>
              <a:t>Courts of Honor</a:t>
            </a:r>
          </a:p>
          <a:p>
            <a:r>
              <a:rPr lang="en-US" dirty="0">
                <a:solidFill>
                  <a:schemeClr val="tx1"/>
                </a:solidFill>
              </a:rPr>
              <a:t>High </a:t>
            </a:r>
            <a:r>
              <a:rPr lang="en-US" dirty="0" smtClean="0">
                <a:solidFill>
                  <a:schemeClr val="tx1"/>
                </a:solidFill>
              </a:rPr>
              <a:t>Adventure</a:t>
            </a:r>
            <a:br>
              <a:rPr lang="en-US" dirty="0" smtClean="0">
                <a:solidFill>
                  <a:schemeClr val="tx1"/>
                </a:solidFill>
              </a:rPr>
            </a:br>
            <a:r>
              <a:rPr lang="en-US" dirty="0" smtClean="0">
                <a:solidFill>
                  <a:schemeClr val="tx1"/>
                </a:solidFill>
              </a:rPr>
              <a:t>(</a:t>
            </a:r>
            <a:r>
              <a:rPr lang="en-US" dirty="0">
                <a:solidFill>
                  <a:schemeClr val="tx1"/>
                </a:solidFill>
              </a:rPr>
              <a:t>may require more than a year advance planning</a:t>
            </a:r>
            <a:r>
              <a:rPr lang="en-US" dirty="0" smtClean="0">
                <a:solidFill>
                  <a:schemeClr val="tx1"/>
                </a:solidFill>
              </a:rPr>
              <a: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111</a:t>
            </a:fld>
            <a:endParaRPr lang="en-US"/>
          </a:p>
        </p:txBody>
      </p:sp>
    </p:spTree>
    <p:extLst>
      <p:ext uri="{BB962C8B-B14F-4D97-AF65-F5344CB8AC3E}">
        <p14:creationId xmlns:p14="http://schemas.microsoft.com/office/powerpoint/2010/main" val="153326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Do Your Homework </a:t>
            </a:r>
          </a:p>
        </p:txBody>
      </p:sp>
      <p:sp>
        <p:nvSpPr>
          <p:cNvPr id="3" name="Content Placeholder 2"/>
          <p:cNvSpPr>
            <a:spLocks noGrp="1"/>
          </p:cNvSpPr>
          <p:nvPr>
            <p:ph idx="1"/>
          </p:nvPr>
        </p:nvSpPr>
        <p:spPr>
          <a:xfrm>
            <a:off x="1804303" y="1365705"/>
            <a:ext cx="6327326" cy="4234338"/>
          </a:xfrm>
        </p:spPr>
        <p:txBody>
          <a:bodyPr/>
          <a:lstStyle/>
          <a:p>
            <a:pPr marL="0" indent="0">
              <a:buNone/>
            </a:pPr>
            <a:r>
              <a:rPr lang="en-US" sz="2800" dirty="0" smtClean="0">
                <a:solidFill>
                  <a:schemeClr val="tx1"/>
                </a:solidFill>
              </a:rPr>
              <a:t>Priorities for the Year</a:t>
            </a:r>
          </a:p>
          <a:p>
            <a:endParaRPr lang="en-US" dirty="0">
              <a:solidFill>
                <a:schemeClr val="tx1"/>
              </a:solidFill>
            </a:endParaRPr>
          </a:p>
          <a:p>
            <a:r>
              <a:rPr lang="en-US" dirty="0">
                <a:solidFill>
                  <a:schemeClr val="tx1"/>
                </a:solidFill>
              </a:rPr>
              <a:t>Summer Camp</a:t>
            </a:r>
          </a:p>
          <a:p>
            <a:r>
              <a:rPr lang="en-US" dirty="0">
                <a:solidFill>
                  <a:schemeClr val="tx1"/>
                </a:solidFill>
              </a:rPr>
              <a:t>Monthly Outdoor Activity</a:t>
            </a:r>
          </a:p>
          <a:p>
            <a:r>
              <a:rPr lang="en-US" dirty="0">
                <a:solidFill>
                  <a:schemeClr val="tx1"/>
                </a:solidFill>
              </a:rPr>
              <a:t>Community Service</a:t>
            </a:r>
          </a:p>
          <a:p>
            <a:r>
              <a:rPr lang="en-US" dirty="0">
                <a:solidFill>
                  <a:schemeClr val="tx1"/>
                </a:solidFill>
              </a:rPr>
              <a:t>Fundraising Activity </a:t>
            </a:r>
          </a:p>
          <a:p>
            <a:r>
              <a:rPr lang="en-US" dirty="0">
                <a:solidFill>
                  <a:schemeClr val="tx1"/>
                </a:solidFill>
              </a:rPr>
              <a:t>Courts of Honor</a:t>
            </a:r>
          </a:p>
          <a:p>
            <a:r>
              <a:rPr lang="en-US" dirty="0">
                <a:solidFill>
                  <a:schemeClr val="tx1"/>
                </a:solidFill>
              </a:rPr>
              <a:t>High </a:t>
            </a:r>
            <a:r>
              <a:rPr lang="en-US" dirty="0" smtClean="0">
                <a:solidFill>
                  <a:schemeClr val="tx1"/>
                </a:solidFill>
              </a:rPr>
              <a:t>Adventure</a:t>
            </a:r>
            <a:br>
              <a:rPr lang="en-US" dirty="0" smtClean="0">
                <a:solidFill>
                  <a:schemeClr val="tx1"/>
                </a:solidFill>
              </a:rPr>
            </a:br>
            <a:r>
              <a:rPr lang="en-US" dirty="0" smtClean="0">
                <a:solidFill>
                  <a:schemeClr val="tx1"/>
                </a:solidFill>
              </a:rPr>
              <a:t>(</a:t>
            </a:r>
            <a:r>
              <a:rPr lang="en-US" dirty="0">
                <a:solidFill>
                  <a:schemeClr val="tx1"/>
                </a:solidFill>
              </a:rPr>
              <a:t>may require more than a year advance planning</a:t>
            </a:r>
            <a:r>
              <a:rPr lang="en-US" dirty="0" smtClean="0">
                <a:solidFill>
                  <a:schemeClr val="tx1"/>
                </a:solidFill>
              </a:rPr>
              <a: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112</a:t>
            </a:fld>
            <a:endParaRPr lang="en-US"/>
          </a:p>
        </p:txBody>
      </p:sp>
    </p:spTree>
    <p:extLst>
      <p:ext uri="{BB962C8B-B14F-4D97-AF65-F5344CB8AC3E}">
        <p14:creationId xmlns:p14="http://schemas.microsoft.com/office/powerpoint/2010/main" val="213551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Get Patrol Input</a:t>
            </a:r>
            <a:endParaRPr lang="en-US" dirty="0">
              <a:solidFill>
                <a:schemeClr val="tx1"/>
              </a:solidFill>
            </a:endParaRPr>
          </a:p>
        </p:txBody>
      </p:sp>
      <p:sp>
        <p:nvSpPr>
          <p:cNvPr id="3" name="Content Placeholder 2"/>
          <p:cNvSpPr>
            <a:spLocks noGrp="1"/>
          </p:cNvSpPr>
          <p:nvPr>
            <p:ph idx="1"/>
          </p:nvPr>
        </p:nvSpPr>
        <p:spPr>
          <a:xfrm>
            <a:off x="457200" y="1513116"/>
            <a:ext cx="8229600" cy="4234338"/>
          </a:xfrm>
        </p:spPr>
        <p:txBody>
          <a:bodyPr/>
          <a:lstStyle/>
          <a:p>
            <a:pPr marL="0" indent="0">
              <a:buNone/>
            </a:pPr>
            <a:r>
              <a:rPr lang="en-US" dirty="0">
                <a:solidFill>
                  <a:schemeClr val="tx1"/>
                </a:solidFill>
              </a:rPr>
              <a:t>Here is one </a:t>
            </a:r>
            <a:r>
              <a:rPr lang="en-US" dirty="0" smtClean="0">
                <a:solidFill>
                  <a:schemeClr val="tx1"/>
                </a:solidFill>
              </a:rPr>
              <a:t>scenario:</a:t>
            </a:r>
          </a:p>
          <a:p>
            <a:pPr marL="0" indent="0">
              <a:buNone/>
            </a:pPr>
            <a:endParaRPr lang="en-US" sz="800" dirty="0">
              <a:solidFill>
                <a:schemeClr val="tx1"/>
              </a:solidFill>
            </a:endParaRPr>
          </a:p>
          <a:p>
            <a:pPr>
              <a:lnSpc>
                <a:spcPct val="140000"/>
              </a:lnSpc>
            </a:pPr>
            <a:r>
              <a:rPr lang="en-US" sz="2000" dirty="0">
                <a:solidFill>
                  <a:schemeClr val="tx1"/>
                </a:solidFill>
              </a:rPr>
              <a:t>SPL shares an outline of the annual program plan</a:t>
            </a:r>
            <a:r>
              <a:rPr lang="en-US" sz="2000" dirty="0" smtClean="0">
                <a:solidFill>
                  <a:schemeClr val="tx1"/>
                </a:solidFill>
              </a:rPr>
              <a:t>,</a:t>
            </a:r>
            <a:br>
              <a:rPr lang="en-US" sz="2000" dirty="0" smtClean="0">
                <a:solidFill>
                  <a:schemeClr val="tx1"/>
                </a:solidFill>
              </a:rPr>
            </a:br>
            <a:r>
              <a:rPr lang="en-US" sz="2000" dirty="0" smtClean="0">
                <a:solidFill>
                  <a:schemeClr val="tx1"/>
                </a:solidFill>
              </a:rPr>
              <a:t>with </a:t>
            </a:r>
            <a:r>
              <a:rPr lang="en-US" sz="2000" dirty="0">
                <a:solidFill>
                  <a:schemeClr val="tx1"/>
                </a:solidFill>
              </a:rPr>
              <a:t>options, with the PLC.</a:t>
            </a:r>
          </a:p>
          <a:p>
            <a:pPr>
              <a:lnSpc>
                <a:spcPct val="140000"/>
              </a:lnSpc>
            </a:pPr>
            <a:r>
              <a:rPr lang="en-US" sz="2000" dirty="0">
                <a:solidFill>
                  <a:schemeClr val="tx1"/>
                </a:solidFill>
              </a:rPr>
              <a:t>Each patrol leader presents the plan to his patrol for discussion.</a:t>
            </a:r>
          </a:p>
          <a:p>
            <a:pPr>
              <a:lnSpc>
                <a:spcPct val="140000"/>
              </a:lnSpc>
            </a:pPr>
            <a:r>
              <a:rPr lang="en-US" sz="2000" dirty="0">
                <a:solidFill>
                  <a:schemeClr val="tx1"/>
                </a:solidFill>
              </a:rPr>
              <a:t>Patrol members can discuss, make changes, or add ideas.</a:t>
            </a:r>
          </a:p>
          <a:p>
            <a:pPr>
              <a:lnSpc>
                <a:spcPct val="140000"/>
              </a:lnSpc>
            </a:pPr>
            <a:r>
              <a:rPr lang="en-US" sz="2000" dirty="0">
                <a:solidFill>
                  <a:schemeClr val="tx1"/>
                </a:solidFill>
              </a:rPr>
              <a:t>SPL presents monthly themes to troop for discussion and vote.</a:t>
            </a:r>
          </a:p>
          <a:p>
            <a:pPr>
              <a:lnSpc>
                <a:spcPct val="140000"/>
              </a:lnSpc>
            </a:pPr>
            <a:r>
              <a:rPr lang="en-US" sz="2000" dirty="0">
                <a:solidFill>
                  <a:schemeClr val="tx1"/>
                </a:solidFill>
              </a:rPr>
              <a:t>PLC enacts plan based on input from patrols.</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113</a:t>
            </a:fld>
            <a:endParaRPr lang="en-US"/>
          </a:p>
        </p:txBody>
      </p:sp>
    </p:spTree>
    <p:extLst>
      <p:ext uri="{BB962C8B-B14F-4D97-AF65-F5344CB8AC3E}">
        <p14:creationId xmlns:p14="http://schemas.microsoft.com/office/powerpoint/2010/main" val="145748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Get Patrol Input</a:t>
            </a:r>
            <a:endParaRPr lang="en-US" dirty="0">
              <a:solidFill>
                <a:schemeClr val="tx1"/>
              </a:solidFill>
            </a:endParaRPr>
          </a:p>
        </p:txBody>
      </p:sp>
      <p:sp>
        <p:nvSpPr>
          <p:cNvPr id="3" name="Content Placeholder 2"/>
          <p:cNvSpPr>
            <a:spLocks noGrp="1"/>
          </p:cNvSpPr>
          <p:nvPr>
            <p:ph idx="1"/>
          </p:nvPr>
        </p:nvSpPr>
        <p:spPr>
          <a:xfrm>
            <a:off x="457200" y="1513116"/>
            <a:ext cx="8229600" cy="4234338"/>
          </a:xfrm>
        </p:spPr>
        <p:txBody>
          <a:bodyPr/>
          <a:lstStyle/>
          <a:p>
            <a:pPr marL="0" indent="0">
              <a:buNone/>
            </a:pPr>
            <a:r>
              <a:rPr lang="en-US" dirty="0">
                <a:solidFill>
                  <a:schemeClr val="tx1"/>
                </a:solidFill>
              </a:rPr>
              <a:t>Here is one </a:t>
            </a:r>
            <a:r>
              <a:rPr lang="en-US" dirty="0" smtClean="0">
                <a:solidFill>
                  <a:schemeClr val="tx1"/>
                </a:solidFill>
              </a:rPr>
              <a:t>scenario:</a:t>
            </a:r>
          </a:p>
          <a:p>
            <a:pPr marL="0" indent="0">
              <a:buNone/>
            </a:pPr>
            <a:endParaRPr lang="en-US" sz="800" dirty="0">
              <a:solidFill>
                <a:schemeClr val="tx1"/>
              </a:solidFill>
            </a:endParaRPr>
          </a:p>
          <a:p>
            <a:pPr>
              <a:lnSpc>
                <a:spcPct val="140000"/>
              </a:lnSpc>
            </a:pPr>
            <a:r>
              <a:rPr lang="en-US" sz="2000" dirty="0">
                <a:solidFill>
                  <a:schemeClr val="tx1"/>
                </a:solidFill>
              </a:rPr>
              <a:t>SPL shares an outline of the annual program plan</a:t>
            </a:r>
            <a:r>
              <a:rPr lang="en-US" sz="2000" dirty="0" smtClean="0">
                <a:solidFill>
                  <a:schemeClr val="tx1"/>
                </a:solidFill>
              </a:rPr>
              <a:t>,</a:t>
            </a:r>
            <a:br>
              <a:rPr lang="en-US" sz="2000" dirty="0" smtClean="0">
                <a:solidFill>
                  <a:schemeClr val="tx1"/>
                </a:solidFill>
              </a:rPr>
            </a:br>
            <a:r>
              <a:rPr lang="en-US" sz="2000" dirty="0" smtClean="0">
                <a:solidFill>
                  <a:schemeClr val="tx1"/>
                </a:solidFill>
              </a:rPr>
              <a:t>with </a:t>
            </a:r>
            <a:r>
              <a:rPr lang="en-US" sz="2000" dirty="0">
                <a:solidFill>
                  <a:schemeClr val="tx1"/>
                </a:solidFill>
              </a:rPr>
              <a:t>options, with the PLC.</a:t>
            </a:r>
          </a:p>
          <a:p>
            <a:pPr>
              <a:lnSpc>
                <a:spcPct val="140000"/>
              </a:lnSpc>
            </a:pPr>
            <a:r>
              <a:rPr lang="en-US" sz="2000" dirty="0">
                <a:solidFill>
                  <a:schemeClr val="tx1"/>
                </a:solidFill>
              </a:rPr>
              <a:t>Each patrol leader presents the plan to his patrol for discussion.</a:t>
            </a:r>
          </a:p>
          <a:p>
            <a:pPr>
              <a:lnSpc>
                <a:spcPct val="140000"/>
              </a:lnSpc>
            </a:pPr>
            <a:r>
              <a:rPr lang="en-US" sz="2000" dirty="0">
                <a:solidFill>
                  <a:schemeClr val="tx1"/>
                </a:solidFill>
              </a:rPr>
              <a:t>Patrol members can discuss, make changes, or add ideas.</a:t>
            </a:r>
          </a:p>
          <a:p>
            <a:pPr>
              <a:lnSpc>
                <a:spcPct val="140000"/>
              </a:lnSpc>
            </a:pPr>
            <a:r>
              <a:rPr lang="en-US" sz="2000" dirty="0">
                <a:solidFill>
                  <a:schemeClr val="tx1"/>
                </a:solidFill>
              </a:rPr>
              <a:t>SPL presents monthly themes to troop for discussion and vote.</a:t>
            </a:r>
          </a:p>
          <a:p>
            <a:pPr>
              <a:lnSpc>
                <a:spcPct val="140000"/>
              </a:lnSpc>
            </a:pPr>
            <a:r>
              <a:rPr lang="en-US" sz="2000" dirty="0">
                <a:solidFill>
                  <a:schemeClr val="tx1"/>
                </a:solidFill>
              </a:rPr>
              <a:t>PLC enacts plan based on input from patrols.</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114</a:t>
            </a:fld>
            <a:endParaRPr lang="en-US"/>
          </a:p>
        </p:txBody>
      </p:sp>
    </p:spTree>
    <p:extLst>
      <p:ext uri="{BB962C8B-B14F-4D97-AF65-F5344CB8AC3E}">
        <p14:creationId xmlns:p14="http://schemas.microsoft.com/office/powerpoint/2010/main" val="70913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Hold a Troop Program Planning Conference </a:t>
            </a:r>
          </a:p>
        </p:txBody>
      </p:sp>
      <p:sp>
        <p:nvSpPr>
          <p:cNvPr id="3" name="Content Placeholder 2"/>
          <p:cNvSpPr>
            <a:spLocks noGrp="1"/>
          </p:cNvSpPr>
          <p:nvPr>
            <p:ph idx="1"/>
          </p:nvPr>
        </p:nvSpPr>
        <p:spPr>
          <a:xfrm>
            <a:off x="921270" y="1600201"/>
            <a:ext cx="7602954" cy="4234338"/>
          </a:xfrm>
        </p:spPr>
        <p:txBody>
          <a:bodyPr/>
          <a:lstStyle/>
          <a:p>
            <a:r>
              <a:rPr lang="en-US" dirty="0">
                <a:solidFill>
                  <a:schemeClr val="tx1"/>
                </a:solidFill>
              </a:rPr>
              <a:t>The troop program planning conference is at the heart of determining a troop’s activities for the coming six months or year.</a:t>
            </a:r>
          </a:p>
          <a:p>
            <a:endParaRPr lang="en-US" dirty="0">
              <a:solidFill>
                <a:schemeClr val="tx1"/>
              </a:solidFill>
            </a:endParaRPr>
          </a:p>
          <a:p>
            <a:r>
              <a:rPr lang="en-US" dirty="0">
                <a:solidFill>
                  <a:schemeClr val="tx1"/>
                </a:solidFill>
              </a:rPr>
              <a:t>Members of the PLC, the Scoutmaster, and the assistant Scoutmasters should attend.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115</a:t>
            </a:fld>
            <a:endParaRPr lang="en-US"/>
          </a:p>
        </p:txBody>
      </p:sp>
    </p:spTree>
    <p:extLst>
      <p:ext uri="{BB962C8B-B14F-4D97-AF65-F5344CB8AC3E}">
        <p14:creationId xmlns:p14="http://schemas.microsoft.com/office/powerpoint/2010/main" val="427787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Hold a Troop Program Planning Conference </a:t>
            </a:r>
          </a:p>
        </p:txBody>
      </p:sp>
      <p:sp>
        <p:nvSpPr>
          <p:cNvPr id="3" name="Content Placeholder 2"/>
          <p:cNvSpPr>
            <a:spLocks noGrp="1"/>
          </p:cNvSpPr>
          <p:nvPr>
            <p:ph idx="1"/>
          </p:nvPr>
        </p:nvSpPr>
        <p:spPr>
          <a:xfrm>
            <a:off x="921270" y="1600201"/>
            <a:ext cx="7602954" cy="4234338"/>
          </a:xfrm>
        </p:spPr>
        <p:txBody>
          <a:bodyPr/>
          <a:lstStyle/>
          <a:p>
            <a:r>
              <a:rPr lang="en-US" dirty="0">
                <a:solidFill>
                  <a:schemeClr val="tx1"/>
                </a:solidFill>
              </a:rPr>
              <a:t>The troop program planning conference is at the heart of determining a troop’s activities for the coming six months or year.</a:t>
            </a:r>
          </a:p>
          <a:p>
            <a:endParaRPr lang="en-US" dirty="0">
              <a:solidFill>
                <a:schemeClr val="tx1"/>
              </a:solidFill>
            </a:endParaRPr>
          </a:p>
          <a:p>
            <a:r>
              <a:rPr lang="en-US" dirty="0">
                <a:solidFill>
                  <a:schemeClr val="tx1"/>
                </a:solidFill>
              </a:rPr>
              <a:t>Members of the PLC, the Scoutmaster, and the assistant Scoutmasters should attend.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116</a:t>
            </a:fld>
            <a:endParaRPr lang="en-US"/>
          </a:p>
        </p:txBody>
      </p:sp>
    </p:spTree>
    <p:extLst>
      <p:ext uri="{BB962C8B-B14F-4D97-AF65-F5344CB8AC3E}">
        <p14:creationId xmlns:p14="http://schemas.microsoft.com/office/powerpoint/2010/main" val="205229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Consult With the Troop Committee </a:t>
            </a:r>
          </a:p>
        </p:txBody>
      </p:sp>
      <p:sp>
        <p:nvSpPr>
          <p:cNvPr id="3" name="Content Placeholder 2"/>
          <p:cNvSpPr>
            <a:spLocks noGrp="1"/>
          </p:cNvSpPr>
          <p:nvPr>
            <p:ph idx="1"/>
          </p:nvPr>
        </p:nvSpPr>
        <p:spPr>
          <a:xfrm>
            <a:off x="663575" y="1417638"/>
            <a:ext cx="8229600" cy="4234338"/>
          </a:xfrm>
        </p:spPr>
        <p:txBody>
          <a:bodyPr/>
          <a:lstStyle/>
          <a:p>
            <a:pPr>
              <a:lnSpc>
                <a:spcPct val="140000"/>
              </a:lnSpc>
            </a:pPr>
            <a:r>
              <a:rPr lang="en-US" sz="2200" dirty="0">
                <a:solidFill>
                  <a:schemeClr val="tx1"/>
                </a:solidFill>
              </a:rPr>
              <a:t>SPL and Scoutmaster present the proposed troop </a:t>
            </a:r>
            <a:r>
              <a:rPr lang="en-US" sz="2200" dirty="0" err="1" smtClean="0">
                <a:solidFill>
                  <a:schemeClr val="tx1"/>
                </a:solidFill>
              </a:rPr>
              <a:t>progra</a:t>
            </a:r>
            <a:endParaRPr lang="en-US" sz="2200" dirty="0" smtClean="0">
              <a:solidFill>
                <a:schemeClr val="tx1"/>
              </a:solidFill>
            </a:endParaRPr>
          </a:p>
          <a:p>
            <a:pPr>
              <a:lnSpc>
                <a:spcPct val="140000"/>
              </a:lnSpc>
            </a:pPr>
            <a:r>
              <a:rPr lang="en-US" sz="2200" dirty="0">
                <a:solidFill>
                  <a:schemeClr val="tx1"/>
                </a:solidFill>
              </a:rPr>
              <a:t>Committee has the right of refusal if it feels the program plan is unsafe or unwise for the troop</a:t>
            </a:r>
            <a:r>
              <a:rPr lang="en-US" sz="2200" dirty="0" smtClean="0">
                <a:solidFill>
                  <a:schemeClr val="tx1"/>
                </a:solidFill>
              </a:rPr>
              <a:t>.</a:t>
            </a:r>
            <a:endParaRPr lang="en-US" sz="2200" dirty="0">
              <a:solidFill>
                <a:schemeClr val="tx1"/>
              </a:solidFill>
            </a:endParaRPr>
          </a:p>
          <a:p>
            <a:pPr>
              <a:lnSpc>
                <a:spcPct val="140000"/>
              </a:lnSpc>
            </a:pPr>
            <a:r>
              <a:rPr lang="en-US" sz="2200" dirty="0" smtClean="0">
                <a:solidFill>
                  <a:schemeClr val="tx1"/>
                </a:solidFill>
              </a:rPr>
              <a:t>The SPL </a:t>
            </a:r>
            <a:r>
              <a:rPr lang="en-US" sz="2200" dirty="0">
                <a:solidFill>
                  <a:schemeClr val="tx1"/>
                </a:solidFill>
              </a:rPr>
              <a:t>will return to the PLC for </a:t>
            </a:r>
            <a:r>
              <a:rPr lang="en-US" sz="2200" dirty="0" smtClean="0">
                <a:solidFill>
                  <a:schemeClr val="tx1"/>
                </a:solidFill>
              </a:rPr>
              <a:t>any revisions.</a:t>
            </a:r>
            <a:endParaRPr lang="en-US" sz="2200" dirty="0">
              <a:solidFill>
                <a:schemeClr val="tx1"/>
              </a:solidFill>
            </a:endParaRPr>
          </a:p>
          <a:p>
            <a:pPr>
              <a:lnSpc>
                <a:spcPct val="140000"/>
              </a:lnSpc>
            </a:pPr>
            <a:r>
              <a:rPr lang="en-US" sz="2200" dirty="0">
                <a:solidFill>
                  <a:schemeClr val="tx1"/>
                </a:solidFill>
              </a:rPr>
              <a:t>Upon acceptance, the committee provides necessary support.</a:t>
            </a:r>
          </a:p>
          <a:p>
            <a:pPr>
              <a:lnSpc>
                <a:spcPct val="140000"/>
              </a:lnSpc>
            </a:pPr>
            <a:r>
              <a:rPr lang="en-US" sz="2200" dirty="0" smtClean="0">
                <a:solidFill>
                  <a:schemeClr val="tx1"/>
                </a:solidFill>
              </a:rPr>
              <a:t>Scoutmaster </a:t>
            </a:r>
            <a:r>
              <a:rPr lang="en-US" sz="2200" dirty="0">
                <a:solidFill>
                  <a:schemeClr val="tx1"/>
                </a:solidFill>
              </a:rPr>
              <a:t>delegates parts of the plan to assistant Scoutmasters to provide the necessary adult guidance and accountability.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117</a:t>
            </a:fld>
            <a:endParaRPr lang="en-US"/>
          </a:p>
        </p:txBody>
      </p:sp>
    </p:spTree>
    <p:extLst>
      <p:ext uri="{BB962C8B-B14F-4D97-AF65-F5344CB8AC3E}">
        <p14:creationId xmlns:p14="http://schemas.microsoft.com/office/powerpoint/2010/main" val="321212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Consult With the Troop Committee </a:t>
            </a:r>
          </a:p>
        </p:txBody>
      </p:sp>
      <p:sp>
        <p:nvSpPr>
          <p:cNvPr id="3" name="Content Placeholder 2"/>
          <p:cNvSpPr>
            <a:spLocks noGrp="1"/>
          </p:cNvSpPr>
          <p:nvPr>
            <p:ph idx="1"/>
          </p:nvPr>
        </p:nvSpPr>
        <p:spPr>
          <a:xfrm>
            <a:off x="663575" y="1417638"/>
            <a:ext cx="8229600" cy="4234338"/>
          </a:xfrm>
        </p:spPr>
        <p:txBody>
          <a:bodyPr/>
          <a:lstStyle/>
          <a:p>
            <a:pPr>
              <a:lnSpc>
                <a:spcPct val="140000"/>
              </a:lnSpc>
            </a:pPr>
            <a:r>
              <a:rPr lang="en-US" sz="2200" dirty="0">
                <a:solidFill>
                  <a:schemeClr val="tx1"/>
                </a:solidFill>
              </a:rPr>
              <a:t>SPL and Scoutmaster present the proposed troop </a:t>
            </a:r>
            <a:r>
              <a:rPr lang="en-US" sz="2200" dirty="0" err="1" smtClean="0">
                <a:solidFill>
                  <a:schemeClr val="tx1"/>
                </a:solidFill>
              </a:rPr>
              <a:t>progra</a:t>
            </a:r>
            <a:endParaRPr lang="en-US" sz="2200" dirty="0" smtClean="0">
              <a:solidFill>
                <a:schemeClr val="tx1"/>
              </a:solidFill>
            </a:endParaRPr>
          </a:p>
          <a:p>
            <a:pPr>
              <a:lnSpc>
                <a:spcPct val="140000"/>
              </a:lnSpc>
            </a:pPr>
            <a:r>
              <a:rPr lang="en-US" sz="2200" dirty="0">
                <a:solidFill>
                  <a:schemeClr val="tx1"/>
                </a:solidFill>
              </a:rPr>
              <a:t>Committee has the right of refusal if it feels the program plan is unsafe or unwise for the troop</a:t>
            </a:r>
            <a:r>
              <a:rPr lang="en-US" sz="2200" dirty="0" smtClean="0">
                <a:solidFill>
                  <a:schemeClr val="tx1"/>
                </a:solidFill>
              </a:rPr>
              <a:t>.</a:t>
            </a:r>
            <a:endParaRPr lang="en-US" sz="2200" dirty="0">
              <a:solidFill>
                <a:schemeClr val="tx1"/>
              </a:solidFill>
            </a:endParaRPr>
          </a:p>
          <a:p>
            <a:pPr>
              <a:lnSpc>
                <a:spcPct val="140000"/>
              </a:lnSpc>
            </a:pPr>
            <a:r>
              <a:rPr lang="en-US" sz="2200" dirty="0" smtClean="0">
                <a:solidFill>
                  <a:schemeClr val="tx1"/>
                </a:solidFill>
              </a:rPr>
              <a:t>The SPL </a:t>
            </a:r>
            <a:r>
              <a:rPr lang="en-US" sz="2200" dirty="0">
                <a:solidFill>
                  <a:schemeClr val="tx1"/>
                </a:solidFill>
              </a:rPr>
              <a:t>will return to the PLC for </a:t>
            </a:r>
            <a:r>
              <a:rPr lang="en-US" sz="2200" dirty="0" smtClean="0">
                <a:solidFill>
                  <a:schemeClr val="tx1"/>
                </a:solidFill>
              </a:rPr>
              <a:t>any revisions.</a:t>
            </a:r>
            <a:endParaRPr lang="en-US" sz="2200" dirty="0">
              <a:solidFill>
                <a:schemeClr val="tx1"/>
              </a:solidFill>
            </a:endParaRPr>
          </a:p>
          <a:p>
            <a:pPr>
              <a:lnSpc>
                <a:spcPct val="140000"/>
              </a:lnSpc>
            </a:pPr>
            <a:r>
              <a:rPr lang="en-US" sz="2200" dirty="0">
                <a:solidFill>
                  <a:schemeClr val="tx1"/>
                </a:solidFill>
              </a:rPr>
              <a:t>Upon acceptance, the committee provides necessary support.</a:t>
            </a:r>
          </a:p>
          <a:p>
            <a:pPr>
              <a:lnSpc>
                <a:spcPct val="140000"/>
              </a:lnSpc>
            </a:pPr>
            <a:r>
              <a:rPr lang="en-US" sz="2200" dirty="0" smtClean="0">
                <a:solidFill>
                  <a:schemeClr val="tx1"/>
                </a:solidFill>
              </a:rPr>
              <a:t>Scoutmaster </a:t>
            </a:r>
            <a:r>
              <a:rPr lang="en-US" sz="2200" dirty="0">
                <a:solidFill>
                  <a:schemeClr val="tx1"/>
                </a:solidFill>
              </a:rPr>
              <a:t>delegates parts of the plan to assistant Scoutmasters to provide the necessary adult guidance and accountability.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118</a:t>
            </a:fld>
            <a:endParaRPr lang="en-US"/>
          </a:p>
        </p:txBody>
      </p:sp>
    </p:spTree>
    <p:extLst>
      <p:ext uri="{BB962C8B-B14F-4D97-AF65-F5344CB8AC3E}">
        <p14:creationId xmlns:p14="http://schemas.microsoft.com/office/powerpoint/2010/main" val="7599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Announce the Troop’s Annual Plan </a:t>
            </a:r>
          </a:p>
        </p:txBody>
      </p:sp>
      <p:sp>
        <p:nvSpPr>
          <p:cNvPr id="3" name="Content Placeholder 2"/>
          <p:cNvSpPr>
            <a:spLocks noGrp="1"/>
          </p:cNvSpPr>
          <p:nvPr>
            <p:ph idx="1"/>
          </p:nvPr>
        </p:nvSpPr>
        <p:spPr>
          <a:xfrm>
            <a:off x="1153304" y="1600201"/>
            <a:ext cx="7102247" cy="4234338"/>
          </a:xfrm>
        </p:spPr>
        <p:txBody>
          <a:bodyPr/>
          <a:lstStyle/>
          <a:p>
            <a:pPr marL="0" indent="0">
              <a:buNone/>
            </a:pPr>
            <a:r>
              <a:rPr lang="en-US" sz="2800" dirty="0">
                <a:solidFill>
                  <a:schemeClr val="tx1"/>
                </a:solidFill>
              </a:rPr>
              <a:t>Distribute copies of the final plan to</a:t>
            </a:r>
            <a:r>
              <a:rPr lang="en-US" sz="2800" dirty="0" smtClean="0">
                <a:solidFill>
                  <a:schemeClr val="tx1"/>
                </a:solidFill>
              </a:rPr>
              <a:t>:</a:t>
            </a:r>
            <a:br>
              <a:rPr lang="en-US" sz="2800" dirty="0" smtClean="0">
                <a:solidFill>
                  <a:schemeClr val="tx1"/>
                </a:solidFill>
              </a:rPr>
            </a:br>
            <a:endParaRPr lang="en-US" sz="2800" dirty="0">
              <a:solidFill>
                <a:schemeClr val="tx1"/>
              </a:solidFill>
            </a:endParaRPr>
          </a:p>
          <a:p>
            <a:r>
              <a:rPr lang="en-US" dirty="0">
                <a:solidFill>
                  <a:schemeClr val="tx1"/>
                </a:solidFill>
              </a:rPr>
              <a:t>troop </a:t>
            </a:r>
            <a:r>
              <a:rPr lang="en-US" dirty="0" smtClean="0">
                <a:solidFill>
                  <a:schemeClr val="tx1"/>
                </a:solidFill>
              </a:rPr>
              <a:t>members</a:t>
            </a:r>
            <a:endParaRPr lang="en-US" dirty="0">
              <a:solidFill>
                <a:schemeClr val="tx1"/>
              </a:solidFill>
            </a:endParaRPr>
          </a:p>
          <a:p>
            <a:r>
              <a:rPr lang="en-US" dirty="0">
                <a:solidFill>
                  <a:schemeClr val="tx1"/>
                </a:solidFill>
              </a:rPr>
              <a:t>the parent or guardian of each </a:t>
            </a:r>
            <a:r>
              <a:rPr lang="en-US" dirty="0" smtClean="0">
                <a:solidFill>
                  <a:schemeClr val="tx1"/>
                </a:solidFill>
              </a:rPr>
              <a:t>Scout</a:t>
            </a:r>
            <a:endParaRPr lang="en-US" dirty="0">
              <a:solidFill>
                <a:schemeClr val="tx1"/>
              </a:solidFill>
            </a:endParaRPr>
          </a:p>
          <a:p>
            <a:r>
              <a:rPr lang="en-US" dirty="0">
                <a:solidFill>
                  <a:schemeClr val="tx1"/>
                </a:solidFill>
              </a:rPr>
              <a:t>members of the troop </a:t>
            </a:r>
            <a:r>
              <a:rPr lang="en-US" dirty="0" smtClean="0">
                <a:solidFill>
                  <a:schemeClr val="tx1"/>
                </a:solidFill>
              </a:rPr>
              <a:t>committee</a:t>
            </a:r>
            <a:endParaRPr lang="en-US" dirty="0">
              <a:solidFill>
                <a:schemeClr val="tx1"/>
              </a:solidFill>
            </a:endParaRPr>
          </a:p>
          <a:p>
            <a:r>
              <a:rPr lang="en-US" dirty="0" smtClean="0">
                <a:solidFill>
                  <a:schemeClr val="tx1"/>
                </a:solidFill>
              </a:rPr>
              <a:t>representatives </a:t>
            </a:r>
            <a:r>
              <a:rPr lang="en-US" dirty="0">
                <a:solidFill>
                  <a:schemeClr val="tx1"/>
                </a:solidFill>
              </a:rPr>
              <a:t>of the chartered </a:t>
            </a:r>
            <a:r>
              <a:rPr lang="en-US" dirty="0" smtClean="0">
                <a:solidFill>
                  <a:schemeClr val="tx1"/>
                </a:solidFill>
              </a:rPr>
              <a:t>organization</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119</a:t>
            </a:fld>
            <a:endParaRPr lang="en-US"/>
          </a:p>
        </p:txBody>
      </p:sp>
    </p:spTree>
    <p:extLst>
      <p:ext uri="{BB962C8B-B14F-4D97-AF65-F5344CB8AC3E}">
        <p14:creationId xmlns:p14="http://schemas.microsoft.com/office/powerpoint/2010/main" val="323295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of Scouting</a:t>
            </a:r>
          </a:p>
        </p:txBody>
      </p:sp>
      <p:sp>
        <p:nvSpPr>
          <p:cNvPr id="3" name="Content Placeholder 2"/>
          <p:cNvSpPr>
            <a:spLocks noGrp="1"/>
          </p:cNvSpPr>
          <p:nvPr>
            <p:ph idx="1"/>
          </p:nvPr>
        </p:nvSpPr>
        <p:spPr/>
        <p:txBody>
          <a:bodyPr/>
          <a:lstStyle/>
          <a:p>
            <a:pPr marL="0" indent="0" algn="ctr">
              <a:buNone/>
            </a:pPr>
            <a:r>
              <a:rPr lang="en-US" sz="4400" dirty="0">
                <a:solidFill>
                  <a:schemeClr val="tx1"/>
                </a:solidFill>
              </a:rPr>
              <a:t>Character </a:t>
            </a:r>
            <a:r>
              <a:rPr lang="en-US" sz="4400" dirty="0" smtClean="0">
                <a:solidFill>
                  <a:schemeClr val="tx1"/>
                </a:solidFill>
              </a:rPr>
              <a:t>Development</a:t>
            </a:r>
            <a:br>
              <a:rPr lang="en-US" sz="4400" dirty="0" smtClean="0">
                <a:solidFill>
                  <a:schemeClr val="tx1"/>
                </a:solidFill>
              </a:rPr>
            </a:br>
            <a:endParaRPr lang="en-US" sz="4400" dirty="0">
              <a:solidFill>
                <a:schemeClr val="tx1"/>
              </a:solidFill>
            </a:endParaRPr>
          </a:p>
          <a:p>
            <a:pPr marL="0" indent="0" algn="ctr">
              <a:buNone/>
            </a:pPr>
            <a:r>
              <a:rPr lang="en-US" sz="4400" dirty="0">
                <a:solidFill>
                  <a:schemeClr val="tx1"/>
                </a:solidFill>
              </a:rPr>
              <a:t>Citizenship </a:t>
            </a:r>
            <a:r>
              <a:rPr lang="en-US" sz="4400" dirty="0" smtClean="0">
                <a:solidFill>
                  <a:schemeClr val="tx1"/>
                </a:solidFill>
              </a:rPr>
              <a:t>Training</a:t>
            </a:r>
            <a:br>
              <a:rPr lang="en-US" sz="4400" dirty="0" smtClean="0">
                <a:solidFill>
                  <a:schemeClr val="tx1"/>
                </a:solidFill>
              </a:rPr>
            </a:br>
            <a:endParaRPr lang="en-US" sz="4400" dirty="0">
              <a:solidFill>
                <a:schemeClr val="tx1"/>
              </a:solidFill>
            </a:endParaRPr>
          </a:p>
          <a:p>
            <a:pPr marL="0" indent="0" algn="ctr">
              <a:buNone/>
            </a:pPr>
            <a:r>
              <a:rPr lang="en-US" sz="4400" dirty="0">
                <a:solidFill>
                  <a:schemeClr val="tx1"/>
                </a:solidFill>
              </a:rPr>
              <a:t>Physical and Mental Fitness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a:t>
            </a:fld>
            <a:endParaRPr lang="en-US"/>
          </a:p>
        </p:txBody>
      </p:sp>
    </p:spTree>
    <p:extLst>
      <p:ext uri="{BB962C8B-B14F-4D97-AF65-F5344CB8AC3E}">
        <p14:creationId xmlns:p14="http://schemas.microsoft.com/office/powerpoint/2010/main" val="150926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Announce the Troop’s Annual Plan </a:t>
            </a:r>
          </a:p>
        </p:txBody>
      </p:sp>
      <p:sp>
        <p:nvSpPr>
          <p:cNvPr id="3" name="Content Placeholder 2"/>
          <p:cNvSpPr>
            <a:spLocks noGrp="1"/>
          </p:cNvSpPr>
          <p:nvPr>
            <p:ph idx="1"/>
          </p:nvPr>
        </p:nvSpPr>
        <p:spPr>
          <a:xfrm>
            <a:off x="1153304" y="1600201"/>
            <a:ext cx="7102247" cy="4234338"/>
          </a:xfrm>
        </p:spPr>
        <p:txBody>
          <a:bodyPr/>
          <a:lstStyle/>
          <a:p>
            <a:pPr marL="0" indent="0">
              <a:buNone/>
            </a:pPr>
            <a:r>
              <a:rPr lang="en-US" sz="2800" dirty="0">
                <a:solidFill>
                  <a:schemeClr val="tx1"/>
                </a:solidFill>
              </a:rPr>
              <a:t>Distribute copies of the final plan to</a:t>
            </a:r>
            <a:r>
              <a:rPr lang="en-US" sz="2800" dirty="0" smtClean="0">
                <a:solidFill>
                  <a:schemeClr val="tx1"/>
                </a:solidFill>
              </a:rPr>
              <a:t>:</a:t>
            </a:r>
            <a:br>
              <a:rPr lang="en-US" sz="2800" dirty="0" smtClean="0">
                <a:solidFill>
                  <a:schemeClr val="tx1"/>
                </a:solidFill>
              </a:rPr>
            </a:br>
            <a:endParaRPr lang="en-US" sz="2800" dirty="0">
              <a:solidFill>
                <a:schemeClr val="tx1"/>
              </a:solidFill>
            </a:endParaRPr>
          </a:p>
          <a:p>
            <a:r>
              <a:rPr lang="en-US" dirty="0">
                <a:solidFill>
                  <a:schemeClr val="tx1"/>
                </a:solidFill>
              </a:rPr>
              <a:t>troop </a:t>
            </a:r>
            <a:r>
              <a:rPr lang="en-US" dirty="0" smtClean="0">
                <a:solidFill>
                  <a:schemeClr val="tx1"/>
                </a:solidFill>
              </a:rPr>
              <a:t>members</a:t>
            </a:r>
            <a:endParaRPr lang="en-US" dirty="0">
              <a:solidFill>
                <a:schemeClr val="tx1"/>
              </a:solidFill>
            </a:endParaRPr>
          </a:p>
          <a:p>
            <a:r>
              <a:rPr lang="en-US" dirty="0">
                <a:solidFill>
                  <a:schemeClr val="tx1"/>
                </a:solidFill>
              </a:rPr>
              <a:t>the parent or guardian of each </a:t>
            </a:r>
            <a:r>
              <a:rPr lang="en-US" dirty="0" smtClean="0">
                <a:solidFill>
                  <a:schemeClr val="tx1"/>
                </a:solidFill>
              </a:rPr>
              <a:t>Scout</a:t>
            </a:r>
            <a:endParaRPr lang="en-US" dirty="0">
              <a:solidFill>
                <a:schemeClr val="tx1"/>
              </a:solidFill>
            </a:endParaRPr>
          </a:p>
          <a:p>
            <a:r>
              <a:rPr lang="en-US" dirty="0">
                <a:solidFill>
                  <a:schemeClr val="tx1"/>
                </a:solidFill>
              </a:rPr>
              <a:t>members of the troop </a:t>
            </a:r>
            <a:r>
              <a:rPr lang="en-US" dirty="0" smtClean="0">
                <a:solidFill>
                  <a:schemeClr val="tx1"/>
                </a:solidFill>
              </a:rPr>
              <a:t>committee</a:t>
            </a:r>
            <a:endParaRPr lang="en-US" dirty="0">
              <a:solidFill>
                <a:schemeClr val="tx1"/>
              </a:solidFill>
            </a:endParaRPr>
          </a:p>
          <a:p>
            <a:r>
              <a:rPr lang="en-US" dirty="0" smtClean="0">
                <a:solidFill>
                  <a:schemeClr val="tx1"/>
                </a:solidFill>
              </a:rPr>
              <a:t>representatives </a:t>
            </a:r>
            <a:r>
              <a:rPr lang="en-US" dirty="0">
                <a:solidFill>
                  <a:schemeClr val="tx1"/>
                </a:solidFill>
              </a:rPr>
              <a:t>of the chartered </a:t>
            </a:r>
            <a:r>
              <a:rPr lang="en-US" dirty="0" smtClean="0">
                <a:solidFill>
                  <a:schemeClr val="tx1"/>
                </a:solidFill>
              </a:rPr>
              <a:t>organization</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120</a:t>
            </a:fld>
            <a:endParaRPr lang="en-US"/>
          </a:p>
        </p:txBody>
      </p:sp>
    </p:spTree>
    <p:extLst>
      <p:ext uri="{BB962C8B-B14F-4D97-AF65-F5344CB8AC3E}">
        <p14:creationId xmlns:p14="http://schemas.microsoft.com/office/powerpoint/2010/main" val="166607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1165516" y="1479254"/>
            <a:ext cx="6723664" cy="4234338"/>
          </a:xfrm>
        </p:spPr>
        <p:txBody>
          <a:bodyPr/>
          <a:lstStyle/>
          <a:p>
            <a:pPr marL="0" indent="0">
              <a:buNone/>
            </a:pPr>
            <a:r>
              <a:rPr lang="en-US" sz="2800" dirty="0" smtClean="0">
                <a:solidFill>
                  <a:schemeClr val="tx1"/>
                </a:solidFill>
              </a:rPr>
              <a:t>Publicize through a variety of outlets:</a:t>
            </a:r>
          </a:p>
          <a:p>
            <a:pPr marL="0" indent="0">
              <a:buNone/>
            </a:pPr>
            <a:endParaRPr lang="en-US" dirty="0">
              <a:solidFill>
                <a:schemeClr val="tx1"/>
              </a:solidFill>
            </a:endParaRPr>
          </a:p>
          <a:p>
            <a:r>
              <a:rPr lang="en-US" dirty="0" smtClean="0">
                <a:solidFill>
                  <a:schemeClr val="tx1"/>
                </a:solidFill>
              </a:rPr>
              <a:t>Troop website</a:t>
            </a:r>
          </a:p>
          <a:p>
            <a:r>
              <a:rPr lang="en-US" dirty="0" smtClean="0">
                <a:solidFill>
                  <a:schemeClr val="tx1"/>
                </a:solidFill>
              </a:rPr>
              <a:t>Handouts</a:t>
            </a:r>
          </a:p>
          <a:p>
            <a:r>
              <a:rPr lang="en-US" dirty="0" smtClean="0">
                <a:solidFill>
                  <a:schemeClr val="tx1"/>
                </a:solidFill>
              </a:rPr>
              <a:t>Social Media</a:t>
            </a:r>
          </a:p>
          <a:p>
            <a:r>
              <a:rPr lang="en-US" dirty="0" smtClean="0">
                <a:solidFill>
                  <a:schemeClr val="tx1"/>
                </a:solidFill>
              </a:rPr>
              <a:t>Post in scout meeting place</a:t>
            </a:r>
          </a:p>
          <a:p>
            <a:r>
              <a:rPr lang="en-US" dirty="0" smtClean="0">
                <a:solidFill>
                  <a:schemeClr val="tx1"/>
                </a:solidFill>
              </a:rPr>
              <a:t>Email</a:t>
            </a:r>
          </a:p>
          <a:p>
            <a:r>
              <a:rPr lang="en-US" dirty="0" smtClean="0">
                <a:solidFill>
                  <a:schemeClr val="tx1"/>
                </a:solidFill>
              </a:rPr>
              <a:t>Newsletter</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121</a:t>
            </a:fld>
            <a:endParaRPr lang="en-US"/>
          </a:p>
        </p:txBody>
      </p:sp>
    </p:spTree>
    <p:extLst>
      <p:ext uri="{BB962C8B-B14F-4D97-AF65-F5344CB8AC3E}">
        <p14:creationId xmlns:p14="http://schemas.microsoft.com/office/powerpoint/2010/main" val="20622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1165516" y="1479254"/>
            <a:ext cx="6723664" cy="4234338"/>
          </a:xfrm>
        </p:spPr>
        <p:txBody>
          <a:bodyPr/>
          <a:lstStyle/>
          <a:p>
            <a:pPr marL="0" indent="0">
              <a:buNone/>
            </a:pPr>
            <a:r>
              <a:rPr lang="en-US" sz="2800" dirty="0" smtClean="0">
                <a:solidFill>
                  <a:schemeClr val="tx1"/>
                </a:solidFill>
              </a:rPr>
              <a:t>Publicize through a variety of outlets:</a:t>
            </a:r>
          </a:p>
          <a:p>
            <a:pPr marL="0" indent="0">
              <a:buNone/>
            </a:pPr>
            <a:endParaRPr lang="en-US" dirty="0">
              <a:solidFill>
                <a:schemeClr val="tx1"/>
              </a:solidFill>
            </a:endParaRPr>
          </a:p>
          <a:p>
            <a:r>
              <a:rPr lang="en-US" dirty="0" smtClean="0">
                <a:solidFill>
                  <a:schemeClr val="tx1"/>
                </a:solidFill>
              </a:rPr>
              <a:t>Troop website</a:t>
            </a:r>
          </a:p>
          <a:p>
            <a:r>
              <a:rPr lang="en-US" dirty="0" smtClean="0">
                <a:solidFill>
                  <a:schemeClr val="tx1"/>
                </a:solidFill>
              </a:rPr>
              <a:t>Handouts</a:t>
            </a:r>
          </a:p>
          <a:p>
            <a:r>
              <a:rPr lang="en-US" dirty="0" smtClean="0">
                <a:solidFill>
                  <a:schemeClr val="tx1"/>
                </a:solidFill>
              </a:rPr>
              <a:t>Social Media</a:t>
            </a:r>
          </a:p>
          <a:p>
            <a:r>
              <a:rPr lang="en-US" dirty="0" smtClean="0">
                <a:solidFill>
                  <a:schemeClr val="tx1"/>
                </a:solidFill>
              </a:rPr>
              <a:t>Post in scout meeting place</a:t>
            </a:r>
          </a:p>
          <a:p>
            <a:r>
              <a:rPr lang="en-US" dirty="0" smtClean="0">
                <a:solidFill>
                  <a:schemeClr val="tx1"/>
                </a:solidFill>
              </a:rPr>
              <a:t>Email</a:t>
            </a:r>
          </a:p>
          <a:p>
            <a:r>
              <a:rPr lang="en-US" dirty="0" smtClean="0">
                <a:solidFill>
                  <a:schemeClr val="tx1"/>
                </a:solidFill>
              </a:rPr>
              <a:t>Newsletter</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122</a:t>
            </a:fld>
            <a:endParaRPr lang="en-US"/>
          </a:p>
        </p:txBody>
      </p:sp>
    </p:spTree>
    <p:extLst>
      <p:ext uri="{BB962C8B-B14F-4D97-AF65-F5344CB8AC3E}">
        <p14:creationId xmlns:p14="http://schemas.microsoft.com/office/powerpoint/2010/main" val="66688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a:t>
            </a:r>
            <a:r>
              <a:rPr lang="en-US" dirty="0" smtClean="0">
                <a:solidFill>
                  <a:schemeClr val="tx1"/>
                </a:solidFill>
              </a:rPr>
              <a:t>Planning - Summary</a:t>
            </a:r>
            <a:endParaRPr lang="en-US" dirty="0">
              <a:solidFill>
                <a:schemeClr val="tx1"/>
              </a:solidFill>
            </a:endParaRPr>
          </a:p>
        </p:txBody>
      </p:sp>
      <p:sp>
        <p:nvSpPr>
          <p:cNvPr id="3" name="Content Placeholder 2"/>
          <p:cNvSpPr>
            <a:spLocks noGrp="1"/>
          </p:cNvSpPr>
          <p:nvPr>
            <p:ph idx="1"/>
          </p:nvPr>
        </p:nvSpPr>
        <p:spPr>
          <a:xfrm>
            <a:off x="1050263" y="1663582"/>
            <a:ext cx="7316089" cy="4234338"/>
          </a:xfrm>
        </p:spPr>
        <p:txBody>
          <a:bodyPr/>
          <a:lstStyle/>
          <a:p>
            <a:pPr marL="0" indent="0">
              <a:buNone/>
            </a:pPr>
            <a:r>
              <a:rPr lang="en-US" sz="2800" dirty="0">
                <a:solidFill>
                  <a:schemeClr val="tx1"/>
                </a:solidFill>
              </a:rPr>
              <a:t>An annual plan makes </a:t>
            </a:r>
            <a:r>
              <a:rPr lang="en-US" sz="2800" dirty="0" smtClean="0">
                <a:solidFill>
                  <a:schemeClr val="tx1"/>
                </a:solidFill>
              </a:rPr>
              <a:t>the Scoutmaster's </a:t>
            </a:r>
            <a:r>
              <a:rPr lang="en-US" sz="2800" dirty="0">
                <a:solidFill>
                  <a:schemeClr val="tx1"/>
                </a:solidFill>
              </a:rPr>
              <a:t>job easier by involving the troop in the planning process.</a:t>
            </a:r>
          </a:p>
          <a:p>
            <a:pPr marL="0" indent="0">
              <a:buNone/>
            </a:pPr>
            <a:endParaRPr lang="en-US" sz="2800" dirty="0">
              <a:solidFill>
                <a:schemeClr val="tx1"/>
              </a:solidFill>
            </a:endParaRPr>
          </a:p>
          <a:p>
            <a:pPr marL="0" indent="0">
              <a:buNone/>
            </a:pPr>
            <a:r>
              <a:rPr lang="en-US" sz="2800" dirty="0">
                <a:solidFill>
                  <a:schemeClr val="tx1"/>
                </a:solidFill>
              </a:rPr>
              <a:t>It helps distribute responsibilities to troop leadership and adult volunteers.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123</a:t>
            </a:fld>
            <a:endParaRPr lang="en-US"/>
          </a:p>
        </p:txBody>
      </p:sp>
    </p:spTree>
    <p:extLst>
      <p:ext uri="{BB962C8B-B14F-4D97-AF65-F5344CB8AC3E}">
        <p14:creationId xmlns:p14="http://schemas.microsoft.com/office/powerpoint/2010/main" val="313923916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a:t>
            </a:r>
            <a:r>
              <a:rPr lang="en-US" dirty="0" smtClean="0">
                <a:solidFill>
                  <a:schemeClr val="tx1"/>
                </a:solidFill>
              </a:rPr>
              <a:t>Planning - Summary</a:t>
            </a:r>
            <a:endParaRPr lang="en-US" dirty="0">
              <a:solidFill>
                <a:schemeClr val="tx1"/>
              </a:solidFill>
            </a:endParaRPr>
          </a:p>
        </p:txBody>
      </p:sp>
      <p:sp>
        <p:nvSpPr>
          <p:cNvPr id="3" name="Content Placeholder 2"/>
          <p:cNvSpPr>
            <a:spLocks noGrp="1"/>
          </p:cNvSpPr>
          <p:nvPr>
            <p:ph idx="1"/>
          </p:nvPr>
        </p:nvSpPr>
        <p:spPr>
          <a:xfrm>
            <a:off x="1050263" y="1663582"/>
            <a:ext cx="7316089" cy="4234338"/>
          </a:xfrm>
        </p:spPr>
        <p:txBody>
          <a:bodyPr/>
          <a:lstStyle/>
          <a:p>
            <a:pPr marL="0" indent="0">
              <a:buNone/>
            </a:pPr>
            <a:r>
              <a:rPr lang="en-US" sz="2800" dirty="0">
                <a:solidFill>
                  <a:schemeClr val="tx1"/>
                </a:solidFill>
              </a:rPr>
              <a:t>An annual plan makes </a:t>
            </a:r>
            <a:r>
              <a:rPr lang="en-US" sz="2800" dirty="0" smtClean="0">
                <a:solidFill>
                  <a:schemeClr val="tx1"/>
                </a:solidFill>
              </a:rPr>
              <a:t>the Scoutmaster's </a:t>
            </a:r>
            <a:r>
              <a:rPr lang="en-US" sz="2800" dirty="0">
                <a:solidFill>
                  <a:schemeClr val="tx1"/>
                </a:solidFill>
              </a:rPr>
              <a:t>job easier by involving the troop in the planning process.</a:t>
            </a:r>
          </a:p>
          <a:p>
            <a:pPr marL="0" indent="0">
              <a:buNone/>
            </a:pPr>
            <a:endParaRPr lang="en-US" sz="2800" dirty="0">
              <a:solidFill>
                <a:schemeClr val="tx1"/>
              </a:solidFill>
            </a:endParaRPr>
          </a:p>
          <a:p>
            <a:pPr marL="0" indent="0">
              <a:buNone/>
            </a:pPr>
            <a:r>
              <a:rPr lang="en-US" sz="2800" dirty="0">
                <a:solidFill>
                  <a:schemeClr val="tx1"/>
                </a:solidFill>
              </a:rPr>
              <a:t>It helps distribute responsibilities to troop leadership and adult volunteers.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124</a:t>
            </a:fld>
            <a:endParaRPr lang="en-US"/>
          </a:p>
        </p:txBody>
      </p:sp>
    </p:spTree>
    <p:extLst>
      <p:ext uri="{BB962C8B-B14F-4D97-AF65-F5344CB8AC3E}">
        <p14:creationId xmlns:p14="http://schemas.microsoft.com/office/powerpoint/2010/main" val="56440175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solidFill>
                  <a:schemeClr val="tx1"/>
                </a:solidFill>
              </a:rPr>
              <a:t>Thank You For Attending Today</a:t>
            </a:r>
          </a:p>
        </p:txBody>
      </p:sp>
      <p:sp>
        <p:nvSpPr>
          <p:cNvPr id="3" name="Content Placeholder 2"/>
          <p:cNvSpPr>
            <a:spLocks noGrp="1"/>
          </p:cNvSpPr>
          <p:nvPr>
            <p:ph idx="1"/>
          </p:nvPr>
        </p:nvSpPr>
        <p:spPr>
          <a:xfrm>
            <a:off x="457200" y="1417638"/>
            <a:ext cx="8229600" cy="4589578"/>
          </a:xfrm>
        </p:spPr>
        <p:txBody>
          <a:bodyPr/>
          <a:lstStyle/>
          <a:p>
            <a:pPr marL="0" indent="0" algn="ctr">
              <a:buNone/>
            </a:pPr>
            <a:r>
              <a:rPr lang="en-US" sz="3200" dirty="0" smtClean="0">
                <a:solidFill>
                  <a:schemeClr val="tx1"/>
                </a:solidFill>
              </a:rPr>
              <a:t>Troop Leader Guidebook </a:t>
            </a:r>
            <a:r>
              <a:rPr lang="en-US" sz="3200" dirty="0" err="1" smtClean="0">
                <a:solidFill>
                  <a:schemeClr val="tx1"/>
                </a:solidFill>
              </a:rPr>
              <a:t>Vol</a:t>
            </a:r>
            <a:r>
              <a:rPr lang="en-US" sz="3200" dirty="0" smtClean="0">
                <a:solidFill>
                  <a:schemeClr val="tx1"/>
                </a:solidFill>
              </a:rPr>
              <a:t> 1 </a:t>
            </a:r>
            <a:r>
              <a:rPr lang="en-US" dirty="0" smtClean="0">
                <a:solidFill>
                  <a:schemeClr val="tx1"/>
                </a:solidFill>
              </a:rPr>
              <a:t>$12.99</a:t>
            </a:r>
          </a:p>
          <a:p>
            <a:pPr marL="0" indent="0" algn="ctr">
              <a:buNone/>
            </a:pPr>
            <a:r>
              <a:rPr lang="en-US" dirty="0">
                <a:solidFill>
                  <a:schemeClr val="tx1"/>
                </a:solidFill>
              </a:rPr>
              <a:t>Appendix PDF: http://www.scouting.org/filestore/pdf/512-150_Appendix(15)</a:t>
            </a:r>
            <a:r>
              <a:rPr lang="en-US" dirty="0" smtClean="0">
                <a:solidFill>
                  <a:schemeClr val="tx1"/>
                </a:solidFill>
              </a:rPr>
              <a:t>_WEB.pdf</a:t>
            </a:r>
          </a:p>
          <a:p>
            <a:pPr marL="0" indent="0" algn="ctr">
              <a:buNone/>
            </a:pPr>
            <a:endParaRPr lang="en-US" dirty="0" smtClean="0">
              <a:solidFill>
                <a:schemeClr val="tx1"/>
              </a:solidFill>
            </a:endParaRPr>
          </a:p>
          <a:p>
            <a:pPr marL="0" indent="0" algn="ctr">
              <a:buNone/>
            </a:pPr>
            <a:r>
              <a:rPr lang="en-US" dirty="0" smtClean="0">
                <a:solidFill>
                  <a:schemeClr val="tx1"/>
                </a:solidFill>
              </a:rPr>
              <a:t>Slides </a:t>
            </a:r>
            <a:r>
              <a:rPr lang="en-US" dirty="0" smtClean="0">
                <a:solidFill>
                  <a:schemeClr val="tx1"/>
                </a:solidFill>
              </a:rPr>
              <a:t>available:</a:t>
            </a:r>
          </a:p>
          <a:p>
            <a:pPr marL="0" indent="0" algn="ctr">
              <a:buNone/>
            </a:pPr>
            <a:r>
              <a:rPr lang="en-US" sz="3600" dirty="0" err="1" smtClean="0">
                <a:solidFill>
                  <a:schemeClr val="tx1"/>
                </a:solidFill>
              </a:rPr>
              <a:t>tinyurl.com</a:t>
            </a:r>
            <a:r>
              <a:rPr lang="en-US" sz="3600" dirty="0">
                <a:solidFill>
                  <a:schemeClr val="tx1"/>
                </a:solidFill>
              </a:rPr>
              <a:t>/scoutmaster-specific</a:t>
            </a:r>
            <a:endParaRPr lang="en-US" sz="3600" dirty="0" smtClean="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125</a:t>
            </a:fld>
            <a:endParaRPr lang="en-US"/>
          </a:p>
        </p:txBody>
      </p:sp>
    </p:spTree>
    <p:extLst>
      <p:ext uri="{BB962C8B-B14F-4D97-AF65-F5344CB8AC3E}">
        <p14:creationId xmlns:p14="http://schemas.microsoft.com/office/powerpoint/2010/main" val="129946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solidFill>
                  <a:schemeClr val="tx1"/>
                </a:solidFill>
              </a:rPr>
              <a:t>Thank You For Attending Today</a:t>
            </a:r>
          </a:p>
        </p:txBody>
      </p:sp>
      <p:sp>
        <p:nvSpPr>
          <p:cNvPr id="3" name="Content Placeholder 2"/>
          <p:cNvSpPr>
            <a:spLocks noGrp="1"/>
          </p:cNvSpPr>
          <p:nvPr>
            <p:ph idx="1"/>
          </p:nvPr>
        </p:nvSpPr>
        <p:spPr>
          <a:xfrm>
            <a:off x="457200" y="1417638"/>
            <a:ext cx="8229600" cy="4589578"/>
          </a:xfrm>
        </p:spPr>
        <p:txBody>
          <a:bodyPr/>
          <a:lstStyle/>
          <a:p>
            <a:pPr marL="0" indent="0" algn="ctr">
              <a:buNone/>
            </a:pPr>
            <a:r>
              <a:rPr lang="en-US" sz="3200" dirty="0" smtClean="0">
                <a:solidFill>
                  <a:schemeClr val="tx1"/>
                </a:solidFill>
              </a:rPr>
              <a:t>Troop Leader Guidebook </a:t>
            </a:r>
            <a:r>
              <a:rPr lang="en-US" sz="3200" dirty="0" err="1" smtClean="0">
                <a:solidFill>
                  <a:schemeClr val="tx1"/>
                </a:solidFill>
              </a:rPr>
              <a:t>Vol</a:t>
            </a:r>
            <a:r>
              <a:rPr lang="en-US" sz="3200" dirty="0" smtClean="0">
                <a:solidFill>
                  <a:schemeClr val="tx1"/>
                </a:solidFill>
              </a:rPr>
              <a:t> 1 </a:t>
            </a:r>
            <a:r>
              <a:rPr lang="en-US" dirty="0" smtClean="0">
                <a:solidFill>
                  <a:schemeClr val="tx1"/>
                </a:solidFill>
              </a:rPr>
              <a:t>$12.99</a:t>
            </a:r>
          </a:p>
          <a:p>
            <a:pPr marL="0" indent="0" algn="ctr">
              <a:buNone/>
            </a:pPr>
            <a:r>
              <a:rPr lang="en-US" dirty="0">
                <a:solidFill>
                  <a:schemeClr val="tx1"/>
                </a:solidFill>
              </a:rPr>
              <a:t>Appendix PDF: http://www.scouting.org/filestore/pdf/512-150_Appendix(15)</a:t>
            </a:r>
            <a:r>
              <a:rPr lang="en-US" dirty="0" smtClean="0">
                <a:solidFill>
                  <a:schemeClr val="tx1"/>
                </a:solidFill>
              </a:rPr>
              <a:t>_WEB.pdf</a:t>
            </a:r>
          </a:p>
          <a:p>
            <a:pPr marL="0" indent="0" algn="ctr">
              <a:buNone/>
            </a:pPr>
            <a:endParaRPr lang="en-US" dirty="0" smtClean="0">
              <a:solidFill>
                <a:schemeClr val="tx1"/>
              </a:solidFill>
            </a:endParaRPr>
          </a:p>
          <a:p>
            <a:pPr marL="0" indent="0" algn="ctr">
              <a:buNone/>
            </a:pPr>
            <a:r>
              <a:rPr lang="en-US" dirty="0" smtClean="0">
                <a:solidFill>
                  <a:schemeClr val="tx1"/>
                </a:solidFill>
              </a:rPr>
              <a:t>Slides </a:t>
            </a:r>
            <a:r>
              <a:rPr lang="en-US" dirty="0" smtClean="0">
                <a:solidFill>
                  <a:schemeClr val="tx1"/>
                </a:solidFill>
              </a:rPr>
              <a:t>available:</a:t>
            </a:r>
          </a:p>
          <a:p>
            <a:pPr marL="0" indent="0" algn="ctr">
              <a:buNone/>
            </a:pPr>
            <a:r>
              <a:rPr lang="en-US" sz="3600" dirty="0" err="1" smtClean="0">
                <a:solidFill>
                  <a:schemeClr val="tx1"/>
                </a:solidFill>
              </a:rPr>
              <a:t>tinyurl.com</a:t>
            </a:r>
            <a:r>
              <a:rPr lang="en-US" sz="3600" dirty="0">
                <a:solidFill>
                  <a:schemeClr val="tx1"/>
                </a:solidFill>
              </a:rPr>
              <a:t>/scoutmaster-specific</a:t>
            </a:r>
            <a:endParaRPr lang="en-US" sz="3600" dirty="0" smtClean="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126</a:t>
            </a:fld>
            <a:endParaRPr lang="en-US"/>
          </a:p>
        </p:txBody>
      </p:sp>
    </p:spTree>
    <p:extLst>
      <p:ext uri="{BB962C8B-B14F-4D97-AF65-F5344CB8AC3E}">
        <p14:creationId xmlns:p14="http://schemas.microsoft.com/office/powerpoint/2010/main" val="46494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Any Questions?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127</a:t>
            </a:fld>
            <a:endParaRPr lang="en-US"/>
          </a:p>
        </p:txBody>
      </p:sp>
      <p:pic>
        <p:nvPicPr>
          <p:cNvPr id="5" name="Picture 4" descr="equipmentprotection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0696" y="1264705"/>
            <a:ext cx="4291498" cy="4291498"/>
          </a:xfrm>
          <a:prstGeom prst="rect">
            <a:avLst/>
          </a:prstGeom>
        </p:spPr>
      </p:pic>
    </p:spTree>
    <p:extLst>
      <p:ext uri="{BB962C8B-B14F-4D97-AF65-F5344CB8AC3E}">
        <p14:creationId xmlns:p14="http://schemas.microsoft.com/office/powerpoint/2010/main" val="51497039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Any Questions?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128</a:t>
            </a:fld>
            <a:endParaRPr lang="en-US"/>
          </a:p>
        </p:txBody>
      </p:sp>
      <p:pic>
        <p:nvPicPr>
          <p:cNvPr id="5" name="Picture 4" descr="equipmentprotection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0696" y="1264705"/>
            <a:ext cx="4291498" cy="4291498"/>
          </a:xfrm>
          <a:prstGeom prst="rect">
            <a:avLst/>
          </a:prstGeom>
        </p:spPr>
      </p:pic>
    </p:spTree>
    <p:extLst>
      <p:ext uri="{BB962C8B-B14F-4D97-AF65-F5344CB8AC3E}">
        <p14:creationId xmlns:p14="http://schemas.microsoft.com/office/powerpoint/2010/main" val="1759073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Methods of Boy Scouting</a:t>
            </a:r>
            <a:endParaRPr lang="en-US" dirty="0">
              <a:solidFill>
                <a:schemeClr val="tx1"/>
              </a:solidFill>
            </a:endParaRPr>
          </a:p>
        </p:txBody>
      </p:sp>
      <p:sp>
        <p:nvSpPr>
          <p:cNvPr id="3" name="Slide Number Placeholder 2"/>
          <p:cNvSpPr>
            <a:spLocks noGrp="1"/>
          </p:cNvSpPr>
          <p:nvPr>
            <p:ph type="sldNum" sz="quarter" idx="11"/>
          </p:nvPr>
        </p:nvSpPr>
        <p:spPr/>
        <p:txBody>
          <a:bodyPr/>
          <a:lstStyle/>
          <a:p>
            <a:pPr>
              <a:defRPr/>
            </a:pPr>
            <a:fld id="{39807D28-B9D6-3349-B9AF-898DA9ACC459}" type="slidenum">
              <a:rPr lang="en-US" smtClean="0"/>
              <a:pPr>
                <a:defRPr/>
              </a:pPr>
              <a:t>13</a:t>
            </a:fld>
            <a:endParaRPr lang="en-US"/>
          </a:p>
        </p:txBody>
      </p:sp>
      <p:sp>
        <p:nvSpPr>
          <p:cNvPr id="4" name="TextBox 3"/>
          <p:cNvSpPr txBox="1"/>
          <p:nvPr/>
        </p:nvSpPr>
        <p:spPr>
          <a:xfrm>
            <a:off x="1566863" y="1647631"/>
            <a:ext cx="6556603" cy="2554545"/>
          </a:xfrm>
          <a:prstGeom prst="rect">
            <a:avLst/>
          </a:prstGeom>
          <a:noFill/>
        </p:spPr>
        <p:txBody>
          <a:bodyPr wrap="none" rtlCol="0">
            <a:spAutoFit/>
          </a:bodyPr>
          <a:lstStyle/>
          <a:p>
            <a:r>
              <a:rPr lang="en-US" sz="4000" b="1" dirty="0" smtClean="0">
                <a:latin typeface="Helvetica Neue"/>
                <a:cs typeface="Helvetica Neue"/>
              </a:rPr>
              <a:t>• </a:t>
            </a:r>
            <a:r>
              <a:rPr lang="en-US" sz="4000" b="1" dirty="0">
                <a:latin typeface="Helvetica Neue"/>
                <a:cs typeface="Helvetica Neue"/>
              </a:rPr>
              <a:t>Ideals</a:t>
            </a:r>
          </a:p>
          <a:p>
            <a:r>
              <a:rPr lang="en-US" sz="4000" b="1" dirty="0">
                <a:latin typeface="Helvetica Neue"/>
                <a:cs typeface="Helvetica Neue"/>
              </a:rPr>
              <a:t>• Adult association</a:t>
            </a:r>
          </a:p>
          <a:p>
            <a:r>
              <a:rPr lang="en-US" sz="4000" b="1" dirty="0">
                <a:latin typeface="Helvetica Neue"/>
                <a:cs typeface="Helvetica Neue"/>
              </a:rPr>
              <a:t>• Personal growth</a:t>
            </a:r>
          </a:p>
          <a:p>
            <a:r>
              <a:rPr lang="en-US" sz="4000" b="1" dirty="0">
                <a:latin typeface="Helvetica Neue"/>
                <a:cs typeface="Helvetica Neue"/>
              </a:rPr>
              <a:t>• Leadership </a:t>
            </a:r>
            <a:r>
              <a:rPr lang="en-US" sz="4000" b="1" dirty="0" smtClean="0">
                <a:latin typeface="Helvetica Neue"/>
                <a:cs typeface="Helvetica Neue"/>
              </a:rPr>
              <a:t>development</a:t>
            </a:r>
            <a:endParaRPr lang="en-US" sz="4000" b="1" dirty="0">
              <a:latin typeface="Helvetica Neue"/>
              <a:cs typeface="Helvetica Neue"/>
            </a:endParaRPr>
          </a:p>
        </p:txBody>
      </p:sp>
    </p:spTree>
    <p:extLst>
      <p:ext uri="{BB962C8B-B14F-4D97-AF65-F5344CB8AC3E}">
        <p14:creationId xmlns:p14="http://schemas.microsoft.com/office/powerpoint/2010/main" val="27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3785"/>
            <a:ext cx="8229600" cy="5518016"/>
          </a:xfrm>
        </p:spPr>
        <p:txBody>
          <a:bodyPr/>
          <a:lstStyle/>
          <a:p>
            <a:pPr marL="0" indent="0">
              <a:buNone/>
            </a:pPr>
            <a:r>
              <a:rPr lang="en-US" sz="1800" u="sng" dirty="0">
                <a:solidFill>
                  <a:schemeClr val="tx1"/>
                </a:solidFill>
              </a:rPr>
              <a:t>Ideals</a:t>
            </a:r>
            <a:endParaRPr lang="en-US" sz="1800" dirty="0">
              <a:solidFill>
                <a:schemeClr val="tx1"/>
              </a:solidFill>
            </a:endParaRPr>
          </a:p>
          <a:p>
            <a:pPr marL="0" lvl="0" indent="0">
              <a:buNone/>
            </a:pPr>
            <a:r>
              <a:rPr lang="en-US" sz="1800" dirty="0">
                <a:solidFill>
                  <a:schemeClr val="tx1"/>
                </a:solidFill>
              </a:rPr>
              <a:t>Scout Oath and </a:t>
            </a:r>
            <a:r>
              <a:rPr lang="en-US" sz="1800" dirty="0" smtClean="0">
                <a:solidFill>
                  <a:schemeClr val="tx1"/>
                </a:solidFill>
              </a:rPr>
              <a:t>Law – hard to live up to!</a:t>
            </a:r>
            <a:endParaRPr lang="en-US" sz="1800" dirty="0">
              <a:solidFill>
                <a:schemeClr val="tx1"/>
              </a:solidFill>
            </a:endParaRPr>
          </a:p>
          <a:p>
            <a:pPr marL="0" lvl="0" indent="0">
              <a:buNone/>
            </a:pPr>
            <a:r>
              <a:rPr lang="en-US" sz="1800" dirty="0" smtClean="0">
                <a:solidFill>
                  <a:schemeClr val="tx1"/>
                </a:solidFill>
              </a:rPr>
              <a:t>Must </a:t>
            </a:r>
            <a:r>
              <a:rPr lang="en-US" sz="1800" dirty="0">
                <a:solidFill>
                  <a:schemeClr val="tx1"/>
                </a:solidFill>
              </a:rPr>
              <a:t>continually try to </a:t>
            </a:r>
            <a:r>
              <a:rPr lang="en-US" sz="1800" dirty="0" smtClean="0">
                <a:solidFill>
                  <a:schemeClr val="tx1"/>
                </a:solidFill>
              </a:rPr>
              <a:t>improve</a:t>
            </a:r>
          </a:p>
          <a:p>
            <a:pPr marL="0" lvl="0" indent="0">
              <a:buNone/>
            </a:pPr>
            <a:endParaRPr lang="en-US" sz="1800" dirty="0">
              <a:solidFill>
                <a:schemeClr val="tx1"/>
              </a:solidFill>
            </a:endParaRPr>
          </a:p>
          <a:p>
            <a:pPr marL="0" indent="0">
              <a:buNone/>
            </a:pPr>
            <a:r>
              <a:rPr lang="en-US" sz="1800" u="sng" dirty="0">
                <a:solidFill>
                  <a:schemeClr val="tx1"/>
                </a:solidFill>
              </a:rPr>
              <a:t>Adult Association</a:t>
            </a:r>
            <a:endParaRPr lang="en-US" sz="1800" dirty="0">
              <a:solidFill>
                <a:schemeClr val="tx1"/>
              </a:solidFill>
            </a:endParaRPr>
          </a:p>
          <a:p>
            <a:pPr marL="0" lvl="0" indent="0">
              <a:buNone/>
            </a:pPr>
            <a:r>
              <a:rPr lang="en-US" sz="1800" dirty="0">
                <a:solidFill>
                  <a:schemeClr val="tx1"/>
                </a:solidFill>
              </a:rPr>
              <a:t>Learn by watching how adults conduct themselves</a:t>
            </a:r>
          </a:p>
          <a:p>
            <a:pPr marL="0" lvl="0" indent="0">
              <a:buNone/>
            </a:pPr>
            <a:r>
              <a:rPr lang="en-US" sz="1800" dirty="0">
                <a:solidFill>
                  <a:schemeClr val="tx1"/>
                </a:solidFill>
              </a:rPr>
              <a:t>Scout leaders can be positive role models</a:t>
            </a:r>
          </a:p>
          <a:p>
            <a:pPr marL="0" lvl="0" indent="0">
              <a:buNone/>
            </a:pPr>
            <a:r>
              <a:rPr lang="en-US" sz="1800" dirty="0" smtClean="0">
                <a:solidFill>
                  <a:schemeClr val="tx1"/>
                </a:solidFill>
              </a:rPr>
              <a:t>Listening, encouraging, and </a:t>
            </a:r>
            <a:r>
              <a:rPr lang="en-US" sz="1800" dirty="0">
                <a:solidFill>
                  <a:schemeClr val="tx1"/>
                </a:solidFill>
              </a:rPr>
              <a:t>taking a sincere interest will make a profound difference in their </a:t>
            </a:r>
            <a:r>
              <a:rPr lang="en-US" sz="1800" dirty="0" smtClean="0">
                <a:solidFill>
                  <a:schemeClr val="tx1"/>
                </a:solidFill>
              </a:rPr>
              <a:t>lives</a:t>
            </a:r>
          </a:p>
          <a:p>
            <a:pPr marL="0" lvl="0" indent="0">
              <a:buNone/>
            </a:pPr>
            <a:endParaRPr lang="en-US" sz="1800" dirty="0">
              <a:solidFill>
                <a:schemeClr val="tx1"/>
              </a:solidFill>
            </a:endParaRPr>
          </a:p>
          <a:p>
            <a:pPr marL="0" indent="0">
              <a:buNone/>
            </a:pPr>
            <a:r>
              <a:rPr lang="en-US" sz="1800" u="sng" dirty="0">
                <a:solidFill>
                  <a:schemeClr val="tx1"/>
                </a:solidFill>
              </a:rPr>
              <a:t>Personal Growth</a:t>
            </a:r>
            <a:endParaRPr lang="en-US" sz="1800" dirty="0">
              <a:solidFill>
                <a:schemeClr val="tx1"/>
              </a:solidFill>
            </a:endParaRPr>
          </a:p>
          <a:p>
            <a:pPr marL="0" lvl="0" indent="0">
              <a:buNone/>
            </a:pPr>
            <a:r>
              <a:rPr lang="en-US" sz="1800" dirty="0">
                <a:solidFill>
                  <a:schemeClr val="tx1"/>
                </a:solidFill>
              </a:rPr>
              <a:t>Planning activities and meeting goals </a:t>
            </a:r>
          </a:p>
          <a:p>
            <a:pPr marL="0" lvl="0" indent="0">
              <a:buNone/>
            </a:pPr>
            <a:r>
              <a:rPr lang="en-US" sz="1800" dirty="0">
                <a:solidFill>
                  <a:schemeClr val="tx1"/>
                </a:solidFill>
              </a:rPr>
              <a:t>Good </a:t>
            </a:r>
            <a:r>
              <a:rPr lang="en-US" sz="1800" dirty="0" smtClean="0">
                <a:solidFill>
                  <a:schemeClr val="tx1"/>
                </a:solidFill>
              </a:rPr>
              <a:t>Turn Daily </a:t>
            </a:r>
            <a:r>
              <a:rPr lang="en-US" sz="1800" dirty="0">
                <a:solidFill>
                  <a:schemeClr val="tx1"/>
                </a:solidFill>
              </a:rPr>
              <a:t>- successfully teaches service to others</a:t>
            </a:r>
          </a:p>
          <a:p>
            <a:pPr marL="0" lvl="0" indent="0">
              <a:buNone/>
            </a:pPr>
            <a:r>
              <a:rPr lang="en-US" sz="1800" dirty="0">
                <a:solidFill>
                  <a:schemeClr val="tx1"/>
                </a:solidFill>
              </a:rPr>
              <a:t>Community service projects</a:t>
            </a:r>
          </a:p>
          <a:p>
            <a:pPr marL="0" lvl="0" indent="0">
              <a:buNone/>
            </a:pPr>
            <a:r>
              <a:rPr lang="en-US" sz="1800" dirty="0">
                <a:solidFill>
                  <a:schemeClr val="tx1"/>
                </a:solidFill>
              </a:rPr>
              <a:t>Religious emblems program</a:t>
            </a:r>
          </a:p>
          <a:p>
            <a:pPr marL="0" lvl="0" indent="0">
              <a:buNone/>
            </a:pPr>
            <a:r>
              <a:rPr lang="en-US" sz="1800" dirty="0">
                <a:solidFill>
                  <a:schemeClr val="tx1"/>
                </a:solidFill>
              </a:rPr>
              <a:t>Conferences and Boards of Review</a:t>
            </a:r>
          </a:p>
          <a:p>
            <a:pPr marL="0" indent="0">
              <a:buNone/>
            </a:pPr>
            <a:r>
              <a:rPr lang="en-US" sz="1800" dirty="0">
                <a:solidFill>
                  <a:schemeClr val="tx1"/>
                </a:solidFill>
              </a:rPr>
              <a:t> </a:t>
            </a:r>
          </a:p>
          <a:p>
            <a:pPr marL="0" indent="0">
              <a:buNone/>
            </a:pPr>
            <a:r>
              <a:rPr lang="en-US" sz="1800" u="sng" dirty="0">
                <a:solidFill>
                  <a:schemeClr val="tx1"/>
                </a:solidFill>
              </a:rPr>
              <a:t>Leadership Development</a:t>
            </a:r>
            <a:endParaRPr lang="en-US" sz="1800" dirty="0">
              <a:solidFill>
                <a:schemeClr val="tx1"/>
              </a:solidFill>
            </a:endParaRPr>
          </a:p>
          <a:p>
            <a:pPr marL="0" lvl="0" indent="0">
              <a:buNone/>
            </a:pPr>
            <a:r>
              <a:rPr lang="en-US" sz="1800" dirty="0">
                <a:solidFill>
                  <a:schemeClr val="tx1"/>
                </a:solidFill>
              </a:rPr>
              <a:t>Both shared and total leadership situations</a:t>
            </a:r>
          </a:p>
          <a:p>
            <a:pPr marL="0" lvl="0" indent="0">
              <a:buNone/>
            </a:pPr>
            <a:r>
              <a:rPr lang="en-US" sz="1800" dirty="0">
                <a:solidFill>
                  <a:schemeClr val="tx1"/>
                </a:solidFill>
              </a:rPr>
              <a:t>Gain understanding of leadership concepts by doing them</a:t>
            </a:r>
          </a:p>
          <a:p>
            <a:pPr marL="0" lvl="0" indent="0">
              <a:buNone/>
            </a:pPr>
            <a:endParaRPr lang="en-US" sz="1800" dirty="0">
              <a:solidFill>
                <a:schemeClr val="tx1"/>
              </a:solidFill>
            </a:endParaRPr>
          </a:p>
          <a:p>
            <a:pPr marL="0" indent="0" algn="ctr">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14</a:t>
            </a:fld>
            <a:endParaRPr lang="en-US"/>
          </a:p>
        </p:txBody>
      </p:sp>
    </p:spTree>
    <p:extLst>
      <p:ext uri="{BB962C8B-B14F-4D97-AF65-F5344CB8AC3E}">
        <p14:creationId xmlns:p14="http://schemas.microsoft.com/office/powerpoint/2010/main" val="133684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557" y="286361"/>
            <a:ext cx="7043737" cy="1143000"/>
          </a:xfrm>
        </p:spPr>
        <p:txBody>
          <a:bodyPr/>
          <a:lstStyle/>
          <a:p>
            <a:r>
              <a:rPr lang="en-US" dirty="0" smtClean="0">
                <a:solidFill>
                  <a:schemeClr val="tx1"/>
                </a:solidFill>
              </a:rPr>
              <a:t>Methods of Boy Scouting</a:t>
            </a:r>
            <a:endParaRPr lang="en-US" dirty="0">
              <a:solidFill>
                <a:schemeClr val="tx1"/>
              </a:solidFill>
            </a:endParaRPr>
          </a:p>
        </p:txBody>
      </p:sp>
      <p:sp>
        <p:nvSpPr>
          <p:cNvPr id="3" name="Slide Number Placeholder 2"/>
          <p:cNvSpPr>
            <a:spLocks noGrp="1"/>
          </p:cNvSpPr>
          <p:nvPr>
            <p:ph type="sldNum" sz="quarter" idx="11"/>
          </p:nvPr>
        </p:nvSpPr>
        <p:spPr/>
        <p:txBody>
          <a:bodyPr/>
          <a:lstStyle/>
          <a:p>
            <a:pPr>
              <a:defRPr/>
            </a:pPr>
            <a:fld id="{39807D28-B9D6-3349-B9AF-898DA9ACC459}" type="slidenum">
              <a:rPr lang="en-US" smtClean="0"/>
              <a:pPr>
                <a:defRPr/>
              </a:pPr>
              <a:t>15</a:t>
            </a:fld>
            <a:endParaRPr lang="en-US"/>
          </a:p>
        </p:txBody>
      </p:sp>
      <p:sp>
        <p:nvSpPr>
          <p:cNvPr id="5" name="TextBox 4"/>
          <p:cNvSpPr txBox="1"/>
          <p:nvPr/>
        </p:nvSpPr>
        <p:spPr>
          <a:xfrm>
            <a:off x="2500680" y="1659355"/>
            <a:ext cx="4461478" cy="3477875"/>
          </a:xfrm>
          <a:prstGeom prst="rect">
            <a:avLst/>
          </a:prstGeom>
          <a:noFill/>
        </p:spPr>
        <p:txBody>
          <a:bodyPr wrap="none" rtlCol="0">
            <a:spAutoFit/>
          </a:bodyPr>
          <a:lstStyle/>
          <a:p>
            <a:pPr marL="571500" indent="-571500">
              <a:buFont typeface="Arial" charset="0"/>
              <a:buChar char="•"/>
            </a:pPr>
            <a:r>
              <a:rPr lang="en-US" sz="4400" b="1" dirty="0" smtClean="0">
                <a:latin typeface="Helvetica Neue"/>
                <a:cs typeface="Helvetica Neue"/>
              </a:rPr>
              <a:t>Uniform</a:t>
            </a:r>
            <a:endParaRPr lang="en-US" sz="4400" b="1" dirty="0">
              <a:latin typeface="Helvetica Neue"/>
              <a:cs typeface="Helvetica Neue"/>
            </a:endParaRPr>
          </a:p>
          <a:p>
            <a:pPr marL="571500" indent="-571500">
              <a:buFont typeface="Arial" charset="0"/>
              <a:buChar char="•"/>
            </a:pPr>
            <a:r>
              <a:rPr lang="en-US" sz="4400" b="1" dirty="0" smtClean="0">
                <a:latin typeface="Helvetica Neue"/>
                <a:cs typeface="Helvetica Neue"/>
              </a:rPr>
              <a:t>Patrols</a:t>
            </a:r>
            <a:endParaRPr lang="en-US" sz="4400" b="1" dirty="0">
              <a:latin typeface="Helvetica Neue"/>
              <a:cs typeface="Helvetica Neue"/>
            </a:endParaRPr>
          </a:p>
          <a:p>
            <a:pPr marL="571500" indent="-571500">
              <a:buFont typeface="Arial" charset="0"/>
              <a:buChar char="•"/>
            </a:pPr>
            <a:r>
              <a:rPr lang="en-US" sz="4400" b="1" dirty="0" smtClean="0">
                <a:latin typeface="Helvetica Neue"/>
                <a:cs typeface="Helvetica Neue"/>
              </a:rPr>
              <a:t>Outdoors</a:t>
            </a:r>
          </a:p>
          <a:p>
            <a:pPr marL="571500" indent="-571500">
              <a:buFont typeface="Arial" charset="0"/>
              <a:buChar char="•"/>
            </a:pPr>
            <a:r>
              <a:rPr lang="en-US" sz="4400" b="1" dirty="0">
                <a:latin typeface="Helvetica Neue"/>
                <a:cs typeface="Helvetica Neue"/>
              </a:rPr>
              <a:t>Advancement</a:t>
            </a:r>
          </a:p>
          <a:p>
            <a:pPr marL="571500" indent="-571500">
              <a:buFont typeface="Arial" charset="0"/>
              <a:buChar char="•"/>
            </a:pPr>
            <a:endParaRPr lang="en-US" sz="4400" b="1" dirty="0">
              <a:latin typeface="Helvetica Neue"/>
              <a:cs typeface="Helvetica Neue"/>
            </a:endParaRPr>
          </a:p>
        </p:txBody>
      </p:sp>
    </p:spTree>
    <p:extLst>
      <p:ext uri="{BB962C8B-B14F-4D97-AF65-F5344CB8AC3E}">
        <p14:creationId xmlns:p14="http://schemas.microsoft.com/office/powerpoint/2010/main" val="101610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3785"/>
            <a:ext cx="8229600" cy="5518016"/>
          </a:xfrm>
        </p:spPr>
        <p:txBody>
          <a:bodyPr/>
          <a:lstStyle/>
          <a:p>
            <a:pPr marL="0" indent="0">
              <a:buNone/>
            </a:pPr>
            <a:r>
              <a:rPr lang="en-US" sz="1800" u="sng" dirty="0">
                <a:solidFill>
                  <a:schemeClr val="tx1"/>
                </a:solidFill>
              </a:rPr>
              <a:t>Uniform</a:t>
            </a:r>
            <a:endParaRPr lang="en-US" sz="1800" dirty="0">
              <a:solidFill>
                <a:schemeClr val="tx1"/>
              </a:solidFill>
            </a:endParaRPr>
          </a:p>
          <a:p>
            <a:pPr marL="0" lvl="0" indent="0">
              <a:buNone/>
            </a:pPr>
            <a:r>
              <a:rPr lang="en-US" sz="1800" dirty="0">
                <a:solidFill>
                  <a:schemeClr val="tx1"/>
                </a:solidFill>
              </a:rPr>
              <a:t>Visibility - positive </a:t>
            </a:r>
            <a:r>
              <a:rPr lang="en-US" sz="1800" dirty="0" smtClean="0">
                <a:solidFill>
                  <a:schemeClr val="tx1"/>
                </a:solidFill>
              </a:rPr>
              <a:t>image </a:t>
            </a:r>
            <a:r>
              <a:rPr lang="en-US" sz="1800" dirty="0">
                <a:solidFill>
                  <a:schemeClr val="tx1"/>
                </a:solidFill>
              </a:rPr>
              <a:t>in the community</a:t>
            </a:r>
          </a:p>
          <a:p>
            <a:pPr marL="0" lvl="0" indent="0">
              <a:buNone/>
            </a:pPr>
            <a:r>
              <a:rPr lang="en-US" sz="1800" dirty="0">
                <a:solidFill>
                  <a:schemeClr val="tx1"/>
                </a:solidFill>
              </a:rPr>
              <a:t>Shows commitment to ideals of Scouting</a:t>
            </a:r>
          </a:p>
          <a:p>
            <a:pPr marL="0" lvl="0" indent="0">
              <a:buNone/>
            </a:pPr>
            <a:r>
              <a:rPr lang="en-US" sz="1800" dirty="0">
                <a:solidFill>
                  <a:schemeClr val="tx1"/>
                </a:solidFill>
              </a:rPr>
              <a:t>World brotherhood of Scouting</a:t>
            </a:r>
          </a:p>
          <a:p>
            <a:pPr marL="0" lvl="0" indent="0">
              <a:buNone/>
            </a:pPr>
            <a:r>
              <a:rPr lang="en-US" sz="1800" dirty="0">
                <a:solidFill>
                  <a:schemeClr val="tx1"/>
                </a:solidFill>
              </a:rPr>
              <a:t>Levels the playing field</a:t>
            </a:r>
          </a:p>
          <a:p>
            <a:pPr marL="0" indent="0">
              <a:buNone/>
            </a:pPr>
            <a:r>
              <a:rPr lang="en-US" sz="1800" dirty="0">
                <a:solidFill>
                  <a:schemeClr val="tx1"/>
                </a:solidFill>
              </a:rPr>
              <a:t> </a:t>
            </a:r>
          </a:p>
          <a:p>
            <a:pPr marL="0" indent="0">
              <a:buNone/>
            </a:pPr>
            <a:r>
              <a:rPr lang="en-US" sz="1800" u="sng" dirty="0">
                <a:solidFill>
                  <a:schemeClr val="tx1"/>
                </a:solidFill>
              </a:rPr>
              <a:t>Patrols</a:t>
            </a:r>
            <a:endParaRPr lang="en-US" sz="1800" dirty="0">
              <a:solidFill>
                <a:schemeClr val="tx1"/>
              </a:solidFill>
            </a:endParaRPr>
          </a:p>
          <a:p>
            <a:pPr marL="0" lvl="0" indent="0">
              <a:buNone/>
            </a:pPr>
            <a:r>
              <a:rPr lang="en-US" sz="1800" dirty="0">
                <a:solidFill>
                  <a:schemeClr val="tx1"/>
                </a:solidFill>
              </a:rPr>
              <a:t>Patrol Method = participating citizenship</a:t>
            </a:r>
          </a:p>
          <a:p>
            <a:pPr marL="0" lvl="0" indent="0">
              <a:buNone/>
            </a:pPr>
            <a:r>
              <a:rPr lang="en-US" sz="1800" dirty="0">
                <a:solidFill>
                  <a:schemeClr val="tx1"/>
                </a:solidFill>
              </a:rPr>
              <a:t>Gives responsibility </a:t>
            </a:r>
          </a:p>
          <a:p>
            <a:pPr marL="0" lvl="0" indent="0">
              <a:buNone/>
            </a:pPr>
            <a:r>
              <a:rPr lang="en-US" sz="1800" dirty="0">
                <a:solidFill>
                  <a:schemeClr val="tx1"/>
                </a:solidFill>
              </a:rPr>
              <a:t>Teaches how to accept responsibility</a:t>
            </a:r>
          </a:p>
          <a:p>
            <a:pPr marL="0" indent="0">
              <a:buNone/>
            </a:pPr>
            <a:r>
              <a:rPr lang="en-US" sz="1800" dirty="0">
                <a:solidFill>
                  <a:schemeClr val="tx1"/>
                </a:solidFill>
              </a:rPr>
              <a:t> </a:t>
            </a:r>
          </a:p>
          <a:p>
            <a:pPr marL="0" indent="0">
              <a:buNone/>
            </a:pPr>
            <a:r>
              <a:rPr lang="en-US" sz="1800" u="sng" dirty="0">
                <a:solidFill>
                  <a:schemeClr val="tx1"/>
                </a:solidFill>
              </a:rPr>
              <a:t>Outdoors</a:t>
            </a:r>
            <a:endParaRPr lang="en-US" sz="1800" dirty="0">
              <a:solidFill>
                <a:schemeClr val="tx1"/>
              </a:solidFill>
            </a:endParaRPr>
          </a:p>
          <a:p>
            <a:pPr marL="0" lvl="0" indent="0">
              <a:buNone/>
            </a:pPr>
            <a:r>
              <a:rPr lang="en-US" sz="1800" dirty="0">
                <a:solidFill>
                  <a:schemeClr val="tx1"/>
                </a:solidFill>
              </a:rPr>
              <a:t>Designed to take place outdoors</a:t>
            </a:r>
          </a:p>
          <a:p>
            <a:pPr marL="0" lvl="0" indent="0">
              <a:buNone/>
            </a:pPr>
            <a:r>
              <a:rPr lang="en-US" sz="1800" dirty="0">
                <a:solidFill>
                  <a:schemeClr val="tx1"/>
                </a:solidFill>
              </a:rPr>
              <a:t>Share responsibilities and learn to live with one another</a:t>
            </a:r>
          </a:p>
          <a:p>
            <a:pPr marL="0" indent="0">
              <a:buNone/>
            </a:pPr>
            <a:r>
              <a:rPr lang="en-US" sz="1800" dirty="0">
                <a:solidFill>
                  <a:schemeClr val="tx1"/>
                </a:solidFill>
              </a:rPr>
              <a:t>Learn appreciation for nature</a:t>
            </a:r>
            <a:r>
              <a:rPr lang="en-US" sz="1800" dirty="0">
                <a:solidFill>
                  <a:schemeClr val="tx1"/>
                </a:solidFill>
              </a:rPr>
              <a:t> </a:t>
            </a:r>
            <a:endParaRPr lang="en-US" sz="1800" dirty="0" smtClean="0">
              <a:solidFill>
                <a:schemeClr val="tx1"/>
              </a:solidFill>
            </a:endParaRPr>
          </a:p>
          <a:p>
            <a:pPr marL="0" indent="0">
              <a:buNone/>
            </a:pPr>
            <a:endParaRPr lang="en-US" sz="1800" dirty="0" smtClean="0">
              <a:solidFill>
                <a:schemeClr val="tx1"/>
              </a:solidFill>
            </a:endParaRPr>
          </a:p>
          <a:p>
            <a:pPr marL="0" indent="0">
              <a:buNone/>
            </a:pPr>
            <a:r>
              <a:rPr lang="en-US" sz="1800" u="sng" dirty="0">
                <a:solidFill>
                  <a:schemeClr val="tx1"/>
                </a:solidFill>
              </a:rPr>
              <a:t>Advancement</a:t>
            </a:r>
            <a:endParaRPr lang="en-US" sz="1800" dirty="0">
              <a:solidFill>
                <a:schemeClr val="tx1"/>
              </a:solidFill>
            </a:endParaRPr>
          </a:p>
          <a:p>
            <a:pPr marL="0" lvl="0" indent="0">
              <a:buNone/>
            </a:pPr>
            <a:r>
              <a:rPr lang="en-US" sz="1800" dirty="0" smtClean="0">
                <a:solidFill>
                  <a:schemeClr val="tx1"/>
                </a:solidFill>
              </a:rPr>
              <a:t>Goal setting – challenges conquered</a:t>
            </a:r>
            <a:endParaRPr lang="en-US" sz="1800" dirty="0">
              <a:solidFill>
                <a:schemeClr val="tx1"/>
              </a:solidFill>
            </a:endParaRPr>
          </a:p>
          <a:p>
            <a:pPr marL="0" lvl="0" indent="0">
              <a:buNone/>
            </a:pPr>
            <a:r>
              <a:rPr lang="en-US" sz="1800" dirty="0">
                <a:solidFill>
                  <a:schemeClr val="tx1"/>
                </a:solidFill>
              </a:rPr>
              <a:t>At each Scout's own pace - time management</a:t>
            </a:r>
          </a:p>
          <a:p>
            <a:pPr marL="0" lvl="0" indent="0">
              <a:buNone/>
            </a:pPr>
            <a:r>
              <a:rPr lang="en-US" sz="1800" dirty="0">
                <a:solidFill>
                  <a:schemeClr val="tx1"/>
                </a:solidFill>
              </a:rPr>
              <a:t>Recognition for hard work</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16</a:t>
            </a:fld>
            <a:endParaRPr lang="en-US"/>
          </a:p>
        </p:txBody>
      </p:sp>
    </p:spTree>
    <p:extLst>
      <p:ext uri="{BB962C8B-B14F-4D97-AF65-F5344CB8AC3E}">
        <p14:creationId xmlns:p14="http://schemas.microsoft.com/office/powerpoint/2010/main" val="2079023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How Programs Stray</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17</a:t>
            </a:fld>
            <a:endParaRPr lang="en-US"/>
          </a:p>
        </p:txBody>
      </p:sp>
      <p:pic>
        <p:nvPicPr>
          <p:cNvPr id="5" name="Picture 4" descr="Boy-Scout-Image-Los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959" y="1732009"/>
            <a:ext cx="2223661" cy="2371905"/>
          </a:xfrm>
          <a:prstGeom prst="rect">
            <a:avLst/>
          </a:prstGeom>
        </p:spPr>
      </p:pic>
      <p:sp>
        <p:nvSpPr>
          <p:cNvPr id="6" name="TextBox 5"/>
          <p:cNvSpPr txBox="1"/>
          <p:nvPr/>
        </p:nvSpPr>
        <p:spPr>
          <a:xfrm>
            <a:off x="2830286" y="1319667"/>
            <a:ext cx="5996235" cy="4524315"/>
          </a:xfrm>
          <a:prstGeom prst="rect">
            <a:avLst/>
          </a:prstGeom>
          <a:noFill/>
        </p:spPr>
        <p:txBody>
          <a:bodyPr wrap="square" rtlCol="0">
            <a:spAutoFit/>
          </a:bodyPr>
          <a:lstStyle/>
          <a:p>
            <a:pPr marL="285750" indent="-285750">
              <a:lnSpc>
                <a:spcPct val="120000"/>
              </a:lnSpc>
              <a:buFont typeface="Arial"/>
              <a:buChar char="•"/>
            </a:pPr>
            <a:r>
              <a:rPr lang="en-US" sz="2400" b="1" dirty="0" smtClean="0">
                <a:latin typeface="Helvetica Neue"/>
                <a:cs typeface="Helvetica Neue"/>
              </a:rPr>
              <a:t>Low expectations </a:t>
            </a:r>
            <a:r>
              <a:rPr lang="en-US" sz="2400" b="1" dirty="0">
                <a:latin typeface="Helvetica Neue"/>
                <a:cs typeface="Helvetica Neue"/>
              </a:rPr>
              <a:t>for youth leaders</a:t>
            </a:r>
          </a:p>
          <a:p>
            <a:pPr marL="285750" indent="-285750">
              <a:lnSpc>
                <a:spcPct val="120000"/>
              </a:lnSpc>
              <a:buFont typeface="Arial"/>
              <a:buChar char="•"/>
            </a:pPr>
            <a:r>
              <a:rPr lang="en-US" sz="2400" b="1" dirty="0">
                <a:latin typeface="Helvetica Neue"/>
                <a:cs typeface="Helvetica Neue"/>
              </a:rPr>
              <a:t>T</a:t>
            </a:r>
            <a:r>
              <a:rPr lang="en-US" sz="2400" b="1" dirty="0" smtClean="0">
                <a:latin typeface="Helvetica Neue"/>
                <a:cs typeface="Helvetica Neue"/>
              </a:rPr>
              <a:t>reating Boy </a:t>
            </a:r>
            <a:r>
              <a:rPr lang="en-US" sz="2400" b="1" dirty="0">
                <a:latin typeface="Helvetica Neue"/>
                <a:cs typeface="Helvetica Neue"/>
              </a:rPr>
              <a:t>Scouts like </a:t>
            </a:r>
            <a:r>
              <a:rPr lang="en-US" sz="2400" b="1" dirty="0" smtClean="0">
                <a:latin typeface="Helvetica Neue"/>
                <a:cs typeface="Helvetica Neue"/>
              </a:rPr>
              <a:t>Cubs</a:t>
            </a:r>
            <a:endParaRPr lang="en-US" sz="2400" b="1" dirty="0">
              <a:latin typeface="Helvetica Neue"/>
              <a:cs typeface="Helvetica Neue"/>
            </a:endParaRPr>
          </a:p>
          <a:p>
            <a:pPr marL="285750" indent="-285750">
              <a:lnSpc>
                <a:spcPct val="120000"/>
              </a:lnSpc>
              <a:buFont typeface="Arial"/>
              <a:buChar char="•"/>
            </a:pPr>
            <a:r>
              <a:rPr lang="en-US" sz="2400" b="1" dirty="0" smtClean="0">
                <a:latin typeface="Helvetica Neue"/>
                <a:cs typeface="Helvetica Neue"/>
              </a:rPr>
              <a:t>Not following age</a:t>
            </a:r>
            <a:r>
              <a:rPr lang="en-US" sz="2400" b="1" dirty="0">
                <a:latin typeface="Helvetica Neue"/>
                <a:cs typeface="Helvetica Neue"/>
              </a:rPr>
              <a:t>-appropriate </a:t>
            </a:r>
            <a:r>
              <a:rPr lang="en-US" sz="2400" b="1" dirty="0" smtClean="0">
                <a:latin typeface="Helvetica Neue"/>
                <a:cs typeface="Helvetica Neue"/>
              </a:rPr>
              <a:t>guidelines</a:t>
            </a:r>
            <a:endParaRPr lang="en-US" sz="2400" b="1" dirty="0">
              <a:latin typeface="Helvetica Neue"/>
              <a:cs typeface="Helvetica Neue"/>
            </a:endParaRPr>
          </a:p>
          <a:p>
            <a:pPr marL="285750" indent="-285750">
              <a:lnSpc>
                <a:spcPct val="120000"/>
              </a:lnSpc>
              <a:buFont typeface="Arial"/>
              <a:buChar char="•"/>
            </a:pPr>
            <a:r>
              <a:rPr lang="en-US" sz="2400" b="1" dirty="0" smtClean="0">
                <a:latin typeface="Helvetica Neue"/>
                <a:cs typeface="Helvetica Neue"/>
              </a:rPr>
              <a:t>Favoritism</a:t>
            </a:r>
            <a:endParaRPr lang="en-US" sz="2400" b="1" dirty="0">
              <a:latin typeface="Helvetica Neue"/>
              <a:cs typeface="Helvetica Neue"/>
            </a:endParaRPr>
          </a:p>
          <a:p>
            <a:pPr marL="285750" indent="-285750">
              <a:lnSpc>
                <a:spcPct val="120000"/>
              </a:lnSpc>
              <a:buFont typeface="Arial"/>
              <a:buChar char="•"/>
            </a:pPr>
            <a:r>
              <a:rPr lang="en-US" sz="2400" b="1" dirty="0">
                <a:latin typeface="Helvetica Neue"/>
                <a:cs typeface="Helvetica Neue"/>
              </a:rPr>
              <a:t>Multiple standards</a:t>
            </a:r>
          </a:p>
          <a:p>
            <a:pPr marL="285750" indent="-285750">
              <a:lnSpc>
                <a:spcPct val="120000"/>
              </a:lnSpc>
              <a:buFont typeface="Arial"/>
              <a:buChar char="•"/>
            </a:pPr>
            <a:r>
              <a:rPr lang="en-US" sz="2400" b="1" dirty="0">
                <a:latin typeface="Helvetica Neue"/>
                <a:cs typeface="Helvetica Neue"/>
              </a:rPr>
              <a:t>Troop </a:t>
            </a:r>
            <a:r>
              <a:rPr lang="en-US" sz="2400" b="1" dirty="0" smtClean="0">
                <a:latin typeface="Helvetica Neue"/>
                <a:cs typeface="Helvetica Neue"/>
              </a:rPr>
              <a:t>Rules contrary to BSA</a:t>
            </a:r>
          </a:p>
          <a:p>
            <a:pPr marL="285750" indent="-285750">
              <a:lnSpc>
                <a:spcPct val="120000"/>
              </a:lnSpc>
              <a:buFont typeface="Arial"/>
              <a:buChar char="•"/>
            </a:pPr>
            <a:r>
              <a:rPr lang="en-US" sz="2400" b="1" dirty="0" smtClean="0">
                <a:latin typeface="Helvetica Neue"/>
                <a:cs typeface="Helvetica Neue"/>
              </a:rPr>
              <a:t>Inappropriate </a:t>
            </a:r>
            <a:r>
              <a:rPr lang="en-US" sz="2400" b="1" dirty="0">
                <a:latin typeface="Helvetica Neue"/>
                <a:cs typeface="Helvetica Neue"/>
              </a:rPr>
              <a:t>Fundraising</a:t>
            </a:r>
          </a:p>
          <a:p>
            <a:pPr marL="285750" indent="-285750">
              <a:lnSpc>
                <a:spcPct val="120000"/>
              </a:lnSpc>
              <a:buFont typeface="Arial"/>
              <a:buChar char="•"/>
            </a:pPr>
            <a:r>
              <a:rPr lang="en-US" sz="2400" b="1" dirty="0" smtClean="0">
                <a:latin typeface="Helvetica Neue"/>
                <a:cs typeface="Helvetica Neue"/>
              </a:rPr>
              <a:t>Not </a:t>
            </a:r>
            <a:r>
              <a:rPr lang="en-US" sz="2400" b="1" dirty="0">
                <a:latin typeface="Helvetica Neue"/>
                <a:cs typeface="Helvetica Neue"/>
              </a:rPr>
              <a:t>conducting the program according to BSA guidelines</a:t>
            </a:r>
          </a:p>
        </p:txBody>
      </p:sp>
    </p:spTree>
    <p:extLst>
      <p:ext uri="{BB962C8B-B14F-4D97-AF65-F5344CB8AC3E}">
        <p14:creationId xmlns:p14="http://schemas.microsoft.com/office/powerpoint/2010/main" val="388515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155717"/>
            <a:ext cx="7043737" cy="1143000"/>
          </a:xfrm>
        </p:spPr>
        <p:txBody>
          <a:bodyPr/>
          <a:lstStyle/>
          <a:p>
            <a:r>
              <a:rPr lang="en-US" dirty="0" smtClean="0">
                <a:solidFill>
                  <a:schemeClr val="tx1"/>
                </a:solidFill>
              </a:rPr>
              <a:t>How Programs Stray</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18</a:t>
            </a:fld>
            <a:endParaRPr lang="en-US"/>
          </a:p>
        </p:txBody>
      </p:sp>
      <p:sp>
        <p:nvSpPr>
          <p:cNvPr id="6" name="TextBox 5"/>
          <p:cNvSpPr txBox="1"/>
          <p:nvPr/>
        </p:nvSpPr>
        <p:spPr>
          <a:xfrm>
            <a:off x="602902" y="710067"/>
            <a:ext cx="8083898" cy="5943550"/>
          </a:xfrm>
          <a:prstGeom prst="rect">
            <a:avLst/>
          </a:prstGeom>
          <a:noFill/>
        </p:spPr>
        <p:txBody>
          <a:bodyPr wrap="square" rtlCol="0">
            <a:spAutoFit/>
          </a:bodyPr>
          <a:lstStyle/>
          <a:p>
            <a:pPr marL="285750" indent="-285750">
              <a:lnSpc>
                <a:spcPct val="120000"/>
              </a:lnSpc>
              <a:buFont typeface="Arial"/>
              <a:buChar char="•"/>
            </a:pPr>
            <a:r>
              <a:rPr lang="en-US" sz="3200" b="1" dirty="0" smtClean="0">
                <a:latin typeface="Helvetica Neue"/>
                <a:cs typeface="Helvetica Neue"/>
              </a:rPr>
              <a:t>Low expectations </a:t>
            </a:r>
            <a:r>
              <a:rPr lang="en-US" sz="3200" b="1" dirty="0">
                <a:latin typeface="Helvetica Neue"/>
                <a:cs typeface="Helvetica Neue"/>
              </a:rPr>
              <a:t>for youth leaders</a:t>
            </a:r>
          </a:p>
          <a:p>
            <a:pPr marL="285750" indent="-285750">
              <a:lnSpc>
                <a:spcPct val="120000"/>
              </a:lnSpc>
              <a:buFont typeface="Arial"/>
              <a:buChar char="•"/>
            </a:pPr>
            <a:r>
              <a:rPr lang="en-US" sz="3200" b="1" dirty="0">
                <a:latin typeface="Helvetica Neue"/>
                <a:cs typeface="Helvetica Neue"/>
              </a:rPr>
              <a:t>T</a:t>
            </a:r>
            <a:r>
              <a:rPr lang="en-US" sz="3200" b="1" dirty="0" smtClean="0">
                <a:latin typeface="Helvetica Neue"/>
                <a:cs typeface="Helvetica Neue"/>
              </a:rPr>
              <a:t>reating Boy </a:t>
            </a:r>
            <a:r>
              <a:rPr lang="en-US" sz="3200" b="1" dirty="0">
                <a:latin typeface="Helvetica Neue"/>
                <a:cs typeface="Helvetica Neue"/>
              </a:rPr>
              <a:t>Scouts like </a:t>
            </a:r>
            <a:r>
              <a:rPr lang="en-US" sz="3200" b="1" dirty="0" smtClean="0">
                <a:latin typeface="Helvetica Neue"/>
                <a:cs typeface="Helvetica Neue"/>
              </a:rPr>
              <a:t>Cubs</a:t>
            </a:r>
            <a:endParaRPr lang="en-US" sz="3200" b="1" dirty="0">
              <a:latin typeface="Helvetica Neue"/>
              <a:cs typeface="Helvetica Neue"/>
            </a:endParaRPr>
          </a:p>
          <a:p>
            <a:pPr marL="285750" indent="-285750">
              <a:lnSpc>
                <a:spcPct val="120000"/>
              </a:lnSpc>
              <a:buFont typeface="Arial"/>
              <a:buChar char="•"/>
            </a:pPr>
            <a:r>
              <a:rPr lang="en-US" sz="3200" b="1" dirty="0" smtClean="0">
                <a:latin typeface="Helvetica Neue"/>
                <a:cs typeface="Helvetica Neue"/>
              </a:rPr>
              <a:t>Not following age</a:t>
            </a:r>
            <a:r>
              <a:rPr lang="en-US" sz="3200" b="1" dirty="0">
                <a:latin typeface="Helvetica Neue"/>
                <a:cs typeface="Helvetica Neue"/>
              </a:rPr>
              <a:t>-appropriate </a:t>
            </a:r>
            <a:r>
              <a:rPr lang="en-US" sz="3200" b="1" dirty="0" smtClean="0">
                <a:latin typeface="Helvetica Neue"/>
                <a:cs typeface="Helvetica Neue"/>
              </a:rPr>
              <a:t>guidelines</a:t>
            </a:r>
            <a:endParaRPr lang="en-US" sz="3200" b="1" dirty="0">
              <a:latin typeface="Helvetica Neue"/>
              <a:cs typeface="Helvetica Neue"/>
            </a:endParaRPr>
          </a:p>
          <a:p>
            <a:pPr marL="285750" indent="-285750">
              <a:lnSpc>
                <a:spcPct val="120000"/>
              </a:lnSpc>
              <a:buFont typeface="Arial"/>
              <a:buChar char="•"/>
            </a:pPr>
            <a:r>
              <a:rPr lang="en-US" sz="3200" b="1" dirty="0" smtClean="0">
                <a:latin typeface="Helvetica Neue"/>
                <a:cs typeface="Helvetica Neue"/>
              </a:rPr>
              <a:t>Favoritism</a:t>
            </a:r>
            <a:endParaRPr lang="en-US" sz="3200" b="1" dirty="0">
              <a:latin typeface="Helvetica Neue"/>
              <a:cs typeface="Helvetica Neue"/>
            </a:endParaRPr>
          </a:p>
          <a:p>
            <a:pPr marL="285750" indent="-285750">
              <a:lnSpc>
                <a:spcPct val="120000"/>
              </a:lnSpc>
              <a:buFont typeface="Arial"/>
              <a:buChar char="•"/>
            </a:pPr>
            <a:r>
              <a:rPr lang="en-US" sz="3200" b="1" dirty="0">
                <a:latin typeface="Helvetica Neue"/>
                <a:cs typeface="Helvetica Neue"/>
              </a:rPr>
              <a:t>Multiple standards</a:t>
            </a:r>
          </a:p>
          <a:p>
            <a:pPr marL="285750" indent="-285750">
              <a:lnSpc>
                <a:spcPct val="120000"/>
              </a:lnSpc>
              <a:buFont typeface="Arial"/>
              <a:buChar char="•"/>
            </a:pPr>
            <a:r>
              <a:rPr lang="en-US" sz="3200" b="1" dirty="0">
                <a:latin typeface="Helvetica Neue"/>
                <a:cs typeface="Helvetica Neue"/>
              </a:rPr>
              <a:t>Troop </a:t>
            </a:r>
            <a:r>
              <a:rPr lang="en-US" sz="3200" b="1" dirty="0" smtClean="0">
                <a:latin typeface="Helvetica Neue"/>
                <a:cs typeface="Helvetica Neue"/>
              </a:rPr>
              <a:t>Rules contrary to BSA</a:t>
            </a:r>
          </a:p>
          <a:p>
            <a:pPr marL="285750" indent="-285750">
              <a:lnSpc>
                <a:spcPct val="120000"/>
              </a:lnSpc>
              <a:buFont typeface="Arial"/>
              <a:buChar char="•"/>
            </a:pPr>
            <a:r>
              <a:rPr lang="en-US" sz="3200" b="1" dirty="0" smtClean="0">
                <a:latin typeface="Helvetica Neue"/>
                <a:cs typeface="Helvetica Neue"/>
              </a:rPr>
              <a:t>Inappropriate </a:t>
            </a:r>
            <a:r>
              <a:rPr lang="en-US" sz="3200" b="1" dirty="0">
                <a:latin typeface="Helvetica Neue"/>
                <a:cs typeface="Helvetica Neue"/>
              </a:rPr>
              <a:t>Fundraising</a:t>
            </a:r>
          </a:p>
          <a:p>
            <a:pPr marL="285750" indent="-285750">
              <a:lnSpc>
                <a:spcPct val="120000"/>
              </a:lnSpc>
              <a:buFont typeface="Arial"/>
              <a:buChar char="•"/>
            </a:pPr>
            <a:r>
              <a:rPr lang="en-US" sz="3200" b="1" dirty="0" smtClean="0">
                <a:latin typeface="Helvetica Neue"/>
                <a:cs typeface="Helvetica Neue"/>
              </a:rPr>
              <a:t>Not </a:t>
            </a:r>
            <a:r>
              <a:rPr lang="en-US" sz="3200" b="1" dirty="0">
                <a:latin typeface="Helvetica Neue"/>
                <a:cs typeface="Helvetica Neue"/>
              </a:rPr>
              <a:t>conducting the program according to BSA guidelines</a:t>
            </a:r>
          </a:p>
        </p:txBody>
      </p:sp>
    </p:spTree>
    <p:extLst>
      <p:ext uri="{BB962C8B-B14F-4D97-AF65-F5344CB8AC3E}">
        <p14:creationId xmlns:p14="http://schemas.microsoft.com/office/powerpoint/2010/main" val="80105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a:t>
            </a:r>
            <a:r>
              <a:rPr lang="en-US" dirty="0" smtClean="0">
                <a:solidFill>
                  <a:schemeClr val="tx1"/>
                </a:solidFill>
              </a:rPr>
              <a:t>- Summary</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19</a:t>
            </a:fld>
            <a:endParaRPr lang="en-US"/>
          </a:p>
        </p:txBody>
      </p:sp>
      <p:sp>
        <p:nvSpPr>
          <p:cNvPr id="5" name="TextBox 4"/>
          <p:cNvSpPr txBox="1"/>
          <p:nvPr/>
        </p:nvSpPr>
        <p:spPr>
          <a:xfrm>
            <a:off x="1023364" y="1615098"/>
            <a:ext cx="7225193" cy="3539431"/>
          </a:xfrm>
          <a:prstGeom prst="rect">
            <a:avLst/>
          </a:prstGeom>
          <a:noFill/>
        </p:spPr>
        <p:txBody>
          <a:bodyPr wrap="square" rtlCol="0">
            <a:spAutoFit/>
          </a:bodyPr>
          <a:lstStyle/>
          <a:p>
            <a:r>
              <a:rPr lang="en-US" sz="2800" b="1" dirty="0" smtClean="0">
                <a:latin typeface="Helvetica Neue"/>
                <a:cs typeface="Helvetica Neue"/>
              </a:rPr>
              <a:t>Boy Scouting is a program that serves youth from 10 through 17 years old.</a:t>
            </a:r>
          </a:p>
          <a:p>
            <a:endParaRPr lang="en-US" sz="2800" b="1" dirty="0" smtClean="0">
              <a:latin typeface="Helvetica Neue"/>
              <a:cs typeface="Helvetica Neue"/>
            </a:endParaRPr>
          </a:p>
          <a:p>
            <a:r>
              <a:rPr lang="en-US" sz="2800" b="1" dirty="0" smtClean="0">
                <a:latin typeface="Helvetica Neue"/>
                <a:cs typeface="Helvetica Neue"/>
              </a:rPr>
              <a:t>Scoutmasters </a:t>
            </a:r>
            <a:r>
              <a:rPr lang="en-US" sz="2800" b="1" dirty="0">
                <a:latin typeface="Helvetica Neue"/>
                <a:cs typeface="Helvetica Neue"/>
              </a:rPr>
              <a:t>must stay true to the aims of Scouting and help youth leaders in troops plan and lead exciting, fun, and safe activities using the methods of the Boy Scouting program.</a:t>
            </a:r>
          </a:p>
        </p:txBody>
      </p:sp>
    </p:spTree>
    <p:extLst>
      <p:ext uri="{BB962C8B-B14F-4D97-AF65-F5344CB8AC3E}">
        <p14:creationId xmlns:p14="http://schemas.microsoft.com/office/powerpoint/2010/main" val="2958585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30215" y="1650331"/>
            <a:ext cx="7020734" cy="2110257"/>
          </a:xfrm>
        </p:spPr>
        <p:txBody>
          <a:bodyPr/>
          <a:lstStyle/>
          <a:p>
            <a:r>
              <a:rPr lang="en-US" dirty="0" smtClean="0">
                <a:solidFill>
                  <a:schemeClr val="tx1"/>
                </a:solidFill>
              </a:rPr>
              <a:t>Scoutmaster Position Specific Training</a:t>
            </a:r>
            <a:endParaRPr lang="en-US" dirty="0">
              <a:solidFill>
                <a:schemeClr val="tx1"/>
              </a:solidFill>
            </a:endParaRP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2</a:t>
            </a:fld>
            <a:endParaRPr lang="en-US"/>
          </a:p>
        </p:txBody>
      </p:sp>
    </p:spTree>
    <p:extLst>
      <p:ext uri="{BB962C8B-B14F-4D97-AF65-F5344CB8AC3E}">
        <p14:creationId xmlns:p14="http://schemas.microsoft.com/office/powerpoint/2010/main" val="954325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a:t>
            </a:r>
            <a:r>
              <a:rPr lang="en-US" dirty="0" smtClean="0">
                <a:solidFill>
                  <a:schemeClr val="tx1"/>
                </a:solidFill>
              </a:rPr>
              <a:t>- Summary</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20</a:t>
            </a:fld>
            <a:endParaRPr lang="en-US"/>
          </a:p>
        </p:txBody>
      </p:sp>
      <p:sp>
        <p:nvSpPr>
          <p:cNvPr id="5" name="TextBox 4"/>
          <p:cNvSpPr txBox="1"/>
          <p:nvPr/>
        </p:nvSpPr>
        <p:spPr>
          <a:xfrm>
            <a:off x="1023364" y="1615098"/>
            <a:ext cx="7225193" cy="3539431"/>
          </a:xfrm>
          <a:prstGeom prst="rect">
            <a:avLst/>
          </a:prstGeom>
          <a:noFill/>
        </p:spPr>
        <p:txBody>
          <a:bodyPr wrap="square" rtlCol="0">
            <a:spAutoFit/>
          </a:bodyPr>
          <a:lstStyle/>
          <a:p>
            <a:r>
              <a:rPr lang="en-US" sz="2800" b="1" dirty="0" smtClean="0">
                <a:latin typeface="Helvetica Neue"/>
                <a:cs typeface="Helvetica Neue"/>
              </a:rPr>
              <a:t>Boy Scouting is a program that serves youth from 10 through 17 years old.</a:t>
            </a:r>
          </a:p>
          <a:p>
            <a:endParaRPr lang="en-US" sz="2800" b="1" dirty="0" smtClean="0">
              <a:latin typeface="Helvetica Neue"/>
              <a:cs typeface="Helvetica Neue"/>
            </a:endParaRPr>
          </a:p>
          <a:p>
            <a:r>
              <a:rPr lang="en-US" sz="2800" b="1" dirty="0" smtClean="0">
                <a:latin typeface="Helvetica Neue"/>
                <a:cs typeface="Helvetica Neue"/>
              </a:rPr>
              <a:t>Scoutmasters </a:t>
            </a:r>
            <a:r>
              <a:rPr lang="en-US" sz="2800" b="1" dirty="0">
                <a:latin typeface="Helvetica Neue"/>
                <a:cs typeface="Helvetica Neue"/>
              </a:rPr>
              <a:t>must stay true to the aims of Scouting and help youth leaders in troops plan and lead exciting, fun, and safe activities using the methods of the Boy Scouting program.</a:t>
            </a:r>
          </a:p>
        </p:txBody>
      </p:sp>
    </p:spTree>
    <p:extLst>
      <p:ext uri="{BB962C8B-B14F-4D97-AF65-F5344CB8AC3E}">
        <p14:creationId xmlns:p14="http://schemas.microsoft.com/office/powerpoint/2010/main" val="579231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Role of the Scoutmaster</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21</a:t>
            </a:fld>
            <a:endParaRPr lang="en-US"/>
          </a:p>
        </p:txBody>
      </p:sp>
      <p:sp>
        <p:nvSpPr>
          <p:cNvPr id="5" name="TextBox 4"/>
          <p:cNvSpPr txBox="1"/>
          <p:nvPr/>
        </p:nvSpPr>
        <p:spPr>
          <a:xfrm>
            <a:off x="1566863" y="1445910"/>
            <a:ext cx="6199133" cy="461665"/>
          </a:xfrm>
          <a:prstGeom prst="rect">
            <a:avLst/>
          </a:prstGeom>
          <a:noFill/>
        </p:spPr>
        <p:txBody>
          <a:bodyPr wrap="none" rtlCol="0">
            <a:spAutoFit/>
          </a:bodyPr>
          <a:lstStyle/>
          <a:p>
            <a:r>
              <a:rPr lang="en-US" sz="2400" b="1" dirty="0" smtClean="0">
                <a:latin typeface="Helvetica Neue"/>
                <a:cs typeface="Helvetica Neue"/>
              </a:rPr>
              <a:t>What are the Qualities of a Scoutmaster?</a:t>
            </a:r>
            <a:endParaRPr lang="en-US" sz="2400" b="1" dirty="0">
              <a:latin typeface="Helvetica Neue"/>
              <a:cs typeface="Helvetica Neue"/>
            </a:endParaRPr>
          </a:p>
        </p:txBody>
      </p:sp>
      <p:pic>
        <p:nvPicPr>
          <p:cNvPr id="6" name="Picture 5" descr="2521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726" y="1993052"/>
            <a:ext cx="2629437" cy="3615476"/>
          </a:xfrm>
          <a:prstGeom prst="rect">
            <a:avLst/>
          </a:prstGeom>
        </p:spPr>
      </p:pic>
      <p:pic>
        <p:nvPicPr>
          <p:cNvPr id="7" name="Picture 6" descr="The-Scoutmaster-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2417" y="1993052"/>
            <a:ext cx="2734032" cy="3615476"/>
          </a:xfrm>
          <a:prstGeom prst="rect">
            <a:avLst/>
          </a:prstGeom>
        </p:spPr>
      </p:pic>
    </p:spTree>
    <p:extLst>
      <p:ext uri="{BB962C8B-B14F-4D97-AF65-F5344CB8AC3E}">
        <p14:creationId xmlns:p14="http://schemas.microsoft.com/office/powerpoint/2010/main" val="1296238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Helvetica Neue"/>
                <a:cs typeface="Helvetica Neue"/>
              </a:rPr>
              <a:t>What are the Qualities of a Scoutmaster?</a:t>
            </a:r>
            <a:endParaRPr lang="en-US" dirty="0">
              <a:solidFill>
                <a:schemeClr val="tx1"/>
              </a:solidFill>
              <a:latin typeface="Helvetica Neue"/>
              <a:cs typeface="Helvetica Neue"/>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22</a:t>
            </a:fld>
            <a:endParaRPr lang="en-US"/>
          </a:p>
        </p:txBody>
      </p:sp>
      <p:sp>
        <p:nvSpPr>
          <p:cNvPr id="5" name="TextBox 4"/>
          <p:cNvSpPr txBox="1"/>
          <p:nvPr/>
        </p:nvSpPr>
        <p:spPr>
          <a:xfrm>
            <a:off x="1023364" y="1615098"/>
            <a:ext cx="7225193" cy="1384995"/>
          </a:xfrm>
          <a:prstGeom prst="rect">
            <a:avLst/>
          </a:prstGeom>
          <a:noFill/>
        </p:spPr>
        <p:txBody>
          <a:bodyPr wrap="square" rtlCol="0">
            <a:spAutoFit/>
          </a:bodyPr>
          <a:lstStyle/>
          <a:p>
            <a:r>
              <a:rPr lang="en-US" sz="2800" b="1" dirty="0" smtClean="0">
                <a:latin typeface="Helvetica Neue"/>
                <a:cs typeface="Helvetica Neue"/>
              </a:rPr>
              <a:t>Ask participants – then move to next page to make sure all the items listed have been hit upon.</a:t>
            </a:r>
            <a:endParaRPr lang="en-US" sz="2800" b="1" dirty="0">
              <a:latin typeface="Helvetica Neue"/>
              <a:cs typeface="Helvetica Neue"/>
            </a:endParaRPr>
          </a:p>
        </p:txBody>
      </p:sp>
    </p:spTree>
    <p:extLst>
      <p:ext uri="{BB962C8B-B14F-4D97-AF65-F5344CB8AC3E}">
        <p14:creationId xmlns:p14="http://schemas.microsoft.com/office/powerpoint/2010/main" val="1495702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smtClean="0">
                <a:solidFill>
                  <a:schemeClr val="tx1"/>
                </a:solidFill>
              </a:rPr>
              <a:t>Qualities of a Scoutmaster</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lnSpc>
                <a:spcPct val="120000"/>
              </a:lnSpc>
              <a:defRPr/>
            </a:pPr>
            <a:fld id="{682A6F0A-F961-364B-B0AE-03097EADC31D}" type="slidenum">
              <a:rPr lang="en-US" smtClean="0"/>
              <a:pPr>
                <a:lnSpc>
                  <a:spcPct val="120000"/>
                </a:lnSpc>
                <a:defRPr/>
              </a:pPr>
              <a:t>23</a:t>
            </a:fld>
            <a:endParaRPr lang="en-US"/>
          </a:p>
        </p:txBody>
      </p:sp>
      <p:sp>
        <p:nvSpPr>
          <p:cNvPr id="5" name="TextBox 4"/>
          <p:cNvSpPr txBox="1"/>
          <p:nvPr/>
        </p:nvSpPr>
        <p:spPr>
          <a:xfrm>
            <a:off x="653142" y="1417638"/>
            <a:ext cx="7804353" cy="4366324"/>
          </a:xfrm>
          <a:prstGeom prst="rect">
            <a:avLst/>
          </a:prstGeom>
          <a:noFill/>
        </p:spPr>
        <p:txBody>
          <a:bodyPr wrap="square" rtlCol="0">
            <a:spAutoFit/>
          </a:bodyPr>
          <a:lstStyle/>
          <a:p>
            <a:pPr marL="285750" indent="-285750">
              <a:lnSpc>
                <a:spcPct val="120000"/>
              </a:lnSpc>
              <a:buFont typeface="Arial"/>
              <a:buChar char="•"/>
            </a:pPr>
            <a:r>
              <a:rPr lang="en-US" sz="2600" b="1" dirty="0">
                <a:latin typeface="Helvetica Neue"/>
                <a:cs typeface="Helvetica Neue"/>
              </a:rPr>
              <a:t>Works well with boys</a:t>
            </a:r>
          </a:p>
          <a:p>
            <a:pPr marL="285750" indent="-285750">
              <a:lnSpc>
                <a:spcPct val="120000"/>
              </a:lnSpc>
              <a:buFont typeface="Arial"/>
              <a:buChar char="•"/>
            </a:pPr>
            <a:r>
              <a:rPr lang="en-US" sz="2600" b="1" dirty="0">
                <a:latin typeface="Helvetica Neue"/>
                <a:cs typeface="Helvetica Neue"/>
              </a:rPr>
              <a:t>Cares about Scouts and ensures their safety</a:t>
            </a:r>
          </a:p>
          <a:p>
            <a:pPr marL="285750" indent="-285750">
              <a:lnSpc>
                <a:spcPct val="120000"/>
              </a:lnSpc>
              <a:buFont typeface="Arial"/>
              <a:buChar char="•"/>
            </a:pPr>
            <a:r>
              <a:rPr lang="en-US" sz="2600" b="1" dirty="0">
                <a:latin typeface="Helvetica Neue"/>
                <a:cs typeface="Helvetica Neue"/>
              </a:rPr>
              <a:t>Teaches Scouts how to do things for themselves</a:t>
            </a:r>
          </a:p>
          <a:p>
            <a:pPr marL="285750" indent="-285750">
              <a:lnSpc>
                <a:spcPct val="120000"/>
              </a:lnSpc>
              <a:buFont typeface="Arial"/>
              <a:buChar char="•"/>
            </a:pPr>
            <a:r>
              <a:rPr lang="en-US" sz="2600" b="1" dirty="0">
                <a:latin typeface="Helvetica Neue"/>
                <a:cs typeface="Helvetica Neue"/>
              </a:rPr>
              <a:t>Understands the Scouting program</a:t>
            </a:r>
          </a:p>
          <a:p>
            <a:pPr marL="285750" indent="-285750">
              <a:lnSpc>
                <a:spcPct val="120000"/>
              </a:lnSpc>
              <a:buFont typeface="Arial"/>
              <a:buChar char="•"/>
            </a:pPr>
            <a:r>
              <a:rPr lang="en-US" sz="2600" b="1" dirty="0">
                <a:latin typeface="Helvetica Neue"/>
                <a:cs typeface="Helvetica Neue"/>
              </a:rPr>
              <a:t>Sets a positive example</a:t>
            </a:r>
          </a:p>
          <a:p>
            <a:pPr marL="285750" indent="-285750">
              <a:lnSpc>
                <a:spcPct val="120000"/>
              </a:lnSpc>
              <a:buFont typeface="Arial"/>
              <a:buChar char="•"/>
            </a:pPr>
            <a:r>
              <a:rPr lang="en-US" sz="2600" b="1" dirty="0">
                <a:latin typeface="Helvetica Neue"/>
                <a:cs typeface="Helvetica Neue"/>
              </a:rPr>
              <a:t>Is comfortable in the outdoors</a:t>
            </a:r>
          </a:p>
          <a:p>
            <a:pPr marL="285750" indent="-285750">
              <a:lnSpc>
                <a:spcPct val="120000"/>
              </a:lnSpc>
              <a:buFont typeface="Arial"/>
              <a:buChar char="•"/>
            </a:pPr>
            <a:r>
              <a:rPr lang="en-US" sz="2600" b="1" dirty="0">
                <a:latin typeface="Helvetica Neue"/>
                <a:cs typeface="Helvetica Neue"/>
              </a:rPr>
              <a:t>Develops the other adult leaders</a:t>
            </a:r>
          </a:p>
          <a:p>
            <a:pPr marL="285750" indent="-285750">
              <a:lnSpc>
                <a:spcPct val="120000"/>
              </a:lnSpc>
              <a:buFont typeface="Arial"/>
              <a:buChar char="•"/>
            </a:pPr>
            <a:r>
              <a:rPr lang="en-US" sz="2600" b="1" dirty="0">
                <a:latin typeface="Helvetica Neue"/>
                <a:cs typeface="Helvetica Neue"/>
              </a:rPr>
              <a:t>Communicates well with adults and Scouts</a:t>
            </a:r>
          </a:p>
        </p:txBody>
      </p:sp>
    </p:spTree>
    <p:extLst>
      <p:ext uri="{BB962C8B-B14F-4D97-AF65-F5344CB8AC3E}">
        <p14:creationId xmlns:p14="http://schemas.microsoft.com/office/powerpoint/2010/main" val="254311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additive="base">
                                        <p:cTn id="5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smtClean="0">
                <a:solidFill>
                  <a:schemeClr val="tx1"/>
                </a:solidFill>
              </a:rPr>
              <a:t>Qualities of a Scoutmaster</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lnSpc>
                <a:spcPct val="120000"/>
              </a:lnSpc>
              <a:defRPr/>
            </a:pPr>
            <a:fld id="{682A6F0A-F961-364B-B0AE-03097EADC31D}" type="slidenum">
              <a:rPr lang="en-US" smtClean="0"/>
              <a:pPr>
                <a:lnSpc>
                  <a:spcPct val="120000"/>
                </a:lnSpc>
                <a:defRPr/>
              </a:pPr>
              <a:t>24</a:t>
            </a:fld>
            <a:endParaRPr lang="en-US"/>
          </a:p>
        </p:txBody>
      </p:sp>
      <p:sp>
        <p:nvSpPr>
          <p:cNvPr id="5" name="TextBox 4"/>
          <p:cNvSpPr txBox="1"/>
          <p:nvPr/>
        </p:nvSpPr>
        <p:spPr>
          <a:xfrm>
            <a:off x="653142" y="1417638"/>
            <a:ext cx="7804353" cy="4366324"/>
          </a:xfrm>
          <a:prstGeom prst="rect">
            <a:avLst/>
          </a:prstGeom>
          <a:noFill/>
        </p:spPr>
        <p:txBody>
          <a:bodyPr wrap="square" rtlCol="0">
            <a:spAutoFit/>
          </a:bodyPr>
          <a:lstStyle/>
          <a:p>
            <a:pPr marL="285750" indent="-285750">
              <a:lnSpc>
                <a:spcPct val="120000"/>
              </a:lnSpc>
              <a:buFont typeface="Arial"/>
              <a:buChar char="•"/>
            </a:pPr>
            <a:r>
              <a:rPr lang="en-US" sz="2600" b="1" dirty="0">
                <a:latin typeface="Helvetica Neue"/>
                <a:cs typeface="Helvetica Neue"/>
              </a:rPr>
              <a:t>Works well with boys</a:t>
            </a:r>
          </a:p>
          <a:p>
            <a:pPr marL="285750" indent="-285750">
              <a:lnSpc>
                <a:spcPct val="120000"/>
              </a:lnSpc>
              <a:buFont typeface="Arial"/>
              <a:buChar char="•"/>
            </a:pPr>
            <a:r>
              <a:rPr lang="en-US" sz="2600" b="1" dirty="0">
                <a:latin typeface="Helvetica Neue"/>
                <a:cs typeface="Helvetica Neue"/>
              </a:rPr>
              <a:t>Cares about Scouts and ensures their safety</a:t>
            </a:r>
          </a:p>
          <a:p>
            <a:pPr marL="285750" indent="-285750">
              <a:lnSpc>
                <a:spcPct val="120000"/>
              </a:lnSpc>
              <a:buFont typeface="Arial"/>
              <a:buChar char="•"/>
            </a:pPr>
            <a:r>
              <a:rPr lang="en-US" sz="2600" b="1" dirty="0">
                <a:latin typeface="Helvetica Neue"/>
                <a:cs typeface="Helvetica Neue"/>
              </a:rPr>
              <a:t>Teaches Scouts how to do things for themselves</a:t>
            </a:r>
          </a:p>
          <a:p>
            <a:pPr marL="285750" indent="-285750">
              <a:lnSpc>
                <a:spcPct val="120000"/>
              </a:lnSpc>
              <a:buFont typeface="Arial"/>
              <a:buChar char="•"/>
            </a:pPr>
            <a:r>
              <a:rPr lang="en-US" sz="2600" b="1" dirty="0">
                <a:latin typeface="Helvetica Neue"/>
                <a:cs typeface="Helvetica Neue"/>
              </a:rPr>
              <a:t>Understands the Scouting program</a:t>
            </a:r>
          </a:p>
          <a:p>
            <a:pPr marL="285750" indent="-285750">
              <a:lnSpc>
                <a:spcPct val="120000"/>
              </a:lnSpc>
              <a:buFont typeface="Arial"/>
              <a:buChar char="•"/>
            </a:pPr>
            <a:r>
              <a:rPr lang="en-US" sz="2600" b="1" dirty="0">
                <a:latin typeface="Helvetica Neue"/>
                <a:cs typeface="Helvetica Neue"/>
              </a:rPr>
              <a:t>Sets a positive example</a:t>
            </a:r>
          </a:p>
          <a:p>
            <a:pPr marL="285750" indent="-285750">
              <a:lnSpc>
                <a:spcPct val="120000"/>
              </a:lnSpc>
              <a:buFont typeface="Arial"/>
              <a:buChar char="•"/>
            </a:pPr>
            <a:r>
              <a:rPr lang="en-US" sz="2600" b="1" dirty="0">
                <a:latin typeface="Helvetica Neue"/>
                <a:cs typeface="Helvetica Neue"/>
              </a:rPr>
              <a:t>Is comfortable in the outdoors</a:t>
            </a:r>
          </a:p>
          <a:p>
            <a:pPr marL="285750" indent="-285750">
              <a:lnSpc>
                <a:spcPct val="120000"/>
              </a:lnSpc>
              <a:buFont typeface="Arial"/>
              <a:buChar char="•"/>
            </a:pPr>
            <a:r>
              <a:rPr lang="en-US" sz="2600" b="1" dirty="0">
                <a:latin typeface="Helvetica Neue"/>
                <a:cs typeface="Helvetica Neue"/>
              </a:rPr>
              <a:t>Develops the other adult leaders</a:t>
            </a:r>
          </a:p>
          <a:p>
            <a:pPr marL="285750" indent="-285750">
              <a:lnSpc>
                <a:spcPct val="120000"/>
              </a:lnSpc>
              <a:buFont typeface="Arial"/>
              <a:buChar char="•"/>
            </a:pPr>
            <a:r>
              <a:rPr lang="en-US" sz="2600" b="1" dirty="0">
                <a:latin typeface="Helvetica Neue"/>
                <a:cs typeface="Helvetica Neue"/>
              </a:rPr>
              <a:t>Communicates well with adults and Scouts</a:t>
            </a:r>
          </a:p>
        </p:txBody>
      </p:sp>
    </p:spTree>
    <p:extLst>
      <p:ext uri="{BB962C8B-B14F-4D97-AF65-F5344CB8AC3E}">
        <p14:creationId xmlns:p14="http://schemas.microsoft.com/office/powerpoint/2010/main" val="163000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additive="base">
                                        <p:cTn id="5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25</a:t>
            </a:fld>
            <a:endParaRPr lang="en-US"/>
          </a:p>
        </p:txBody>
      </p:sp>
      <p:sp>
        <p:nvSpPr>
          <p:cNvPr id="3" name="TextBox 2"/>
          <p:cNvSpPr txBox="1"/>
          <p:nvPr/>
        </p:nvSpPr>
        <p:spPr>
          <a:xfrm>
            <a:off x="81769" y="1417639"/>
            <a:ext cx="8833632" cy="4524315"/>
          </a:xfrm>
          <a:prstGeom prst="rect">
            <a:avLst/>
          </a:prstGeom>
          <a:noFill/>
        </p:spPr>
        <p:txBody>
          <a:bodyPr wrap="square" rtlCol="0">
            <a:spAutoFit/>
          </a:bodyPr>
          <a:lstStyle/>
          <a:p>
            <a:pPr>
              <a:lnSpc>
                <a:spcPct val="120000"/>
              </a:lnSpc>
            </a:pPr>
            <a:r>
              <a:rPr lang="en-US" sz="2400" b="1" dirty="0">
                <a:latin typeface="Helvetica Neue"/>
                <a:cs typeface="Helvetica Neue"/>
              </a:rPr>
              <a:t>A Scoutmaster must BE ...</a:t>
            </a:r>
          </a:p>
          <a:p>
            <a:pPr>
              <a:lnSpc>
                <a:spcPct val="120000"/>
              </a:lnSpc>
            </a:pPr>
            <a:r>
              <a:rPr lang="en-US" sz="2000" dirty="0">
                <a:latin typeface="Helvetica Neue"/>
                <a:cs typeface="Helvetica Neue"/>
              </a:rPr>
              <a:t>• </a:t>
            </a:r>
            <a:r>
              <a:rPr lang="en-US" sz="2400" b="1" dirty="0" smtClean="0">
                <a:latin typeface="Helvetica Neue"/>
                <a:cs typeface="Helvetica Neue"/>
              </a:rPr>
              <a:t>A </a:t>
            </a:r>
            <a:r>
              <a:rPr lang="en-US" sz="2400" b="1" dirty="0" smtClean="0">
                <a:latin typeface="Helvetica Neue"/>
                <a:cs typeface="Helvetica Neue"/>
              </a:rPr>
              <a:t>role </a:t>
            </a:r>
            <a:r>
              <a:rPr lang="en-US" sz="2400" b="1" dirty="0">
                <a:latin typeface="Helvetica Neue"/>
                <a:cs typeface="Helvetica Neue"/>
              </a:rPr>
              <a:t>model </a:t>
            </a:r>
            <a:r>
              <a:rPr lang="en-US" sz="2400" b="1" dirty="0" smtClean="0">
                <a:latin typeface="Helvetica Neue"/>
                <a:cs typeface="Helvetica Neue"/>
              </a:rPr>
              <a:t>of </a:t>
            </a:r>
            <a:r>
              <a:rPr lang="en-US" sz="2400" b="1" dirty="0">
                <a:latin typeface="Helvetica Neue"/>
                <a:cs typeface="Helvetica Neue"/>
              </a:rPr>
              <a:t>the leadership skills expected of the boys</a:t>
            </a:r>
          </a:p>
          <a:p>
            <a:pPr>
              <a:lnSpc>
                <a:spcPct val="120000"/>
              </a:lnSpc>
            </a:pPr>
            <a:r>
              <a:rPr lang="en-US" sz="2400" b="1" dirty="0">
                <a:latin typeface="Helvetica Neue"/>
                <a:cs typeface="Helvetica Neue"/>
              </a:rPr>
              <a:t>• A coach and a guide as the boys grow through Scouting</a:t>
            </a:r>
          </a:p>
          <a:p>
            <a:pPr>
              <a:lnSpc>
                <a:spcPct val="120000"/>
              </a:lnSpc>
            </a:pPr>
            <a:r>
              <a:rPr lang="en-US" sz="2400" b="1" dirty="0">
                <a:latin typeface="Helvetica Neue"/>
                <a:cs typeface="Helvetica Neue"/>
              </a:rPr>
              <a:t>• An example for the aims of Scouting</a:t>
            </a:r>
          </a:p>
          <a:p>
            <a:pPr>
              <a:lnSpc>
                <a:spcPct val="120000"/>
              </a:lnSpc>
            </a:pPr>
            <a:r>
              <a:rPr lang="en-US" sz="2400" b="1" dirty="0" smtClean="0">
                <a:latin typeface="Helvetica Neue"/>
                <a:cs typeface="Helvetica Neue"/>
              </a:rPr>
              <a:t>	—</a:t>
            </a:r>
            <a:r>
              <a:rPr lang="en-US" sz="2400" b="1" dirty="0">
                <a:latin typeface="Helvetica Neue"/>
                <a:cs typeface="Helvetica Neue"/>
              </a:rPr>
              <a:t>Exemplary character</a:t>
            </a:r>
          </a:p>
          <a:p>
            <a:pPr>
              <a:lnSpc>
                <a:spcPct val="120000"/>
              </a:lnSpc>
            </a:pPr>
            <a:r>
              <a:rPr lang="en-US" sz="2400" b="1" dirty="0" smtClean="0">
                <a:latin typeface="Helvetica Neue"/>
                <a:cs typeface="Helvetica Neue"/>
              </a:rPr>
              <a:t>	—</a:t>
            </a:r>
            <a:r>
              <a:rPr lang="en-US" sz="2400" b="1" dirty="0">
                <a:latin typeface="Helvetica Neue"/>
                <a:cs typeface="Helvetica Neue"/>
              </a:rPr>
              <a:t>Model citizen</a:t>
            </a:r>
          </a:p>
          <a:p>
            <a:pPr>
              <a:lnSpc>
                <a:spcPct val="120000"/>
              </a:lnSpc>
            </a:pPr>
            <a:r>
              <a:rPr lang="en-US" sz="2400" b="1" dirty="0" smtClean="0">
                <a:latin typeface="Helvetica Neue"/>
                <a:cs typeface="Helvetica Neue"/>
              </a:rPr>
              <a:t>	—</a:t>
            </a:r>
            <a:r>
              <a:rPr lang="en-US" sz="2400" b="1" dirty="0">
                <a:latin typeface="Helvetica Neue"/>
                <a:cs typeface="Helvetica Neue"/>
              </a:rPr>
              <a:t>Physically fit, mentally awake, and morally straight</a:t>
            </a:r>
          </a:p>
          <a:p>
            <a:pPr>
              <a:lnSpc>
                <a:spcPct val="120000"/>
              </a:lnSpc>
            </a:pPr>
            <a:r>
              <a:rPr lang="en-US" sz="2400" b="1" dirty="0">
                <a:latin typeface="Helvetica Neue"/>
                <a:cs typeface="Helvetica Neue"/>
              </a:rPr>
              <a:t>• Approachable</a:t>
            </a:r>
          </a:p>
          <a:p>
            <a:pPr>
              <a:lnSpc>
                <a:spcPct val="120000"/>
              </a:lnSpc>
            </a:pPr>
            <a:r>
              <a:rPr lang="en-US" sz="2400" b="1" dirty="0">
                <a:latin typeface="Helvetica Neue"/>
                <a:cs typeface="Helvetica Neue"/>
              </a:rPr>
              <a:t>• Respectful</a:t>
            </a:r>
          </a:p>
          <a:p>
            <a:pPr>
              <a:lnSpc>
                <a:spcPct val="120000"/>
              </a:lnSpc>
            </a:pPr>
            <a:r>
              <a:rPr lang="en-US" sz="2400" b="1" dirty="0">
                <a:latin typeface="Helvetica Neue"/>
                <a:cs typeface="Helvetica Neue"/>
              </a:rPr>
              <a:t>• Trusted</a:t>
            </a:r>
          </a:p>
        </p:txBody>
      </p:sp>
    </p:spTree>
    <p:extLst>
      <p:ext uri="{BB962C8B-B14F-4D97-AF65-F5344CB8AC3E}">
        <p14:creationId xmlns:p14="http://schemas.microsoft.com/office/powerpoint/2010/main" val="4021790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26</a:t>
            </a:fld>
            <a:endParaRPr lang="en-US"/>
          </a:p>
        </p:txBody>
      </p:sp>
      <p:sp>
        <p:nvSpPr>
          <p:cNvPr id="3" name="TextBox 2"/>
          <p:cNvSpPr txBox="1"/>
          <p:nvPr/>
        </p:nvSpPr>
        <p:spPr>
          <a:xfrm>
            <a:off x="81769" y="1417639"/>
            <a:ext cx="8833632" cy="4524315"/>
          </a:xfrm>
          <a:prstGeom prst="rect">
            <a:avLst/>
          </a:prstGeom>
          <a:noFill/>
        </p:spPr>
        <p:txBody>
          <a:bodyPr wrap="square" rtlCol="0">
            <a:spAutoFit/>
          </a:bodyPr>
          <a:lstStyle/>
          <a:p>
            <a:pPr>
              <a:lnSpc>
                <a:spcPct val="120000"/>
              </a:lnSpc>
            </a:pPr>
            <a:r>
              <a:rPr lang="en-US" sz="2400" b="1" dirty="0">
                <a:latin typeface="Helvetica Neue"/>
                <a:cs typeface="Helvetica Neue"/>
              </a:rPr>
              <a:t>A Scoutmaster must BE ...</a:t>
            </a:r>
          </a:p>
          <a:p>
            <a:pPr>
              <a:lnSpc>
                <a:spcPct val="120000"/>
              </a:lnSpc>
            </a:pPr>
            <a:r>
              <a:rPr lang="en-US" sz="2000" dirty="0">
                <a:latin typeface="Helvetica Neue"/>
                <a:cs typeface="Helvetica Neue"/>
              </a:rPr>
              <a:t>• </a:t>
            </a:r>
            <a:r>
              <a:rPr lang="en-US" sz="2400" b="1" dirty="0" smtClean="0">
                <a:latin typeface="Helvetica Neue"/>
                <a:cs typeface="Helvetica Neue"/>
              </a:rPr>
              <a:t>A </a:t>
            </a:r>
            <a:r>
              <a:rPr lang="en-US" sz="2400" b="1" dirty="0" smtClean="0">
                <a:latin typeface="Helvetica Neue"/>
                <a:cs typeface="Helvetica Neue"/>
              </a:rPr>
              <a:t>role </a:t>
            </a:r>
            <a:r>
              <a:rPr lang="en-US" sz="2400" b="1" dirty="0">
                <a:latin typeface="Helvetica Neue"/>
                <a:cs typeface="Helvetica Neue"/>
              </a:rPr>
              <a:t>model </a:t>
            </a:r>
            <a:r>
              <a:rPr lang="en-US" sz="2400" b="1" dirty="0" smtClean="0">
                <a:latin typeface="Helvetica Neue"/>
                <a:cs typeface="Helvetica Neue"/>
              </a:rPr>
              <a:t>of </a:t>
            </a:r>
            <a:r>
              <a:rPr lang="en-US" sz="2400" b="1" dirty="0">
                <a:latin typeface="Helvetica Neue"/>
                <a:cs typeface="Helvetica Neue"/>
              </a:rPr>
              <a:t>the leadership skills expected of the boys</a:t>
            </a:r>
          </a:p>
          <a:p>
            <a:pPr>
              <a:lnSpc>
                <a:spcPct val="120000"/>
              </a:lnSpc>
            </a:pPr>
            <a:r>
              <a:rPr lang="en-US" sz="2400" b="1" dirty="0">
                <a:latin typeface="Helvetica Neue"/>
                <a:cs typeface="Helvetica Neue"/>
              </a:rPr>
              <a:t>• A coach and a guide as the boys grow through Scouting</a:t>
            </a:r>
          </a:p>
          <a:p>
            <a:pPr>
              <a:lnSpc>
                <a:spcPct val="120000"/>
              </a:lnSpc>
            </a:pPr>
            <a:r>
              <a:rPr lang="en-US" sz="2400" b="1" dirty="0">
                <a:latin typeface="Helvetica Neue"/>
                <a:cs typeface="Helvetica Neue"/>
              </a:rPr>
              <a:t>• An example for the aims of Scouting</a:t>
            </a:r>
          </a:p>
          <a:p>
            <a:pPr>
              <a:lnSpc>
                <a:spcPct val="120000"/>
              </a:lnSpc>
            </a:pPr>
            <a:r>
              <a:rPr lang="en-US" sz="2400" b="1" dirty="0" smtClean="0">
                <a:latin typeface="Helvetica Neue"/>
                <a:cs typeface="Helvetica Neue"/>
              </a:rPr>
              <a:t>	—</a:t>
            </a:r>
            <a:r>
              <a:rPr lang="en-US" sz="2400" b="1" dirty="0">
                <a:latin typeface="Helvetica Neue"/>
                <a:cs typeface="Helvetica Neue"/>
              </a:rPr>
              <a:t>Exemplary character</a:t>
            </a:r>
          </a:p>
          <a:p>
            <a:pPr>
              <a:lnSpc>
                <a:spcPct val="120000"/>
              </a:lnSpc>
            </a:pPr>
            <a:r>
              <a:rPr lang="en-US" sz="2400" b="1" dirty="0" smtClean="0">
                <a:latin typeface="Helvetica Neue"/>
                <a:cs typeface="Helvetica Neue"/>
              </a:rPr>
              <a:t>	—</a:t>
            </a:r>
            <a:r>
              <a:rPr lang="en-US" sz="2400" b="1" dirty="0">
                <a:latin typeface="Helvetica Neue"/>
                <a:cs typeface="Helvetica Neue"/>
              </a:rPr>
              <a:t>Model citizen</a:t>
            </a:r>
          </a:p>
          <a:p>
            <a:pPr>
              <a:lnSpc>
                <a:spcPct val="120000"/>
              </a:lnSpc>
            </a:pPr>
            <a:r>
              <a:rPr lang="en-US" sz="2400" b="1" dirty="0" smtClean="0">
                <a:latin typeface="Helvetica Neue"/>
                <a:cs typeface="Helvetica Neue"/>
              </a:rPr>
              <a:t>	—</a:t>
            </a:r>
            <a:r>
              <a:rPr lang="en-US" sz="2400" b="1" dirty="0">
                <a:latin typeface="Helvetica Neue"/>
                <a:cs typeface="Helvetica Neue"/>
              </a:rPr>
              <a:t>Physically fit, mentally awake, and morally straight</a:t>
            </a:r>
          </a:p>
          <a:p>
            <a:pPr>
              <a:lnSpc>
                <a:spcPct val="120000"/>
              </a:lnSpc>
            </a:pPr>
            <a:r>
              <a:rPr lang="en-US" sz="2400" b="1" dirty="0">
                <a:latin typeface="Helvetica Neue"/>
                <a:cs typeface="Helvetica Neue"/>
              </a:rPr>
              <a:t>• Approachable</a:t>
            </a:r>
          </a:p>
          <a:p>
            <a:pPr>
              <a:lnSpc>
                <a:spcPct val="120000"/>
              </a:lnSpc>
            </a:pPr>
            <a:r>
              <a:rPr lang="en-US" sz="2400" b="1" dirty="0">
                <a:latin typeface="Helvetica Neue"/>
                <a:cs typeface="Helvetica Neue"/>
              </a:rPr>
              <a:t>• Respectful</a:t>
            </a:r>
          </a:p>
          <a:p>
            <a:pPr>
              <a:lnSpc>
                <a:spcPct val="120000"/>
              </a:lnSpc>
            </a:pPr>
            <a:r>
              <a:rPr lang="en-US" sz="2400" b="1" dirty="0">
                <a:latin typeface="Helvetica Neue"/>
                <a:cs typeface="Helvetica Neue"/>
              </a:rPr>
              <a:t>• Trusted</a:t>
            </a:r>
          </a:p>
        </p:txBody>
      </p:sp>
    </p:spTree>
    <p:extLst>
      <p:ext uri="{BB962C8B-B14F-4D97-AF65-F5344CB8AC3E}">
        <p14:creationId xmlns:p14="http://schemas.microsoft.com/office/powerpoint/2010/main" val="789490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27</a:t>
            </a:fld>
            <a:endParaRPr lang="en-US"/>
          </a:p>
        </p:txBody>
      </p:sp>
      <p:sp>
        <p:nvSpPr>
          <p:cNvPr id="3" name="TextBox 2"/>
          <p:cNvSpPr txBox="1"/>
          <p:nvPr/>
        </p:nvSpPr>
        <p:spPr>
          <a:xfrm>
            <a:off x="92654" y="1417638"/>
            <a:ext cx="9169241" cy="4115037"/>
          </a:xfrm>
          <a:prstGeom prst="rect">
            <a:avLst/>
          </a:prstGeom>
          <a:noFill/>
        </p:spPr>
        <p:txBody>
          <a:bodyPr wrap="none" rtlCol="0">
            <a:spAutoFit/>
          </a:bodyPr>
          <a:lstStyle/>
          <a:p>
            <a:pPr>
              <a:lnSpc>
                <a:spcPct val="120000"/>
              </a:lnSpc>
            </a:pPr>
            <a:r>
              <a:rPr lang="en-US" sz="2200" b="1" dirty="0">
                <a:latin typeface="Helvetica Neue"/>
                <a:cs typeface="Helvetica Neue"/>
              </a:rPr>
              <a:t>A Scoutmaster must </a:t>
            </a:r>
            <a:r>
              <a:rPr lang="en-US" sz="2200" b="1" dirty="0" smtClean="0">
                <a:latin typeface="Helvetica Neue"/>
                <a:cs typeface="Helvetica Neue"/>
              </a:rPr>
              <a:t>KNOW </a:t>
            </a:r>
            <a:r>
              <a:rPr lang="en-US" sz="2200" b="1" dirty="0">
                <a:latin typeface="Helvetica Neue"/>
                <a:cs typeface="Helvetica Neue"/>
              </a:rPr>
              <a:t>...</a:t>
            </a:r>
          </a:p>
          <a:p>
            <a:pPr>
              <a:lnSpc>
                <a:spcPct val="120000"/>
              </a:lnSpc>
            </a:pPr>
            <a:r>
              <a:rPr lang="en-US" sz="2200" dirty="0">
                <a:latin typeface="Helvetica Neue"/>
                <a:cs typeface="Helvetica Neue"/>
              </a:rPr>
              <a:t>• </a:t>
            </a:r>
            <a:r>
              <a:rPr lang="en-US" sz="2200" b="1" dirty="0" smtClean="0">
                <a:latin typeface="Helvetica Neue"/>
                <a:cs typeface="Helvetica Neue"/>
              </a:rPr>
              <a:t>Scouting </a:t>
            </a:r>
            <a:r>
              <a:rPr lang="en-US" sz="2200" b="1" dirty="0">
                <a:latin typeface="Helvetica Neue"/>
                <a:cs typeface="Helvetica Neue"/>
              </a:rPr>
              <a:t>works best when the boys are the leaders</a:t>
            </a:r>
          </a:p>
          <a:p>
            <a:pPr>
              <a:lnSpc>
                <a:spcPct val="120000"/>
              </a:lnSpc>
            </a:pPr>
            <a:r>
              <a:rPr lang="en-US" sz="2200" b="1" dirty="0">
                <a:latin typeface="Helvetica Neue"/>
                <a:cs typeface="Helvetica Neue"/>
              </a:rPr>
              <a:t>• </a:t>
            </a:r>
            <a:r>
              <a:rPr lang="en-US" sz="2200" b="1" dirty="0" smtClean="0">
                <a:latin typeface="Helvetica Neue"/>
                <a:cs typeface="Helvetica Neue"/>
              </a:rPr>
              <a:t>The patrol </a:t>
            </a:r>
            <a:r>
              <a:rPr lang="en-US" sz="2200" b="1" dirty="0">
                <a:latin typeface="Helvetica Neue"/>
                <a:cs typeface="Helvetica Neue"/>
              </a:rPr>
              <a:t>method is the best way to run a troop</a:t>
            </a:r>
          </a:p>
          <a:p>
            <a:pPr>
              <a:lnSpc>
                <a:spcPct val="120000"/>
              </a:lnSpc>
            </a:pPr>
            <a:r>
              <a:rPr lang="en-US" sz="2200" b="1" dirty="0">
                <a:latin typeface="Helvetica Neue"/>
                <a:cs typeface="Helvetica Neue"/>
              </a:rPr>
              <a:t>• The basic skills that are expected from the boys</a:t>
            </a:r>
          </a:p>
          <a:p>
            <a:pPr>
              <a:lnSpc>
                <a:spcPct val="120000"/>
              </a:lnSpc>
            </a:pPr>
            <a:r>
              <a:rPr lang="en-US" sz="2200" b="1" dirty="0">
                <a:latin typeface="Helvetica Neue"/>
                <a:cs typeface="Helvetica Neue"/>
              </a:rPr>
              <a:t>• How to use the Guide to Safe Scouting </a:t>
            </a:r>
            <a:endParaRPr lang="en-US" sz="2200" b="1" dirty="0" smtClean="0">
              <a:latin typeface="Helvetica Neue"/>
              <a:cs typeface="Helvetica Neue"/>
            </a:endParaRPr>
          </a:p>
          <a:p>
            <a:pPr>
              <a:lnSpc>
                <a:spcPct val="120000"/>
              </a:lnSpc>
            </a:pPr>
            <a:r>
              <a:rPr lang="en-US" sz="2200" b="1" dirty="0" smtClean="0">
                <a:latin typeface="Helvetica Neue"/>
                <a:cs typeface="Helvetica Neue"/>
              </a:rPr>
              <a:t>• </a:t>
            </a:r>
            <a:r>
              <a:rPr lang="en-US" sz="2200" b="1" dirty="0">
                <a:latin typeface="Helvetica Neue"/>
                <a:cs typeface="Helvetica Neue"/>
              </a:rPr>
              <a:t>The tools and resources available from the district and council</a:t>
            </a:r>
          </a:p>
          <a:p>
            <a:pPr>
              <a:lnSpc>
                <a:spcPct val="120000"/>
              </a:lnSpc>
            </a:pPr>
            <a:r>
              <a:rPr lang="en-US" sz="2200" b="1" dirty="0" smtClean="0">
                <a:latin typeface="Helvetica Neue"/>
                <a:cs typeface="Helvetica Neue"/>
              </a:rPr>
              <a:t>	—</a:t>
            </a:r>
            <a:r>
              <a:rPr lang="en-US" sz="2200" b="1" dirty="0">
                <a:latin typeface="Helvetica Neue"/>
                <a:cs typeface="Helvetica Neue"/>
              </a:rPr>
              <a:t>Unit commissioners</a:t>
            </a:r>
          </a:p>
          <a:p>
            <a:pPr>
              <a:lnSpc>
                <a:spcPct val="120000"/>
              </a:lnSpc>
            </a:pPr>
            <a:r>
              <a:rPr lang="en-US" sz="2200" b="1" dirty="0" smtClean="0">
                <a:latin typeface="Helvetica Neue"/>
                <a:cs typeface="Helvetica Neue"/>
              </a:rPr>
              <a:t>	—</a:t>
            </a:r>
            <a:r>
              <a:rPr lang="en-US" sz="2200" b="1" dirty="0">
                <a:latin typeface="Helvetica Neue"/>
                <a:cs typeface="Helvetica Neue"/>
              </a:rPr>
              <a:t>Training opportunities for youth and adults</a:t>
            </a:r>
          </a:p>
          <a:p>
            <a:pPr>
              <a:lnSpc>
                <a:spcPct val="120000"/>
              </a:lnSpc>
            </a:pPr>
            <a:r>
              <a:rPr lang="en-US" sz="2200" b="1" dirty="0" smtClean="0">
                <a:latin typeface="Helvetica Neue"/>
                <a:cs typeface="Helvetica Neue"/>
              </a:rPr>
              <a:t>	—</a:t>
            </a:r>
            <a:r>
              <a:rPr lang="en-US" sz="2200" b="1" dirty="0">
                <a:latin typeface="Helvetica Neue"/>
                <a:cs typeface="Helvetica Neue"/>
              </a:rPr>
              <a:t>Roundtables and supplemental training </a:t>
            </a:r>
            <a:r>
              <a:rPr lang="en-US" sz="2200" b="1" dirty="0" smtClean="0">
                <a:latin typeface="Helvetica Neue"/>
                <a:cs typeface="Helvetica Neue"/>
              </a:rPr>
              <a:t>opportunities</a:t>
            </a:r>
          </a:p>
          <a:p>
            <a:pPr>
              <a:lnSpc>
                <a:spcPct val="120000"/>
              </a:lnSpc>
            </a:pPr>
            <a:r>
              <a:rPr lang="en-US" sz="2200" b="1" dirty="0" smtClean="0">
                <a:latin typeface="Helvetica Neue"/>
                <a:cs typeface="Helvetica Neue"/>
              </a:rPr>
              <a:t>	—</a:t>
            </a:r>
            <a:r>
              <a:rPr lang="en-US" sz="2200" b="1" dirty="0">
                <a:latin typeface="Helvetica Neue"/>
                <a:cs typeface="Helvetica Neue"/>
              </a:rPr>
              <a:t>High-adventure opportunities to keep older boys enthusiastic</a:t>
            </a:r>
          </a:p>
        </p:txBody>
      </p:sp>
    </p:spTree>
    <p:extLst>
      <p:ext uri="{BB962C8B-B14F-4D97-AF65-F5344CB8AC3E}">
        <p14:creationId xmlns:p14="http://schemas.microsoft.com/office/powerpoint/2010/main" val="27931726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28</a:t>
            </a:fld>
            <a:endParaRPr lang="en-US"/>
          </a:p>
        </p:txBody>
      </p:sp>
      <p:sp>
        <p:nvSpPr>
          <p:cNvPr id="3" name="TextBox 2"/>
          <p:cNvSpPr txBox="1"/>
          <p:nvPr/>
        </p:nvSpPr>
        <p:spPr>
          <a:xfrm>
            <a:off x="92654" y="1417638"/>
            <a:ext cx="9169241" cy="4115037"/>
          </a:xfrm>
          <a:prstGeom prst="rect">
            <a:avLst/>
          </a:prstGeom>
          <a:noFill/>
        </p:spPr>
        <p:txBody>
          <a:bodyPr wrap="none" rtlCol="0">
            <a:spAutoFit/>
          </a:bodyPr>
          <a:lstStyle/>
          <a:p>
            <a:pPr>
              <a:lnSpc>
                <a:spcPct val="120000"/>
              </a:lnSpc>
            </a:pPr>
            <a:r>
              <a:rPr lang="en-US" sz="2200" b="1" dirty="0">
                <a:latin typeface="Helvetica Neue"/>
                <a:cs typeface="Helvetica Neue"/>
              </a:rPr>
              <a:t>A Scoutmaster must </a:t>
            </a:r>
            <a:r>
              <a:rPr lang="en-US" sz="2200" b="1" dirty="0" smtClean="0">
                <a:latin typeface="Helvetica Neue"/>
                <a:cs typeface="Helvetica Neue"/>
              </a:rPr>
              <a:t>KNOW </a:t>
            </a:r>
            <a:r>
              <a:rPr lang="en-US" sz="2200" b="1" dirty="0">
                <a:latin typeface="Helvetica Neue"/>
                <a:cs typeface="Helvetica Neue"/>
              </a:rPr>
              <a:t>...</a:t>
            </a:r>
          </a:p>
          <a:p>
            <a:pPr>
              <a:lnSpc>
                <a:spcPct val="120000"/>
              </a:lnSpc>
            </a:pPr>
            <a:r>
              <a:rPr lang="en-US" sz="2200" dirty="0">
                <a:latin typeface="Helvetica Neue"/>
                <a:cs typeface="Helvetica Neue"/>
              </a:rPr>
              <a:t>• </a:t>
            </a:r>
            <a:r>
              <a:rPr lang="en-US" sz="2200" b="1" dirty="0" smtClean="0">
                <a:latin typeface="Helvetica Neue"/>
                <a:cs typeface="Helvetica Neue"/>
              </a:rPr>
              <a:t>Scouting </a:t>
            </a:r>
            <a:r>
              <a:rPr lang="en-US" sz="2200" b="1" dirty="0">
                <a:latin typeface="Helvetica Neue"/>
                <a:cs typeface="Helvetica Neue"/>
              </a:rPr>
              <a:t>works best when the boys are the leaders</a:t>
            </a:r>
          </a:p>
          <a:p>
            <a:pPr>
              <a:lnSpc>
                <a:spcPct val="120000"/>
              </a:lnSpc>
            </a:pPr>
            <a:r>
              <a:rPr lang="en-US" sz="2200" b="1" dirty="0">
                <a:latin typeface="Helvetica Neue"/>
                <a:cs typeface="Helvetica Neue"/>
              </a:rPr>
              <a:t>• </a:t>
            </a:r>
            <a:r>
              <a:rPr lang="en-US" sz="2200" b="1" dirty="0" smtClean="0">
                <a:latin typeface="Helvetica Neue"/>
                <a:cs typeface="Helvetica Neue"/>
              </a:rPr>
              <a:t>The patrol </a:t>
            </a:r>
            <a:r>
              <a:rPr lang="en-US" sz="2200" b="1" dirty="0">
                <a:latin typeface="Helvetica Neue"/>
                <a:cs typeface="Helvetica Neue"/>
              </a:rPr>
              <a:t>method is the best way to run a troop</a:t>
            </a:r>
          </a:p>
          <a:p>
            <a:pPr>
              <a:lnSpc>
                <a:spcPct val="120000"/>
              </a:lnSpc>
            </a:pPr>
            <a:r>
              <a:rPr lang="en-US" sz="2200" b="1" dirty="0">
                <a:latin typeface="Helvetica Neue"/>
                <a:cs typeface="Helvetica Neue"/>
              </a:rPr>
              <a:t>• The basic skills that are expected from the boys</a:t>
            </a:r>
          </a:p>
          <a:p>
            <a:pPr>
              <a:lnSpc>
                <a:spcPct val="120000"/>
              </a:lnSpc>
            </a:pPr>
            <a:r>
              <a:rPr lang="en-US" sz="2200" b="1" dirty="0">
                <a:latin typeface="Helvetica Neue"/>
                <a:cs typeface="Helvetica Neue"/>
              </a:rPr>
              <a:t>• How to use the Guide to Safe Scouting </a:t>
            </a:r>
            <a:endParaRPr lang="en-US" sz="2200" b="1" dirty="0" smtClean="0">
              <a:latin typeface="Helvetica Neue"/>
              <a:cs typeface="Helvetica Neue"/>
            </a:endParaRPr>
          </a:p>
          <a:p>
            <a:pPr>
              <a:lnSpc>
                <a:spcPct val="120000"/>
              </a:lnSpc>
            </a:pPr>
            <a:r>
              <a:rPr lang="en-US" sz="2200" b="1" dirty="0" smtClean="0">
                <a:latin typeface="Helvetica Neue"/>
                <a:cs typeface="Helvetica Neue"/>
              </a:rPr>
              <a:t>• </a:t>
            </a:r>
            <a:r>
              <a:rPr lang="en-US" sz="2200" b="1" dirty="0">
                <a:latin typeface="Helvetica Neue"/>
                <a:cs typeface="Helvetica Neue"/>
              </a:rPr>
              <a:t>The tools and resources available from the district and council</a:t>
            </a:r>
          </a:p>
          <a:p>
            <a:pPr>
              <a:lnSpc>
                <a:spcPct val="120000"/>
              </a:lnSpc>
            </a:pPr>
            <a:r>
              <a:rPr lang="en-US" sz="2200" b="1" dirty="0" smtClean="0">
                <a:latin typeface="Helvetica Neue"/>
                <a:cs typeface="Helvetica Neue"/>
              </a:rPr>
              <a:t>	—</a:t>
            </a:r>
            <a:r>
              <a:rPr lang="en-US" sz="2200" b="1" dirty="0">
                <a:latin typeface="Helvetica Neue"/>
                <a:cs typeface="Helvetica Neue"/>
              </a:rPr>
              <a:t>Unit commissioners</a:t>
            </a:r>
          </a:p>
          <a:p>
            <a:pPr>
              <a:lnSpc>
                <a:spcPct val="120000"/>
              </a:lnSpc>
            </a:pPr>
            <a:r>
              <a:rPr lang="en-US" sz="2200" b="1" dirty="0" smtClean="0">
                <a:latin typeface="Helvetica Neue"/>
                <a:cs typeface="Helvetica Neue"/>
              </a:rPr>
              <a:t>	—</a:t>
            </a:r>
            <a:r>
              <a:rPr lang="en-US" sz="2200" b="1" dirty="0">
                <a:latin typeface="Helvetica Neue"/>
                <a:cs typeface="Helvetica Neue"/>
              </a:rPr>
              <a:t>Training opportunities for youth and adults</a:t>
            </a:r>
          </a:p>
          <a:p>
            <a:pPr>
              <a:lnSpc>
                <a:spcPct val="120000"/>
              </a:lnSpc>
            </a:pPr>
            <a:r>
              <a:rPr lang="en-US" sz="2200" b="1" dirty="0" smtClean="0">
                <a:latin typeface="Helvetica Neue"/>
                <a:cs typeface="Helvetica Neue"/>
              </a:rPr>
              <a:t>	—</a:t>
            </a:r>
            <a:r>
              <a:rPr lang="en-US" sz="2200" b="1" dirty="0">
                <a:latin typeface="Helvetica Neue"/>
                <a:cs typeface="Helvetica Neue"/>
              </a:rPr>
              <a:t>Roundtables and supplemental training </a:t>
            </a:r>
            <a:r>
              <a:rPr lang="en-US" sz="2200" b="1" dirty="0" smtClean="0">
                <a:latin typeface="Helvetica Neue"/>
                <a:cs typeface="Helvetica Neue"/>
              </a:rPr>
              <a:t>opportunities</a:t>
            </a:r>
          </a:p>
          <a:p>
            <a:pPr>
              <a:lnSpc>
                <a:spcPct val="120000"/>
              </a:lnSpc>
            </a:pPr>
            <a:r>
              <a:rPr lang="en-US" sz="2200" b="1" dirty="0" smtClean="0">
                <a:latin typeface="Helvetica Neue"/>
                <a:cs typeface="Helvetica Neue"/>
              </a:rPr>
              <a:t>	—</a:t>
            </a:r>
            <a:r>
              <a:rPr lang="en-US" sz="2200" b="1" dirty="0">
                <a:latin typeface="Helvetica Neue"/>
                <a:cs typeface="Helvetica Neue"/>
              </a:rPr>
              <a:t>High-adventure opportunities to keep older boys enthusiastic</a:t>
            </a:r>
          </a:p>
        </p:txBody>
      </p:sp>
    </p:spTree>
    <p:extLst>
      <p:ext uri="{BB962C8B-B14F-4D97-AF65-F5344CB8AC3E}">
        <p14:creationId xmlns:p14="http://schemas.microsoft.com/office/powerpoint/2010/main" val="1900079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29</a:t>
            </a:fld>
            <a:endParaRPr lang="en-US"/>
          </a:p>
        </p:txBody>
      </p:sp>
      <p:sp>
        <p:nvSpPr>
          <p:cNvPr id="3" name="TextBox 2"/>
          <p:cNvSpPr txBox="1"/>
          <p:nvPr/>
        </p:nvSpPr>
        <p:spPr>
          <a:xfrm>
            <a:off x="212398" y="1417638"/>
            <a:ext cx="8671156" cy="3711785"/>
          </a:xfrm>
          <a:prstGeom prst="rect">
            <a:avLst/>
          </a:prstGeom>
          <a:noFill/>
        </p:spPr>
        <p:txBody>
          <a:bodyPr wrap="none" rtlCol="0">
            <a:spAutoFit/>
          </a:bodyPr>
          <a:lstStyle/>
          <a:p>
            <a:pPr>
              <a:lnSpc>
                <a:spcPct val="120000"/>
              </a:lnSpc>
            </a:pPr>
            <a:r>
              <a:rPr lang="en-US" sz="2800" b="1" dirty="0">
                <a:latin typeface="Helvetica Neue"/>
                <a:cs typeface="Helvetica Neue"/>
              </a:rPr>
              <a:t>A Scoutmaster must </a:t>
            </a:r>
            <a:r>
              <a:rPr lang="en-US" sz="2800" b="1" dirty="0" smtClean="0">
                <a:latin typeface="Helvetica Neue"/>
                <a:cs typeface="Helvetica Neue"/>
              </a:rPr>
              <a:t>DO </a:t>
            </a:r>
            <a:r>
              <a:rPr lang="en-US" sz="2800" b="1" dirty="0">
                <a:latin typeface="Helvetica Neue"/>
                <a:cs typeface="Helvetica Neue"/>
              </a:rPr>
              <a:t>...</a:t>
            </a:r>
          </a:p>
          <a:p>
            <a:pPr>
              <a:lnSpc>
                <a:spcPct val="120000"/>
              </a:lnSpc>
            </a:pPr>
            <a:r>
              <a:rPr lang="en-US" sz="2400" dirty="0">
                <a:latin typeface="Helvetica Neue"/>
                <a:cs typeface="Helvetica Neue"/>
              </a:rPr>
              <a:t>• </a:t>
            </a:r>
            <a:r>
              <a:rPr lang="en-US" sz="2400" b="1" dirty="0">
                <a:latin typeface="Helvetica Neue"/>
                <a:cs typeface="Helvetica Neue"/>
              </a:rPr>
              <a:t>Everything </a:t>
            </a:r>
            <a:r>
              <a:rPr lang="en-US" sz="2400" b="1" dirty="0" smtClean="0">
                <a:latin typeface="Helvetica Neue"/>
                <a:cs typeface="Helvetica Neue"/>
              </a:rPr>
              <a:t>possible to </a:t>
            </a:r>
            <a:r>
              <a:rPr lang="en-US" sz="2400" b="1" dirty="0">
                <a:latin typeface="Helvetica Neue"/>
                <a:cs typeface="Helvetica Neue"/>
              </a:rPr>
              <a:t>help the boys become </a:t>
            </a:r>
            <a:r>
              <a:rPr lang="en-US" sz="2400" b="1" dirty="0" smtClean="0">
                <a:latin typeface="Helvetica Neue"/>
                <a:cs typeface="Helvetica Neue"/>
              </a:rPr>
              <a:t>leaders</a:t>
            </a:r>
            <a:endParaRPr lang="en-US" sz="2400" b="1" dirty="0">
              <a:latin typeface="Helvetica Neue"/>
              <a:cs typeface="Helvetica Neue"/>
            </a:endParaRPr>
          </a:p>
          <a:p>
            <a:pPr>
              <a:lnSpc>
                <a:spcPct val="120000"/>
              </a:lnSpc>
            </a:pPr>
            <a:r>
              <a:rPr lang="en-US" sz="2400" b="1" dirty="0">
                <a:latin typeface="Helvetica Neue"/>
                <a:cs typeface="Helvetica Neue"/>
              </a:rPr>
              <a:t>• </a:t>
            </a:r>
            <a:r>
              <a:rPr lang="en-US" sz="2400" b="1" dirty="0" smtClean="0">
                <a:latin typeface="Helvetica Neue"/>
                <a:cs typeface="Helvetica Neue"/>
              </a:rPr>
              <a:t>Model the </a:t>
            </a:r>
            <a:r>
              <a:rPr lang="en-US" sz="2400" b="1" dirty="0">
                <a:latin typeface="Helvetica Neue"/>
                <a:cs typeface="Helvetica Neue"/>
              </a:rPr>
              <a:t>aims of </a:t>
            </a:r>
            <a:r>
              <a:rPr lang="en-US" sz="2400" b="1" dirty="0" smtClean="0">
                <a:latin typeface="Helvetica Neue"/>
                <a:cs typeface="Helvetica Neue"/>
              </a:rPr>
              <a:t>Scouting in </a:t>
            </a:r>
            <a:r>
              <a:rPr lang="en-US" sz="2400" b="1" dirty="0">
                <a:latin typeface="Helvetica Neue"/>
                <a:cs typeface="Helvetica Neue"/>
              </a:rPr>
              <a:t>their daily lives</a:t>
            </a:r>
          </a:p>
          <a:p>
            <a:pPr>
              <a:lnSpc>
                <a:spcPct val="120000"/>
              </a:lnSpc>
            </a:pPr>
            <a:r>
              <a:rPr lang="en-US" sz="2400" b="1" dirty="0">
                <a:latin typeface="Helvetica Neue"/>
                <a:cs typeface="Helvetica Neue"/>
              </a:rPr>
              <a:t>• </a:t>
            </a:r>
            <a:r>
              <a:rPr lang="en-US" sz="2400" b="1" dirty="0" smtClean="0">
                <a:latin typeface="Helvetica Neue"/>
                <a:cs typeface="Helvetica Neue"/>
              </a:rPr>
              <a:t>Train and </a:t>
            </a:r>
            <a:r>
              <a:rPr lang="en-US" sz="2400" b="1" dirty="0">
                <a:latin typeface="Helvetica Neue"/>
                <a:cs typeface="Helvetica Neue"/>
              </a:rPr>
              <a:t>develop assistant Scoutmasters</a:t>
            </a:r>
          </a:p>
          <a:p>
            <a:pPr>
              <a:lnSpc>
                <a:spcPct val="120000"/>
              </a:lnSpc>
            </a:pPr>
            <a:r>
              <a:rPr lang="en-US" sz="2400" b="1" dirty="0">
                <a:latin typeface="Helvetica Neue"/>
                <a:cs typeface="Helvetica Neue"/>
              </a:rPr>
              <a:t>• His own recurring </a:t>
            </a:r>
            <a:r>
              <a:rPr lang="en-US" sz="2400" b="1" dirty="0" smtClean="0">
                <a:latin typeface="Helvetica Neue"/>
                <a:cs typeface="Helvetica Neue"/>
              </a:rPr>
              <a:t>and supplemental training </a:t>
            </a:r>
            <a:r>
              <a:rPr lang="en-US" sz="2400" b="1" dirty="0">
                <a:latin typeface="Helvetica Neue"/>
                <a:cs typeface="Helvetica Neue"/>
              </a:rPr>
              <a:t>to </a:t>
            </a:r>
            <a:r>
              <a:rPr lang="en-US" sz="2400" b="1" dirty="0" smtClean="0">
                <a:latin typeface="Helvetica Neue"/>
                <a:cs typeface="Helvetica Neue"/>
              </a:rPr>
              <a:t>improve</a:t>
            </a:r>
            <a:endParaRPr lang="en-US" sz="2400" b="1" dirty="0">
              <a:latin typeface="Helvetica Neue"/>
              <a:cs typeface="Helvetica Neue"/>
            </a:endParaRPr>
          </a:p>
          <a:p>
            <a:pPr>
              <a:lnSpc>
                <a:spcPct val="120000"/>
              </a:lnSpc>
            </a:pPr>
            <a:r>
              <a:rPr lang="en-US" sz="2400" b="1" dirty="0">
                <a:latin typeface="Helvetica Neue"/>
                <a:cs typeface="Helvetica Neue"/>
              </a:rPr>
              <a:t>• The work needed to partner with the troop committee</a:t>
            </a:r>
          </a:p>
          <a:p>
            <a:pPr>
              <a:lnSpc>
                <a:spcPct val="120000"/>
              </a:lnSpc>
            </a:pPr>
            <a:r>
              <a:rPr lang="en-US" sz="2400" b="1" dirty="0">
                <a:latin typeface="Helvetica Neue"/>
                <a:cs typeface="Helvetica Neue"/>
              </a:rPr>
              <a:t>• </a:t>
            </a:r>
            <a:r>
              <a:rPr lang="en-US" sz="2400" b="1" dirty="0" smtClean="0">
                <a:latin typeface="Helvetica Neue"/>
                <a:cs typeface="Helvetica Neue"/>
              </a:rPr>
              <a:t>Communicate </a:t>
            </a:r>
            <a:r>
              <a:rPr lang="en-US" sz="2400" b="1" dirty="0">
                <a:latin typeface="Helvetica Neue"/>
                <a:cs typeface="Helvetica Neue"/>
              </a:rPr>
              <a:t>effectively with </a:t>
            </a:r>
            <a:r>
              <a:rPr lang="en-US" sz="2400" b="1" dirty="0" smtClean="0">
                <a:latin typeface="Helvetica Neue"/>
                <a:cs typeface="Helvetica Neue"/>
              </a:rPr>
              <a:t>boys, parents</a:t>
            </a:r>
            <a:r>
              <a:rPr lang="en-US" sz="2400" b="1" dirty="0">
                <a:latin typeface="Helvetica Neue"/>
                <a:cs typeface="Helvetica Neue"/>
              </a:rPr>
              <a:t>, and </a:t>
            </a:r>
            <a:r>
              <a:rPr lang="en-US" sz="2400" b="1" dirty="0" smtClean="0">
                <a:latin typeface="Helvetica Neue"/>
                <a:cs typeface="Helvetica Neue"/>
              </a:rPr>
              <a:t>leaders</a:t>
            </a:r>
            <a:endParaRPr lang="en-US" sz="2400" b="1" dirty="0">
              <a:latin typeface="Helvetica Neue"/>
              <a:cs typeface="Helvetica Neue"/>
            </a:endParaRPr>
          </a:p>
          <a:p>
            <a:pPr>
              <a:lnSpc>
                <a:spcPct val="120000"/>
              </a:lnSpc>
            </a:pPr>
            <a:r>
              <a:rPr lang="en-US" sz="2400" b="1" dirty="0">
                <a:latin typeface="Helvetica Neue"/>
                <a:cs typeface="Helvetica Neue"/>
              </a:rPr>
              <a:t>• </a:t>
            </a:r>
            <a:r>
              <a:rPr lang="en-US" sz="2400" b="1" dirty="0">
                <a:latin typeface="Helvetica Neue"/>
                <a:cs typeface="Helvetica Neue"/>
              </a:rPr>
              <a:t>U</a:t>
            </a:r>
            <a:r>
              <a:rPr lang="en-US" sz="2400" b="1" dirty="0" smtClean="0">
                <a:latin typeface="Helvetica Neue"/>
                <a:cs typeface="Helvetica Neue"/>
              </a:rPr>
              <a:t>phold </a:t>
            </a:r>
            <a:r>
              <a:rPr lang="en-US" sz="2400" b="1" dirty="0">
                <a:latin typeface="Helvetica Neue"/>
                <a:cs typeface="Helvetica Neue"/>
              </a:rPr>
              <a:t>the standards of the </a:t>
            </a:r>
            <a:r>
              <a:rPr lang="en-US" sz="2400" b="1" dirty="0" smtClean="0">
                <a:latin typeface="Helvetica Neue"/>
                <a:cs typeface="Helvetica Neue"/>
              </a:rPr>
              <a:t>BSA and </a:t>
            </a:r>
            <a:r>
              <a:rPr lang="en-US" sz="2400" b="1" dirty="0">
                <a:latin typeface="Helvetica Neue"/>
                <a:cs typeface="Helvetica Neue"/>
              </a:rPr>
              <a:t>the </a:t>
            </a:r>
            <a:r>
              <a:rPr lang="en-US" sz="2400" b="1" dirty="0" smtClean="0">
                <a:latin typeface="Helvetica Neue"/>
                <a:cs typeface="Helvetica Neue"/>
              </a:rPr>
              <a:t>charter</a:t>
            </a:r>
            <a:endParaRPr lang="en-US" sz="2400" b="1" dirty="0">
              <a:latin typeface="Helvetica Neue"/>
              <a:cs typeface="Helvetica Neue"/>
            </a:endParaRPr>
          </a:p>
        </p:txBody>
      </p:sp>
    </p:spTree>
    <p:extLst>
      <p:ext uri="{BB962C8B-B14F-4D97-AF65-F5344CB8AC3E}">
        <p14:creationId xmlns:p14="http://schemas.microsoft.com/office/powerpoint/2010/main" val="2978635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Position Specific Training</a:t>
            </a:r>
          </a:p>
        </p:txBody>
      </p:sp>
      <p:sp>
        <p:nvSpPr>
          <p:cNvPr id="3" name="Content Placeholder 2"/>
          <p:cNvSpPr>
            <a:spLocks noGrp="1"/>
          </p:cNvSpPr>
          <p:nvPr>
            <p:ph idx="1"/>
          </p:nvPr>
        </p:nvSpPr>
        <p:spPr/>
        <p:txBody>
          <a:bodyPr/>
          <a:lstStyle/>
          <a:p>
            <a:pPr marL="0" indent="0" algn="ctr">
              <a:buNone/>
            </a:pPr>
            <a:endParaRPr lang="en-US" sz="3600" dirty="0" smtClean="0"/>
          </a:p>
          <a:p>
            <a:pPr marL="0" indent="0" algn="ctr">
              <a:buNone/>
            </a:pPr>
            <a:endParaRPr lang="en-US" sz="3600" dirty="0"/>
          </a:p>
          <a:p>
            <a:pPr marL="0" indent="0" algn="ctr">
              <a:buNone/>
            </a:pPr>
            <a:r>
              <a:rPr lang="en-US" sz="4400" dirty="0" smtClean="0">
                <a:solidFill>
                  <a:schemeClr val="tx1"/>
                </a:solidFill>
              </a:rPr>
              <a:t>Why are we here?</a:t>
            </a:r>
            <a:endParaRPr lang="en-US" sz="44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a:t>
            </a:fld>
            <a:endParaRPr lang="en-US"/>
          </a:p>
        </p:txBody>
      </p:sp>
    </p:spTree>
    <p:extLst>
      <p:ext uri="{BB962C8B-B14F-4D97-AF65-F5344CB8AC3E}">
        <p14:creationId xmlns:p14="http://schemas.microsoft.com/office/powerpoint/2010/main" val="2956797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Be, Know, Do</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30</a:t>
            </a:fld>
            <a:endParaRPr lang="en-US"/>
          </a:p>
        </p:txBody>
      </p:sp>
      <p:sp>
        <p:nvSpPr>
          <p:cNvPr id="3" name="TextBox 2"/>
          <p:cNvSpPr txBox="1"/>
          <p:nvPr/>
        </p:nvSpPr>
        <p:spPr>
          <a:xfrm>
            <a:off x="212398" y="1417638"/>
            <a:ext cx="8671156" cy="3711785"/>
          </a:xfrm>
          <a:prstGeom prst="rect">
            <a:avLst/>
          </a:prstGeom>
          <a:noFill/>
        </p:spPr>
        <p:txBody>
          <a:bodyPr wrap="none" rtlCol="0">
            <a:spAutoFit/>
          </a:bodyPr>
          <a:lstStyle/>
          <a:p>
            <a:pPr>
              <a:lnSpc>
                <a:spcPct val="120000"/>
              </a:lnSpc>
            </a:pPr>
            <a:r>
              <a:rPr lang="en-US" sz="2800" b="1" dirty="0">
                <a:latin typeface="Helvetica Neue"/>
                <a:cs typeface="Helvetica Neue"/>
              </a:rPr>
              <a:t>A Scoutmaster must </a:t>
            </a:r>
            <a:r>
              <a:rPr lang="en-US" sz="2800" b="1" dirty="0" smtClean="0">
                <a:latin typeface="Helvetica Neue"/>
                <a:cs typeface="Helvetica Neue"/>
              </a:rPr>
              <a:t>DO </a:t>
            </a:r>
            <a:r>
              <a:rPr lang="en-US" sz="2800" b="1" dirty="0">
                <a:latin typeface="Helvetica Neue"/>
                <a:cs typeface="Helvetica Neue"/>
              </a:rPr>
              <a:t>...</a:t>
            </a:r>
          </a:p>
          <a:p>
            <a:pPr>
              <a:lnSpc>
                <a:spcPct val="120000"/>
              </a:lnSpc>
            </a:pPr>
            <a:r>
              <a:rPr lang="en-US" sz="2400" dirty="0">
                <a:latin typeface="Helvetica Neue"/>
                <a:cs typeface="Helvetica Neue"/>
              </a:rPr>
              <a:t>• </a:t>
            </a:r>
            <a:r>
              <a:rPr lang="en-US" sz="2400" b="1" dirty="0">
                <a:latin typeface="Helvetica Neue"/>
                <a:cs typeface="Helvetica Neue"/>
              </a:rPr>
              <a:t>Everything </a:t>
            </a:r>
            <a:r>
              <a:rPr lang="en-US" sz="2400" b="1" dirty="0" smtClean="0">
                <a:latin typeface="Helvetica Neue"/>
                <a:cs typeface="Helvetica Neue"/>
              </a:rPr>
              <a:t>possible to </a:t>
            </a:r>
            <a:r>
              <a:rPr lang="en-US" sz="2400" b="1" dirty="0">
                <a:latin typeface="Helvetica Neue"/>
                <a:cs typeface="Helvetica Neue"/>
              </a:rPr>
              <a:t>help the boys become </a:t>
            </a:r>
            <a:r>
              <a:rPr lang="en-US" sz="2400" b="1" dirty="0" smtClean="0">
                <a:latin typeface="Helvetica Neue"/>
                <a:cs typeface="Helvetica Neue"/>
              </a:rPr>
              <a:t>leaders</a:t>
            </a:r>
            <a:endParaRPr lang="en-US" sz="2400" b="1" dirty="0">
              <a:latin typeface="Helvetica Neue"/>
              <a:cs typeface="Helvetica Neue"/>
            </a:endParaRPr>
          </a:p>
          <a:p>
            <a:pPr>
              <a:lnSpc>
                <a:spcPct val="120000"/>
              </a:lnSpc>
            </a:pPr>
            <a:r>
              <a:rPr lang="en-US" sz="2400" b="1" dirty="0">
                <a:latin typeface="Helvetica Neue"/>
                <a:cs typeface="Helvetica Neue"/>
              </a:rPr>
              <a:t>• </a:t>
            </a:r>
            <a:r>
              <a:rPr lang="en-US" sz="2400" b="1" dirty="0" smtClean="0">
                <a:latin typeface="Helvetica Neue"/>
                <a:cs typeface="Helvetica Neue"/>
              </a:rPr>
              <a:t>Model the </a:t>
            </a:r>
            <a:r>
              <a:rPr lang="en-US" sz="2400" b="1" dirty="0">
                <a:latin typeface="Helvetica Neue"/>
                <a:cs typeface="Helvetica Neue"/>
              </a:rPr>
              <a:t>aims of </a:t>
            </a:r>
            <a:r>
              <a:rPr lang="en-US" sz="2400" b="1" dirty="0" smtClean="0">
                <a:latin typeface="Helvetica Neue"/>
                <a:cs typeface="Helvetica Neue"/>
              </a:rPr>
              <a:t>Scouting in </a:t>
            </a:r>
            <a:r>
              <a:rPr lang="en-US" sz="2400" b="1" dirty="0">
                <a:latin typeface="Helvetica Neue"/>
                <a:cs typeface="Helvetica Neue"/>
              </a:rPr>
              <a:t>their daily lives</a:t>
            </a:r>
          </a:p>
          <a:p>
            <a:pPr>
              <a:lnSpc>
                <a:spcPct val="120000"/>
              </a:lnSpc>
            </a:pPr>
            <a:r>
              <a:rPr lang="en-US" sz="2400" b="1" dirty="0">
                <a:latin typeface="Helvetica Neue"/>
                <a:cs typeface="Helvetica Neue"/>
              </a:rPr>
              <a:t>• </a:t>
            </a:r>
            <a:r>
              <a:rPr lang="en-US" sz="2400" b="1" dirty="0" smtClean="0">
                <a:latin typeface="Helvetica Neue"/>
                <a:cs typeface="Helvetica Neue"/>
              </a:rPr>
              <a:t>Train and </a:t>
            </a:r>
            <a:r>
              <a:rPr lang="en-US" sz="2400" b="1" dirty="0">
                <a:latin typeface="Helvetica Neue"/>
                <a:cs typeface="Helvetica Neue"/>
              </a:rPr>
              <a:t>develop assistant Scoutmasters</a:t>
            </a:r>
          </a:p>
          <a:p>
            <a:pPr>
              <a:lnSpc>
                <a:spcPct val="120000"/>
              </a:lnSpc>
            </a:pPr>
            <a:r>
              <a:rPr lang="en-US" sz="2400" b="1" dirty="0">
                <a:latin typeface="Helvetica Neue"/>
                <a:cs typeface="Helvetica Neue"/>
              </a:rPr>
              <a:t>• His own recurring </a:t>
            </a:r>
            <a:r>
              <a:rPr lang="en-US" sz="2400" b="1" dirty="0" smtClean="0">
                <a:latin typeface="Helvetica Neue"/>
                <a:cs typeface="Helvetica Neue"/>
              </a:rPr>
              <a:t>and supplemental training </a:t>
            </a:r>
            <a:r>
              <a:rPr lang="en-US" sz="2400" b="1" dirty="0">
                <a:latin typeface="Helvetica Neue"/>
                <a:cs typeface="Helvetica Neue"/>
              </a:rPr>
              <a:t>to </a:t>
            </a:r>
            <a:r>
              <a:rPr lang="en-US" sz="2400" b="1" dirty="0" smtClean="0">
                <a:latin typeface="Helvetica Neue"/>
                <a:cs typeface="Helvetica Neue"/>
              </a:rPr>
              <a:t>improve</a:t>
            </a:r>
            <a:endParaRPr lang="en-US" sz="2400" b="1" dirty="0">
              <a:latin typeface="Helvetica Neue"/>
              <a:cs typeface="Helvetica Neue"/>
            </a:endParaRPr>
          </a:p>
          <a:p>
            <a:pPr>
              <a:lnSpc>
                <a:spcPct val="120000"/>
              </a:lnSpc>
            </a:pPr>
            <a:r>
              <a:rPr lang="en-US" sz="2400" b="1" dirty="0">
                <a:latin typeface="Helvetica Neue"/>
                <a:cs typeface="Helvetica Neue"/>
              </a:rPr>
              <a:t>• The work needed to partner with the troop committee</a:t>
            </a:r>
          </a:p>
          <a:p>
            <a:pPr>
              <a:lnSpc>
                <a:spcPct val="120000"/>
              </a:lnSpc>
            </a:pPr>
            <a:r>
              <a:rPr lang="en-US" sz="2400" b="1" dirty="0">
                <a:latin typeface="Helvetica Neue"/>
                <a:cs typeface="Helvetica Neue"/>
              </a:rPr>
              <a:t>• </a:t>
            </a:r>
            <a:r>
              <a:rPr lang="en-US" sz="2400" b="1" dirty="0" smtClean="0">
                <a:latin typeface="Helvetica Neue"/>
                <a:cs typeface="Helvetica Neue"/>
              </a:rPr>
              <a:t>Communicate </a:t>
            </a:r>
            <a:r>
              <a:rPr lang="en-US" sz="2400" b="1" dirty="0">
                <a:latin typeface="Helvetica Neue"/>
                <a:cs typeface="Helvetica Neue"/>
              </a:rPr>
              <a:t>effectively with </a:t>
            </a:r>
            <a:r>
              <a:rPr lang="en-US" sz="2400" b="1" dirty="0" smtClean="0">
                <a:latin typeface="Helvetica Neue"/>
                <a:cs typeface="Helvetica Neue"/>
              </a:rPr>
              <a:t>boys, parents</a:t>
            </a:r>
            <a:r>
              <a:rPr lang="en-US" sz="2400" b="1" dirty="0">
                <a:latin typeface="Helvetica Neue"/>
                <a:cs typeface="Helvetica Neue"/>
              </a:rPr>
              <a:t>, and </a:t>
            </a:r>
            <a:r>
              <a:rPr lang="en-US" sz="2400" b="1" dirty="0" smtClean="0">
                <a:latin typeface="Helvetica Neue"/>
                <a:cs typeface="Helvetica Neue"/>
              </a:rPr>
              <a:t>leaders</a:t>
            </a:r>
            <a:endParaRPr lang="en-US" sz="2400" b="1" dirty="0">
              <a:latin typeface="Helvetica Neue"/>
              <a:cs typeface="Helvetica Neue"/>
            </a:endParaRPr>
          </a:p>
          <a:p>
            <a:pPr>
              <a:lnSpc>
                <a:spcPct val="120000"/>
              </a:lnSpc>
            </a:pPr>
            <a:r>
              <a:rPr lang="en-US" sz="2400" b="1" dirty="0">
                <a:latin typeface="Helvetica Neue"/>
                <a:cs typeface="Helvetica Neue"/>
              </a:rPr>
              <a:t>• </a:t>
            </a:r>
            <a:r>
              <a:rPr lang="en-US" sz="2400" b="1" dirty="0">
                <a:latin typeface="Helvetica Neue"/>
                <a:cs typeface="Helvetica Neue"/>
              </a:rPr>
              <a:t>U</a:t>
            </a:r>
            <a:r>
              <a:rPr lang="en-US" sz="2400" b="1" dirty="0" smtClean="0">
                <a:latin typeface="Helvetica Neue"/>
                <a:cs typeface="Helvetica Neue"/>
              </a:rPr>
              <a:t>phold </a:t>
            </a:r>
            <a:r>
              <a:rPr lang="en-US" sz="2400" b="1" dirty="0">
                <a:latin typeface="Helvetica Neue"/>
                <a:cs typeface="Helvetica Neue"/>
              </a:rPr>
              <a:t>the standards of the </a:t>
            </a:r>
            <a:r>
              <a:rPr lang="en-US" sz="2400" b="1" dirty="0" smtClean="0">
                <a:latin typeface="Helvetica Neue"/>
                <a:cs typeface="Helvetica Neue"/>
              </a:rPr>
              <a:t>BSA and </a:t>
            </a:r>
            <a:r>
              <a:rPr lang="en-US" sz="2400" b="1" dirty="0">
                <a:latin typeface="Helvetica Neue"/>
                <a:cs typeface="Helvetica Neue"/>
              </a:rPr>
              <a:t>the </a:t>
            </a:r>
            <a:r>
              <a:rPr lang="en-US" sz="2400" b="1" dirty="0" smtClean="0">
                <a:latin typeface="Helvetica Neue"/>
                <a:cs typeface="Helvetica Neue"/>
              </a:rPr>
              <a:t>charter</a:t>
            </a:r>
            <a:endParaRPr lang="en-US" sz="2400" b="1" dirty="0">
              <a:latin typeface="Helvetica Neue"/>
              <a:cs typeface="Helvetica Neue"/>
            </a:endParaRPr>
          </a:p>
        </p:txBody>
      </p:sp>
    </p:spTree>
    <p:extLst>
      <p:ext uri="{BB962C8B-B14F-4D97-AF65-F5344CB8AC3E}">
        <p14:creationId xmlns:p14="http://schemas.microsoft.com/office/powerpoint/2010/main" val="1560829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a:t>
            </a:r>
            <a:r>
              <a:rPr lang="en-US" dirty="0" smtClean="0">
                <a:solidFill>
                  <a:schemeClr val="tx1"/>
                </a:solidFill>
              </a:rPr>
              <a:t>Scoutmaster - Summary</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dirty="0">
                <a:solidFill>
                  <a:schemeClr val="tx1"/>
                </a:solidFill>
              </a:rPr>
              <a:t>Scoutmasters have important roles to play to ensure a successful Scouting experience for the Scouts and for the chartered organization.</a:t>
            </a:r>
          </a:p>
          <a:p>
            <a:pPr marL="0" indent="0">
              <a:buNone/>
            </a:pPr>
            <a:endParaRPr lang="en-US" dirty="0">
              <a:solidFill>
                <a:schemeClr val="tx1"/>
              </a:solidFill>
            </a:endParaRPr>
          </a:p>
          <a:p>
            <a:pPr marL="0" indent="0">
              <a:buNone/>
            </a:pPr>
            <a:r>
              <a:rPr lang="en-US" dirty="0">
                <a:solidFill>
                  <a:schemeClr val="tx1"/>
                </a:solidFill>
              </a:rPr>
              <a:t>The best Scoutmasters give the Scouts opportunities to learn, practice, and demonstrate good leadership in Scout-led troops.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31</a:t>
            </a:fld>
            <a:endParaRPr lang="en-US"/>
          </a:p>
        </p:txBody>
      </p:sp>
    </p:spTree>
    <p:extLst>
      <p:ext uri="{BB962C8B-B14F-4D97-AF65-F5344CB8AC3E}">
        <p14:creationId xmlns:p14="http://schemas.microsoft.com/office/powerpoint/2010/main" val="110934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a:t>
            </a:r>
            <a:r>
              <a:rPr lang="en-US" dirty="0" smtClean="0">
                <a:solidFill>
                  <a:schemeClr val="tx1"/>
                </a:solidFill>
              </a:rPr>
              <a:t>Scoutmaster - Summary</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dirty="0">
                <a:solidFill>
                  <a:schemeClr val="tx1"/>
                </a:solidFill>
              </a:rPr>
              <a:t>Scoutmasters have important roles to play to ensure a successful Scouting experience for the Scouts and for the chartered organization.</a:t>
            </a:r>
          </a:p>
          <a:p>
            <a:pPr marL="0" indent="0">
              <a:buNone/>
            </a:pPr>
            <a:endParaRPr lang="en-US" dirty="0">
              <a:solidFill>
                <a:schemeClr val="tx1"/>
              </a:solidFill>
            </a:endParaRPr>
          </a:p>
          <a:p>
            <a:pPr marL="0" indent="0">
              <a:buNone/>
            </a:pPr>
            <a:r>
              <a:rPr lang="en-US" dirty="0">
                <a:solidFill>
                  <a:schemeClr val="tx1"/>
                </a:solidFill>
              </a:rPr>
              <a:t>The best Scoutmasters give the Scouts opportunities to learn, practice, and demonstrate good leadership in Scout-led troops.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32</a:t>
            </a:fld>
            <a:endParaRPr lang="en-US"/>
          </a:p>
        </p:txBody>
      </p:sp>
    </p:spTree>
    <p:extLst>
      <p:ext uri="{BB962C8B-B14F-4D97-AF65-F5344CB8AC3E}">
        <p14:creationId xmlns:p14="http://schemas.microsoft.com/office/powerpoint/2010/main" val="13557005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Patrol Method</a:t>
            </a:r>
            <a:endParaRPr lang="en-US" dirty="0">
              <a:solidFill>
                <a:schemeClr val="tx1"/>
              </a:solidFill>
            </a:endParaRPr>
          </a:p>
        </p:txBody>
      </p:sp>
      <p:sp>
        <p:nvSpPr>
          <p:cNvPr id="3" name="Content Placeholder 2"/>
          <p:cNvSpPr>
            <a:spLocks noGrp="1"/>
          </p:cNvSpPr>
          <p:nvPr>
            <p:ph idx="1"/>
          </p:nvPr>
        </p:nvSpPr>
        <p:spPr>
          <a:xfrm>
            <a:off x="457200" y="1096108"/>
            <a:ext cx="8229600" cy="4234338"/>
          </a:xfrm>
        </p:spPr>
        <p:txBody>
          <a:bodyPr/>
          <a:lstStyle/>
          <a:p>
            <a:pPr marL="0" indent="0" algn="ctr">
              <a:buNone/>
            </a:pPr>
            <a:endParaRPr lang="en-US" dirty="0"/>
          </a:p>
          <a:p>
            <a:pPr marL="0" indent="0" algn="ctr">
              <a:buNone/>
            </a:pPr>
            <a:r>
              <a:rPr lang="en-US" sz="2800" dirty="0" smtClean="0">
                <a:solidFill>
                  <a:schemeClr val="tx1"/>
                </a:solidFill>
              </a:rPr>
              <a:t>What Is A Patrol?</a:t>
            </a:r>
          </a:p>
          <a:p>
            <a:pPr marL="0" indent="0" algn="ctr">
              <a:buNone/>
            </a:pPr>
            <a:endParaRPr lang="en-US" sz="2800" dirty="0">
              <a:solidFill>
                <a:schemeClr val="tx1"/>
              </a:solidFill>
            </a:endParaRPr>
          </a:p>
          <a:p>
            <a:pPr marL="0" indent="0" algn="ctr">
              <a:buNone/>
            </a:pPr>
            <a:r>
              <a:rPr lang="en-US" sz="2800" dirty="0" smtClean="0">
                <a:solidFill>
                  <a:schemeClr val="tx1"/>
                </a:solidFill>
              </a:rPr>
              <a:t>Kinds of Patrols</a:t>
            </a:r>
          </a:p>
          <a:p>
            <a:pPr marL="0" indent="0" algn="ctr">
              <a:buNone/>
            </a:pPr>
            <a:endParaRPr lang="en-US" sz="2800" dirty="0">
              <a:solidFill>
                <a:schemeClr val="tx1"/>
              </a:solidFill>
            </a:endParaRPr>
          </a:p>
          <a:p>
            <a:pPr marL="0" indent="0" algn="ctr">
              <a:buNone/>
            </a:pPr>
            <a:r>
              <a:rPr lang="en-US" sz="2800" dirty="0" smtClean="0">
                <a:solidFill>
                  <a:schemeClr val="tx1"/>
                </a:solidFill>
              </a:rPr>
              <a:t>Patrol Leadership</a:t>
            </a:r>
          </a:p>
          <a:p>
            <a:pPr marL="0" indent="0" algn="ctr">
              <a:buNone/>
            </a:pPr>
            <a:endParaRPr lang="en-US" sz="2800" dirty="0">
              <a:solidFill>
                <a:schemeClr val="tx1"/>
              </a:solidFill>
            </a:endParaRPr>
          </a:p>
          <a:p>
            <a:pPr marL="0" indent="0" algn="ctr">
              <a:buNone/>
            </a:pPr>
            <a:r>
              <a:rPr lang="en-US" sz="2800" dirty="0" smtClean="0">
                <a:solidFill>
                  <a:schemeClr val="tx1"/>
                </a:solidFill>
              </a:rPr>
              <a:t>Why Have Patrol Meetings?</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33</a:t>
            </a:fld>
            <a:endParaRPr lang="en-US"/>
          </a:p>
        </p:txBody>
      </p:sp>
    </p:spTree>
    <p:extLst>
      <p:ext uri="{BB962C8B-B14F-4D97-AF65-F5344CB8AC3E}">
        <p14:creationId xmlns:p14="http://schemas.microsoft.com/office/powerpoint/2010/main" val="267048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Patrol Method</a:t>
            </a:r>
            <a:endParaRPr lang="en-US" dirty="0">
              <a:solidFill>
                <a:schemeClr val="tx1"/>
              </a:solidFill>
            </a:endParaRPr>
          </a:p>
        </p:txBody>
      </p:sp>
      <p:sp>
        <p:nvSpPr>
          <p:cNvPr id="3" name="Content Placeholder 2"/>
          <p:cNvSpPr>
            <a:spLocks noGrp="1"/>
          </p:cNvSpPr>
          <p:nvPr>
            <p:ph idx="1"/>
          </p:nvPr>
        </p:nvSpPr>
        <p:spPr>
          <a:xfrm>
            <a:off x="457200" y="1096108"/>
            <a:ext cx="8229600" cy="4234338"/>
          </a:xfrm>
        </p:spPr>
        <p:txBody>
          <a:bodyPr/>
          <a:lstStyle/>
          <a:p>
            <a:pPr marL="0" indent="0" algn="ctr">
              <a:buNone/>
            </a:pPr>
            <a:endParaRPr lang="en-US" dirty="0"/>
          </a:p>
          <a:p>
            <a:pPr marL="0" indent="0" algn="ctr">
              <a:buNone/>
            </a:pPr>
            <a:r>
              <a:rPr lang="en-US" sz="2800" dirty="0" smtClean="0">
                <a:solidFill>
                  <a:schemeClr val="tx1"/>
                </a:solidFill>
              </a:rPr>
              <a:t>What Is A Patrol?</a:t>
            </a:r>
          </a:p>
          <a:p>
            <a:pPr marL="0" indent="0" algn="ctr">
              <a:buNone/>
            </a:pPr>
            <a:endParaRPr lang="en-US" sz="2800" dirty="0">
              <a:solidFill>
                <a:schemeClr val="tx1"/>
              </a:solidFill>
            </a:endParaRPr>
          </a:p>
          <a:p>
            <a:pPr marL="0" indent="0" algn="ctr">
              <a:buNone/>
            </a:pPr>
            <a:r>
              <a:rPr lang="en-US" sz="2800" dirty="0" smtClean="0">
                <a:solidFill>
                  <a:schemeClr val="tx1"/>
                </a:solidFill>
              </a:rPr>
              <a:t>Kinds of Patrols</a:t>
            </a:r>
          </a:p>
          <a:p>
            <a:pPr marL="0" indent="0" algn="ctr">
              <a:buNone/>
            </a:pPr>
            <a:endParaRPr lang="en-US" sz="2800" dirty="0">
              <a:solidFill>
                <a:schemeClr val="tx1"/>
              </a:solidFill>
            </a:endParaRPr>
          </a:p>
          <a:p>
            <a:pPr marL="0" indent="0" algn="ctr">
              <a:buNone/>
            </a:pPr>
            <a:r>
              <a:rPr lang="en-US" sz="2800" dirty="0" smtClean="0">
                <a:solidFill>
                  <a:schemeClr val="tx1"/>
                </a:solidFill>
              </a:rPr>
              <a:t>Patrol Leadership</a:t>
            </a:r>
          </a:p>
          <a:p>
            <a:pPr marL="0" indent="0" algn="ctr">
              <a:buNone/>
            </a:pPr>
            <a:endParaRPr lang="en-US" sz="2800" dirty="0">
              <a:solidFill>
                <a:schemeClr val="tx1"/>
              </a:solidFill>
            </a:endParaRPr>
          </a:p>
          <a:p>
            <a:pPr marL="0" indent="0" algn="ctr">
              <a:buNone/>
            </a:pPr>
            <a:r>
              <a:rPr lang="en-US" sz="2800" dirty="0" smtClean="0">
                <a:solidFill>
                  <a:schemeClr val="tx1"/>
                </a:solidFill>
              </a:rPr>
              <a:t>Why Have Patrol Meetings?</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34</a:t>
            </a:fld>
            <a:endParaRPr lang="en-US"/>
          </a:p>
        </p:txBody>
      </p:sp>
    </p:spTree>
    <p:extLst>
      <p:ext uri="{BB962C8B-B14F-4D97-AF65-F5344CB8AC3E}">
        <p14:creationId xmlns:p14="http://schemas.microsoft.com/office/powerpoint/2010/main" val="14911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3009266" y="1199923"/>
            <a:ext cx="4371248" cy="3962399"/>
          </a:xfrm>
        </p:spPr>
        <p:txBody>
          <a:bodyPr/>
          <a:lstStyle/>
          <a:p>
            <a:pPr marL="0" indent="0">
              <a:buNone/>
            </a:pPr>
            <a:r>
              <a:rPr lang="en-US" sz="2300" dirty="0">
                <a:solidFill>
                  <a:schemeClr val="tx1"/>
                </a:solidFill>
              </a:rPr>
              <a:t>What Is a Patrol?</a:t>
            </a:r>
          </a:p>
          <a:p>
            <a:pPr marL="0" indent="0">
              <a:buNone/>
            </a:pPr>
            <a:r>
              <a:rPr lang="en-US" sz="2300" dirty="0">
                <a:solidFill>
                  <a:schemeClr val="tx1"/>
                </a:solidFill>
              </a:rPr>
              <a:t>• Basic unit of a troop</a:t>
            </a:r>
          </a:p>
          <a:p>
            <a:pPr marL="0" indent="0">
              <a:buNone/>
            </a:pPr>
            <a:r>
              <a:rPr lang="en-US" sz="2300" dirty="0">
                <a:solidFill>
                  <a:schemeClr val="tx1"/>
                </a:solidFill>
              </a:rPr>
              <a:t>• 6-8 Scouts</a:t>
            </a:r>
          </a:p>
          <a:p>
            <a:pPr marL="0" indent="0">
              <a:buNone/>
            </a:pPr>
            <a:r>
              <a:rPr lang="en-US" sz="2300" dirty="0">
                <a:solidFill>
                  <a:schemeClr val="tx1"/>
                </a:solidFill>
              </a:rPr>
              <a:t>• Has a boy leader</a:t>
            </a:r>
          </a:p>
          <a:p>
            <a:pPr marL="0" indent="0">
              <a:buNone/>
            </a:pPr>
            <a:r>
              <a:rPr lang="en-US" sz="2300" dirty="0">
                <a:solidFill>
                  <a:schemeClr val="tx1"/>
                </a:solidFill>
              </a:rPr>
              <a:t>• Has a name</a:t>
            </a:r>
          </a:p>
          <a:p>
            <a:pPr marL="0" indent="0">
              <a:buNone/>
            </a:pPr>
            <a:r>
              <a:rPr lang="en-US" sz="2300" dirty="0">
                <a:solidFill>
                  <a:schemeClr val="tx1"/>
                </a:solidFill>
              </a:rPr>
              <a:t>• Has a flag</a:t>
            </a:r>
          </a:p>
          <a:p>
            <a:pPr marL="0" indent="0">
              <a:buNone/>
            </a:pPr>
            <a:r>
              <a:rPr lang="en-US" sz="2300" dirty="0">
                <a:solidFill>
                  <a:schemeClr val="tx1"/>
                </a:solidFill>
              </a:rPr>
              <a:t>• Has a yell</a:t>
            </a:r>
          </a:p>
          <a:p>
            <a:pPr marL="0" indent="0">
              <a:buNone/>
            </a:pPr>
            <a:r>
              <a:rPr lang="en-US" sz="2300" dirty="0">
                <a:solidFill>
                  <a:schemeClr val="tx1"/>
                </a:solidFill>
              </a:rPr>
              <a:t>• Camps together</a:t>
            </a:r>
          </a:p>
          <a:p>
            <a:pPr marL="0" indent="0">
              <a:buNone/>
            </a:pPr>
            <a:r>
              <a:rPr lang="en-US" sz="2300" dirty="0">
                <a:solidFill>
                  <a:schemeClr val="tx1"/>
                </a:solidFill>
              </a:rPr>
              <a:t>• Competes as a team</a:t>
            </a:r>
          </a:p>
          <a:p>
            <a:pPr marL="0" indent="0">
              <a:buNone/>
            </a:pPr>
            <a:r>
              <a:rPr lang="en-US" sz="2300" dirty="0">
                <a:solidFill>
                  <a:schemeClr val="tx1"/>
                </a:solidFill>
              </a:rPr>
              <a:t>• Leads ceremonies</a:t>
            </a:r>
          </a:p>
          <a:p>
            <a:pPr marL="0" indent="0">
              <a:buNone/>
            </a:pPr>
            <a:r>
              <a:rPr lang="en-US" sz="2300" dirty="0">
                <a:solidFill>
                  <a:schemeClr val="tx1"/>
                </a:solidFill>
              </a:rPr>
              <a:t>• Are </a:t>
            </a:r>
            <a:r>
              <a:rPr lang="en-US" sz="2300" dirty="0" smtClean="0">
                <a:solidFill>
                  <a:schemeClr val="tx1"/>
                </a:solidFill>
              </a:rPr>
              <a:t>semi permanent</a:t>
            </a:r>
            <a:endParaRPr lang="en-US" sz="23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35</a:t>
            </a:fld>
            <a:endParaRPr lang="en-US"/>
          </a:p>
        </p:txBody>
      </p:sp>
    </p:spTree>
    <p:extLst>
      <p:ext uri="{BB962C8B-B14F-4D97-AF65-F5344CB8AC3E}">
        <p14:creationId xmlns:p14="http://schemas.microsoft.com/office/powerpoint/2010/main" val="1263159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3009266" y="1199923"/>
            <a:ext cx="4371248" cy="3962399"/>
          </a:xfrm>
        </p:spPr>
        <p:txBody>
          <a:bodyPr/>
          <a:lstStyle/>
          <a:p>
            <a:pPr marL="0" indent="0">
              <a:buNone/>
            </a:pPr>
            <a:r>
              <a:rPr lang="en-US" sz="2300" dirty="0">
                <a:solidFill>
                  <a:schemeClr val="tx1"/>
                </a:solidFill>
              </a:rPr>
              <a:t>What Is a Patrol?</a:t>
            </a:r>
          </a:p>
          <a:p>
            <a:pPr marL="0" indent="0">
              <a:buNone/>
            </a:pPr>
            <a:r>
              <a:rPr lang="en-US" sz="2300" dirty="0">
                <a:solidFill>
                  <a:schemeClr val="tx1"/>
                </a:solidFill>
              </a:rPr>
              <a:t>• Basic unit of a troop</a:t>
            </a:r>
          </a:p>
          <a:p>
            <a:pPr marL="0" indent="0">
              <a:buNone/>
            </a:pPr>
            <a:r>
              <a:rPr lang="en-US" sz="2300" dirty="0">
                <a:solidFill>
                  <a:schemeClr val="tx1"/>
                </a:solidFill>
              </a:rPr>
              <a:t>• 6-8 Scouts</a:t>
            </a:r>
          </a:p>
          <a:p>
            <a:pPr marL="0" indent="0">
              <a:buNone/>
            </a:pPr>
            <a:r>
              <a:rPr lang="en-US" sz="2300" dirty="0">
                <a:solidFill>
                  <a:schemeClr val="tx1"/>
                </a:solidFill>
              </a:rPr>
              <a:t>• Has a boy leader</a:t>
            </a:r>
          </a:p>
          <a:p>
            <a:pPr marL="0" indent="0">
              <a:buNone/>
            </a:pPr>
            <a:r>
              <a:rPr lang="en-US" sz="2300" dirty="0">
                <a:solidFill>
                  <a:schemeClr val="tx1"/>
                </a:solidFill>
              </a:rPr>
              <a:t>• Has a name</a:t>
            </a:r>
          </a:p>
          <a:p>
            <a:pPr marL="0" indent="0">
              <a:buNone/>
            </a:pPr>
            <a:r>
              <a:rPr lang="en-US" sz="2300" dirty="0">
                <a:solidFill>
                  <a:schemeClr val="tx1"/>
                </a:solidFill>
              </a:rPr>
              <a:t>• Has a flag</a:t>
            </a:r>
          </a:p>
          <a:p>
            <a:pPr marL="0" indent="0">
              <a:buNone/>
            </a:pPr>
            <a:r>
              <a:rPr lang="en-US" sz="2300" dirty="0">
                <a:solidFill>
                  <a:schemeClr val="tx1"/>
                </a:solidFill>
              </a:rPr>
              <a:t>• Has a yell</a:t>
            </a:r>
          </a:p>
          <a:p>
            <a:pPr marL="0" indent="0">
              <a:buNone/>
            </a:pPr>
            <a:r>
              <a:rPr lang="en-US" sz="2300" dirty="0">
                <a:solidFill>
                  <a:schemeClr val="tx1"/>
                </a:solidFill>
              </a:rPr>
              <a:t>• Camps together</a:t>
            </a:r>
          </a:p>
          <a:p>
            <a:pPr marL="0" indent="0">
              <a:buNone/>
            </a:pPr>
            <a:r>
              <a:rPr lang="en-US" sz="2300" dirty="0">
                <a:solidFill>
                  <a:schemeClr val="tx1"/>
                </a:solidFill>
              </a:rPr>
              <a:t>• Competes as a team</a:t>
            </a:r>
          </a:p>
          <a:p>
            <a:pPr marL="0" indent="0">
              <a:buNone/>
            </a:pPr>
            <a:r>
              <a:rPr lang="en-US" sz="2300" dirty="0">
                <a:solidFill>
                  <a:schemeClr val="tx1"/>
                </a:solidFill>
              </a:rPr>
              <a:t>• Leads ceremonies</a:t>
            </a:r>
          </a:p>
          <a:p>
            <a:pPr marL="0" indent="0">
              <a:buNone/>
            </a:pPr>
            <a:r>
              <a:rPr lang="en-US" sz="2300" dirty="0">
                <a:solidFill>
                  <a:schemeClr val="tx1"/>
                </a:solidFill>
              </a:rPr>
              <a:t>• Are </a:t>
            </a:r>
            <a:r>
              <a:rPr lang="en-US" sz="2300" dirty="0" smtClean="0">
                <a:solidFill>
                  <a:schemeClr val="tx1"/>
                </a:solidFill>
              </a:rPr>
              <a:t>semi permanent</a:t>
            </a:r>
            <a:endParaRPr lang="en-US" sz="23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36</a:t>
            </a:fld>
            <a:endParaRPr lang="en-US"/>
          </a:p>
        </p:txBody>
      </p:sp>
    </p:spTree>
    <p:extLst>
      <p:ext uri="{BB962C8B-B14F-4D97-AF65-F5344CB8AC3E}">
        <p14:creationId xmlns:p14="http://schemas.microsoft.com/office/powerpoint/2010/main" val="4572794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37</a:t>
            </a:fld>
            <a:endParaRPr lang="en-US"/>
          </a:p>
        </p:txBody>
      </p:sp>
      <p:sp>
        <p:nvSpPr>
          <p:cNvPr id="5" name="Content Placeholder 2"/>
          <p:cNvSpPr txBox="1">
            <a:spLocks/>
          </p:cNvSpPr>
          <p:nvPr/>
        </p:nvSpPr>
        <p:spPr bwMode="auto">
          <a:xfrm>
            <a:off x="2564842" y="1417638"/>
            <a:ext cx="5621215" cy="423433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Kinds of Patrols</a:t>
            </a:r>
          </a:p>
          <a:p>
            <a:pPr marL="0" indent="0">
              <a:buNone/>
            </a:pPr>
            <a:r>
              <a:rPr lang="en-US" sz="2800" dirty="0">
                <a:solidFill>
                  <a:schemeClr val="tx1"/>
                </a:solidFill>
              </a:rPr>
              <a:t>• New-Scout patrol</a:t>
            </a:r>
          </a:p>
          <a:p>
            <a:pPr marL="0" indent="0">
              <a:buNone/>
            </a:pPr>
            <a:r>
              <a:rPr lang="en-US" sz="2800" dirty="0">
                <a:solidFill>
                  <a:schemeClr val="tx1"/>
                </a:solidFill>
              </a:rPr>
              <a:t>• Traditional patrol</a:t>
            </a:r>
          </a:p>
          <a:p>
            <a:pPr marL="0" indent="0">
              <a:buNone/>
            </a:pPr>
            <a:r>
              <a:rPr lang="en-US" sz="2800" dirty="0">
                <a:solidFill>
                  <a:schemeClr val="tx1"/>
                </a:solidFill>
              </a:rPr>
              <a:t>• Older-Scout patrol</a:t>
            </a:r>
          </a:p>
          <a:p>
            <a:pPr marL="0" indent="0">
              <a:buNone/>
            </a:pPr>
            <a:r>
              <a:rPr lang="en-US" sz="2800" dirty="0">
                <a:solidFill>
                  <a:schemeClr val="tx1"/>
                </a:solidFill>
              </a:rPr>
              <a:t>• National Honor </a:t>
            </a:r>
            <a:r>
              <a:rPr lang="en-US" sz="2800" dirty="0" smtClean="0">
                <a:solidFill>
                  <a:schemeClr val="tx1"/>
                </a:solidFill>
              </a:rPr>
              <a:t>Patrol </a:t>
            </a:r>
            <a:r>
              <a:rPr lang="en-US" sz="2800" dirty="0" smtClean="0">
                <a:solidFill>
                  <a:schemeClr val="tx1"/>
                </a:solidFill>
              </a:rPr>
              <a:t>(</a:t>
            </a:r>
            <a:r>
              <a:rPr lang="en-US" sz="2800" dirty="0">
                <a:solidFill>
                  <a:schemeClr val="tx1"/>
                </a:solidFill>
              </a:rPr>
              <a:t>award)</a:t>
            </a:r>
            <a:endParaRPr lang="en-US" dirty="0">
              <a:solidFill>
                <a:schemeClr val="tx1"/>
              </a:solidFill>
            </a:endParaRPr>
          </a:p>
        </p:txBody>
      </p:sp>
    </p:spTree>
    <p:extLst>
      <p:ext uri="{BB962C8B-B14F-4D97-AF65-F5344CB8AC3E}">
        <p14:creationId xmlns:p14="http://schemas.microsoft.com/office/powerpoint/2010/main" val="25468420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38</a:t>
            </a:fld>
            <a:endParaRPr lang="en-US"/>
          </a:p>
        </p:txBody>
      </p:sp>
      <p:sp>
        <p:nvSpPr>
          <p:cNvPr id="5" name="Content Placeholder 2"/>
          <p:cNvSpPr txBox="1">
            <a:spLocks/>
          </p:cNvSpPr>
          <p:nvPr/>
        </p:nvSpPr>
        <p:spPr bwMode="auto">
          <a:xfrm>
            <a:off x="2564842" y="1417638"/>
            <a:ext cx="5621215" cy="423433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Kinds of Patrols</a:t>
            </a:r>
          </a:p>
          <a:p>
            <a:pPr marL="0" indent="0">
              <a:buNone/>
            </a:pPr>
            <a:r>
              <a:rPr lang="en-US" sz="2800" dirty="0">
                <a:solidFill>
                  <a:schemeClr val="tx1"/>
                </a:solidFill>
              </a:rPr>
              <a:t>• New-Scout patrol</a:t>
            </a:r>
          </a:p>
          <a:p>
            <a:pPr marL="0" indent="0">
              <a:buNone/>
            </a:pPr>
            <a:r>
              <a:rPr lang="en-US" sz="2800" dirty="0">
                <a:solidFill>
                  <a:schemeClr val="tx1"/>
                </a:solidFill>
              </a:rPr>
              <a:t>• Traditional patrol</a:t>
            </a:r>
          </a:p>
          <a:p>
            <a:pPr marL="0" indent="0">
              <a:buNone/>
            </a:pPr>
            <a:r>
              <a:rPr lang="en-US" sz="2800" dirty="0">
                <a:solidFill>
                  <a:schemeClr val="tx1"/>
                </a:solidFill>
              </a:rPr>
              <a:t>• Older-Scout patrol</a:t>
            </a:r>
          </a:p>
          <a:p>
            <a:pPr marL="0" indent="0">
              <a:buNone/>
            </a:pPr>
            <a:r>
              <a:rPr lang="en-US" sz="2800" dirty="0">
                <a:solidFill>
                  <a:schemeClr val="tx1"/>
                </a:solidFill>
              </a:rPr>
              <a:t>• National Honor </a:t>
            </a:r>
            <a:r>
              <a:rPr lang="en-US" sz="2800" dirty="0" smtClean="0">
                <a:solidFill>
                  <a:schemeClr val="tx1"/>
                </a:solidFill>
              </a:rPr>
              <a:t>Patrol </a:t>
            </a:r>
            <a:r>
              <a:rPr lang="en-US" sz="2800" dirty="0" smtClean="0">
                <a:solidFill>
                  <a:schemeClr val="tx1"/>
                </a:solidFill>
              </a:rPr>
              <a:t>(</a:t>
            </a:r>
            <a:r>
              <a:rPr lang="en-US" sz="2800" dirty="0">
                <a:solidFill>
                  <a:schemeClr val="tx1"/>
                </a:solidFill>
              </a:rPr>
              <a:t>award)</a:t>
            </a:r>
            <a:endParaRPr lang="en-US" dirty="0">
              <a:solidFill>
                <a:schemeClr val="tx1"/>
              </a:solidFill>
            </a:endParaRPr>
          </a:p>
        </p:txBody>
      </p:sp>
    </p:spTree>
    <p:extLst>
      <p:ext uri="{BB962C8B-B14F-4D97-AF65-F5344CB8AC3E}">
        <p14:creationId xmlns:p14="http://schemas.microsoft.com/office/powerpoint/2010/main" val="17988238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2367007" y="1689781"/>
            <a:ext cx="7103563" cy="3842656"/>
          </a:xfrm>
        </p:spPr>
        <p:txBody>
          <a:bodyPr/>
          <a:lstStyle/>
          <a:p>
            <a:pPr marL="0" indent="0">
              <a:buNone/>
            </a:pPr>
            <a:r>
              <a:rPr lang="en-US" sz="3200" dirty="0">
                <a:solidFill>
                  <a:schemeClr val="tx1"/>
                </a:solidFill>
              </a:rPr>
              <a:t>Patrol Leadership </a:t>
            </a:r>
          </a:p>
          <a:p>
            <a:r>
              <a:rPr lang="en-US" sz="2800" dirty="0">
                <a:solidFill>
                  <a:schemeClr val="tx1"/>
                </a:solidFill>
              </a:rPr>
              <a:t>Patrol leader </a:t>
            </a:r>
          </a:p>
          <a:p>
            <a:r>
              <a:rPr lang="en-US" sz="2800" dirty="0">
                <a:solidFill>
                  <a:schemeClr val="tx1"/>
                </a:solidFill>
              </a:rPr>
              <a:t>Assistant patrol leader </a:t>
            </a:r>
          </a:p>
          <a:p>
            <a:r>
              <a:rPr lang="en-US" sz="2800" dirty="0" smtClean="0">
                <a:solidFill>
                  <a:schemeClr val="tx1"/>
                </a:solidFill>
              </a:rPr>
              <a:t>Troop </a:t>
            </a:r>
            <a:r>
              <a:rPr lang="en-US" sz="2800" dirty="0">
                <a:solidFill>
                  <a:schemeClr val="tx1"/>
                </a:solidFill>
              </a:rPr>
              <a:t>guide (as coach) </a:t>
            </a:r>
          </a:p>
          <a:p>
            <a:r>
              <a:rPr lang="en-US" sz="2800" dirty="0">
                <a:solidFill>
                  <a:schemeClr val="tx1"/>
                </a:solidFill>
              </a:rPr>
              <a:t>Patrol advisor (as advisor)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39</a:t>
            </a:fld>
            <a:endParaRPr lang="en-US"/>
          </a:p>
        </p:txBody>
      </p:sp>
    </p:spTree>
    <p:extLst>
      <p:ext uri="{BB962C8B-B14F-4D97-AF65-F5344CB8AC3E}">
        <p14:creationId xmlns:p14="http://schemas.microsoft.com/office/powerpoint/2010/main" val="141463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2600" dirty="0">
                <a:solidFill>
                  <a:schemeClr val="tx1"/>
                </a:solidFill>
              </a:rPr>
              <a:t>Why Are We Here?</a:t>
            </a:r>
          </a:p>
          <a:p>
            <a:pPr marL="0" lvl="0" indent="0">
              <a:buNone/>
            </a:pPr>
            <a:r>
              <a:rPr lang="en-US" sz="2600" dirty="0">
                <a:solidFill>
                  <a:schemeClr val="tx1"/>
                </a:solidFill>
              </a:rPr>
              <a:t>How effectively the Boy Scouts of America influences the lives of youth depends on its leaders and their ability to apply the aims and methods of Scouting.</a:t>
            </a:r>
            <a:br>
              <a:rPr lang="en-US" sz="2600" dirty="0">
                <a:solidFill>
                  <a:schemeClr val="tx1"/>
                </a:solidFill>
              </a:rPr>
            </a:br>
            <a:endParaRPr lang="en-US" sz="2600" dirty="0">
              <a:solidFill>
                <a:schemeClr val="tx1"/>
              </a:solidFill>
            </a:endParaRPr>
          </a:p>
          <a:p>
            <a:pPr marL="0" lvl="0" indent="0">
              <a:buNone/>
            </a:pPr>
            <a:r>
              <a:rPr lang="en-US" sz="2600" dirty="0">
                <a:solidFill>
                  <a:schemeClr val="tx1"/>
                </a:solidFill>
              </a:rPr>
              <a:t>Scoutmaster Position-Specific training is the BSA’s initial level of training for </a:t>
            </a:r>
            <a:r>
              <a:rPr lang="en-US" sz="2600" dirty="0" smtClean="0">
                <a:solidFill>
                  <a:schemeClr val="tx1"/>
                </a:solidFill>
              </a:rPr>
              <a:t>troop leaders.</a:t>
            </a:r>
            <a:r>
              <a:rPr lang="en-US" sz="2600" dirty="0">
                <a:solidFill>
                  <a:schemeClr val="tx1"/>
                </a:solidFill>
              </a:rPr>
              <a:t/>
            </a:r>
            <a:br>
              <a:rPr lang="en-US" sz="2600" dirty="0">
                <a:solidFill>
                  <a:schemeClr val="tx1"/>
                </a:solidFill>
              </a:rPr>
            </a:br>
            <a:endParaRPr lang="en-US" sz="2600" dirty="0">
              <a:solidFill>
                <a:schemeClr val="tx1"/>
              </a:solidFill>
            </a:endParaRPr>
          </a:p>
          <a:p>
            <a:pPr marL="0" indent="0">
              <a:buNone/>
            </a:pPr>
            <a:r>
              <a:rPr lang="en-US" sz="2600" dirty="0">
                <a:solidFill>
                  <a:schemeClr val="tx1"/>
                </a:solidFill>
              </a:rPr>
              <a:t>When Scoutmaster Position-Specific training and Introduction to Outdoor Leader Skills (IOLS) have both been completed, new Scoutmasters have the tools needed to run an effective Boy Scouting program.</a:t>
            </a:r>
            <a:r>
              <a:rPr lang="en-US" sz="2600" dirty="0">
                <a:solidFill>
                  <a:schemeClr val="tx1"/>
                </a:solidFill>
              </a:rPr>
              <a:t> </a:t>
            </a:r>
            <a:endParaRPr lang="en-US" sz="26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a:t>
            </a:fld>
            <a:endParaRPr lang="en-US"/>
          </a:p>
        </p:txBody>
      </p:sp>
    </p:spTree>
    <p:extLst>
      <p:ext uri="{BB962C8B-B14F-4D97-AF65-F5344CB8AC3E}">
        <p14:creationId xmlns:p14="http://schemas.microsoft.com/office/powerpoint/2010/main" val="1948903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2367007" y="1689781"/>
            <a:ext cx="7103563" cy="3842656"/>
          </a:xfrm>
        </p:spPr>
        <p:txBody>
          <a:bodyPr/>
          <a:lstStyle/>
          <a:p>
            <a:pPr marL="0" indent="0">
              <a:buNone/>
            </a:pPr>
            <a:r>
              <a:rPr lang="en-US" sz="3200" dirty="0">
                <a:solidFill>
                  <a:schemeClr val="tx1"/>
                </a:solidFill>
              </a:rPr>
              <a:t>Patrol Leadership </a:t>
            </a:r>
          </a:p>
          <a:p>
            <a:r>
              <a:rPr lang="en-US" sz="2800" dirty="0">
                <a:solidFill>
                  <a:schemeClr val="tx1"/>
                </a:solidFill>
              </a:rPr>
              <a:t>Patrol leader </a:t>
            </a:r>
          </a:p>
          <a:p>
            <a:r>
              <a:rPr lang="en-US" sz="2800" dirty="0">
                <a:solidFill>
                  <a:schemeClr val="tx1"/>
                </a:solidFill>
              </a:rPr>
              <a:t>Assistant patrol leader </a:t>
            </a:r>
          </a:p>
          <a:p>
            <a:r>
              <a:rPr lang="en-US" sz="2800" dirty="0" smtClean="0">
                <a:solidFill>
                  <a:schemeClr val="tx1"/>
                </a:solidFill>
              </a:rPr>
              <a:t>Troop </a:t>
            </a:r>
            <a:r>
              <a:rPr lang="en-US" sz="2800" dirty="0">
                <a:solidFill>
                  <a:schemeClr val="tx1"/>
                </a:solidFill>
              </a:rPr>
              <a:t>guide (as coach) </a:t>
            </a:r>
          </a:p>
          <a:p>
            <a:r>
              <a:rPr lang="en-US" sz="2800" dirty="0">
                <a:solidFill>
                  <a:schemeClr val="tx1"/>
                </a:solidFill>
              </a:rPr>
              <a:t>Patrol advisor (as advisor)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40</a:t>
            </a:fld>
            <a:endParaRPr lang="en-US"/>
          </a:p>
        </p:txBody>
      </p:sp>
    </p:spTree>
    <p:extLst>
      <p:ext uri="{BB962C8B-B14F-4D97-AF65-F5344CB8AC3E}">
        <p14:creationId xmlns:p14="http://schemas.microsoft.com/office/powerpoint/2010/main" val="5570930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41</a:t>
            </a:fld>
            <a:endParaRPr lang="en-US"/>
          </a:p>
        </p:txBody>
      </p:sp>
      <p:sp>
        <p:nvSpPr>
          <p:cNvPr id="5" name="Content Placeholder 2"/>
          <p:cNvSpPr txBox="1">
            <a:spLocks/>
          </p:cNvSpPr>
          <p:nvPr/>
        </p:nvSpPr>
        <p:spPr bwMode="auto">
          <a:xfrm>
            <a:off x="2180337" y="1417638"/>
            <a:ext cx="5602948" cy="423433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Why </a:t>
            </a:r>
            <a:r>
              <a:rPr lang="en-US" sz="3200" dirty="0" smtClean="0">
                <a:solidFill>
                  <a:schemeClr val="tx1"/>
                </a:solidFill>
              </a:rPr>
              <a:t>Have Patrol </a:t>
            </a:r>
            <a:r>
              <a:rPr lang="en-US" sz="3200" dirty="0">
                <a:solidFill>
                  <a:schemeClr val="tx1"/>
                </a:solidFill>
              </a:rPr>
              <a:t>Meetings?</a:t>
            </a:r>
          </a:p>
          <a:p>
            <a:pPr marL="0" indent="0">
              <a:buNone/>
            </a:pPr>
            <a:r>
              <a:rPr lang="en-US" sz="2800" dirty="0">
                <a:solidFill>
                  <a:schemeClr val="tx1"/>
                </a:solidFill>
              </a:rPr>
              <a:t>• Plan patrol activities</a:t>
            </a:r>
          </a:p>
          <a:p>
            <a:pPr marL="0" indent="0">
              <a:buNone/>
            </a:pPr>
            <a:r>
              <a:rPr lang="en-US" sz="2800" dirty="0">
                <a:solidFill>
                  <a:schemeClr val="tx1"/>
                </a:solidFill>
              </a:rPr>
              <a:t>• Collect the dues</a:t>
            </a:r>
          </a:p>
          <a:p>
            <a:pPr marL="0" indent="0">
              <a:buNone/>
            </a:pPr>
            <a:r>
              <a:rPr lang="en-US" sz="2800" dirty="0">
                <a:solidFill>
                  <a:schemeClr val="tx1"/>
                </a:solidFill>
              </a:rPr>
              <a:t>• Prepare for outings</a:t>
            </a:r>
          </a:p>
          <a:p>
            <a:pPr marL="0" indent="0">
              <a:buNone/>
            </a:pPr>
            <a:r>
              <a:rPr lang="en-US" sz="2800" dirty="0">
                <a:solidFill>
                  <a:schemeClr val="tx1"/>
                </a:solidFill>
              </a:rPr>
              <a:t>• Clean and repair gear</a:t>
            </a:r>
          </a:p>
          <a:p>
            <a:pPr marL="0" indent="0">
              <a:buNone/>
            </a:pPr>
            <a:r>
              <a:rPr lang="en-US" sz="2800" dirty="0">
                <a:solidFill>
                  <a:schemeClr val="tx1"/>
                </a:solidFill>
              </a:rPr>
              <a:t>• Play games</a:t>
            </a:r>
          </a:p>
          <a:p>
            <a:pPr marL="0" indent="0">
              <a:buNone/>
            </a:pPr>
            <a:r>
              <a:rPr lang="en-US" sz="2800" dirty="0">
                <a:solidFill>
                  <a:schemeClr val="tx1"/>
                </a:solidFill>
              </a:rPr>
              <a:t>• Work on skills</a:t>
            </a:r>
          </a:p>
          <a:p>
            <a:pPr marL="0" indent="0">
              <a:buNone/>
            </a:pPr>
            <a:r>
              <a:rPr lang="en-US" sz="2800" dirty="0">
                <a:solidFill>
                  <a:schemeClr val="tx1"/>
                </a:solidFill>
              </a:rPr>
              <a:t>• </a:t>
            </a:r>
            <a:r>
              <a:rPr lang="en-US" sz="2800" dirty="0" smtClean="0">
                <a:solidFill>
                  <a:schemeClr val="tx1"/>
                </a:solidFill>
              </a:rPr>
              <a:t>Rehearse</a:t>
            </a:r>
            <a:r>
              <a:rPr lang="en-US" sz="3200" dirty="0" smtClean="0">
                <a:solidFill>
                  <a:schemeClr val="tx1"/>
                </a:solidFill>
              </a:rPr>
              <a:t> </a:t>
            </a:r>
            <a:r>
              <a:rPr lang="en-US" sz="2800" dirty="0" smtClean="0">
                <a:solidFill>
                  <a:schemeClr val="tx1"/>
                </a:solidFill>
              </a:rPr>
              <a:t>ceremonies</a:t>
            </a:r>
            <a:endParaRPr lang="en-US" sz="2000" dirty="0">
              <a:solidFill>
                <a:schemeClr val="tx1"/>
              </a:solidFill>
            </a:endParaRPr>
          </a:p>
        </p:txBody>
      </p:sp>
    </p:spTree>
    <p:extLst>
      <p:ext uri="{BB962C8B-B14F-4D97-AF65-F5344CB8AC3E}">
        <p14:creationId xmlns:p14="http://schemas.microsoft.com/office/powerpoint/2010/main" val="19228337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42</a:t>
            </a:fld>
            <a:endParaRPr lang="en-US"/>
          </a:p>
        </p:txBody>
      </p:sp>
      <p:sp>
        <p:nvSpPr>
          <p:cNvPr id="5" name="Content Placeholder 2"/>
          <p:cNvSpPr txBox="1">
            <a:spLocks/>
          </p:cNvSpPr>
          <p:nvPr/>
        </p:nvSpPr>
        <p:spPr bwMode="auto">
          <a:xfrm>
            <a:off x="2180337" y="1417638"/>
            <a:ext cx="5602948" cy="423433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Why </a:t>
            </a:r>
            <a:r>
              <a:rPr lang="en-US" sz="3200" dirty="0" smtClean="0">
                <a:solidFill>
                  <a:schemeClr val="tx1"/>
                </a:solidFill>
              </a:rPr>
              <a:t>Have Patrol </a:t>
            </a:r>
            <a:r>
              <a:rPr lang="en-US" sz="3200" dirty="0">
                <a:solidFill>
                  <a:schemeClr val="tx1"/>
                </a:solidFill>
              </a:rPr>
              <a:t>Meetings?</a:t>
            </a:r>
          </a:p>
          <a:p>
            <a:pPr marL="0" indent="0">
              <a:buNone/>
            </a:pPr>
            <a:r>
              <a:rPr lang="en-US" sz="2800" dirty="0">
                <a:solidFill>
                  <a:schemeClr val="tx1"/>
                </a:solidFill>
              </a:rPr>
              <a:t>• Plan patrol activities</a:t>
            </a:r>
          </a:p>
          <a:p>
            <a:pPr marL="0" indent="0">
              <a:buNone/>
            </a:pPr>
            <a:r>
              <a:rPr lang="en-US" sz="2800" dirty="0">
                <a:solidFill>
                  <a:schemeClr val="tx1"/>
                </a:solidFill>
              </a:rPr>
              <a:t>• Collect the dues</a:t>
            </a:r>
          </a:p>
          <a:p>
            <a:pPr marL="0" indent="0">
              <a:buNone/>
            </a:pPr>
            <a:r>
              <a:rPr lang="en-US" sz="2800" dirty="0">
                <a:solidFill>
                  <a:schemeClr val="tx1"/>
                </a:solidFill>
              </a:rPr>
              <a:t>• Prepare for outings</a:t>
            </a:r>
          </a:p>
          <a:p>
            <a:pPr marL="0" indent="0">
              <a:buNone/>
            </a:pPr>
            <a:r>
              <a:rPr lang="en-US" sz="2800" dirty="0">
                <a:solidFill>
                  <a:schemeClr val="tx1"/>
                </a:solidFill>
              </a:rPr>
              <a:t>• Clean and repair gear</a:t>
            </a:r>
          </a:p>
          <a:p>
            <a:pPr marL="0" indent="0">
              <a:buNone/>
            </a:pPr>
            <a:r>
              <a:rPr lang="en-US" sz="2800" dirty="0">
                <a:solidFill>
                  <a:schemeClr val="tx1"/>
                </a:solidFill>
              </a:rPr>
              <a:t>• Play games</a:t>
            </a:r>
          </a:p>
          <a:p>
            <a:pPr marL="0" indent="0">
              <a:buNone/>
            </a:pPr>
            <a:r>
              <a:rPr lang="en-US" sz="2800" dirty="0">
                <a:solidFill>
                  <a:schemeClr val="tx1"/>
                </a:solidFill>
              </a:rPr>
              <a:t>• Work on skills</a:t>
            </a:r>
          </a:p>
          <a:p>
            <a:pPr marL="0" indent="0">
              <a:buNone/>
            </a:pPr>
            <a:r>
              <a:rPr lang="en-US" sz="2800" dirty="0">
                <a:solidFill>
                  <a:schemeClr val="tx1"/>
                </a:solidFill>
              </a:rPr>
              <a:t>• </a:t>
            </a:r>
            <a:r>
              <a:rPr lang="en-US" sz="2800" dirty="0" smtClean="0">
                <a:solidFill>
                  <a:schemeClr val="tx1"/>
                </a:solidFill>
              </a:rPr>
              <a:t>Rehearse</a:t>
            </a:r>
            <a:r>
              <a:rPr lang="en-US" sz="3200" dirty="0" smtClean="0">
                <a:solidFill>
                  <a:schemeClr val="tx1"/>
                </a:solidFill>
              </a:rPr>
              <a:t> </a:t>
            </a:r>
            <a:r>
              <a:rPr lang="en-US" sz="2800" dirty="0" smtClean="0">
                <a:solidFill>
                  <a:schemeClr val="tx1"/>
                </a:solidFill>
              </a:rPr>
              <a:t>ceremonies</a:t>
            </a:r>
            <a:endParaRPr lang="en-US" sz="2000" dirty="0">
              <a:solidFill>
                <a:schemeClr val="tx1"/>
              </a:solidFill>
            </a:endParaRPr>
          </a:p>
        </p:txBody>
      </p:sp>
    </p:spTree>
    <p:extLst>
      <p:ext uri="{BB962C8B-B14F-4D97-AF65-F5344CB8AC3E}">
        <p14:creationId xmlns:p14="http://schemas.microsoft.com/office/powerpoint/2010/main" val="341232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3600" dirty="0" smtClean="0">
                <a:solidFill>
                  <a:schemeClr val="tx1"/>
                </a:solidFill>
              </a:rPr>
              <a:t>Different Kinds of Patrols</a:t>
            </a:r>
          </a:p>
          <a:p>
            <a:pPr marL="0" indent="0">
              <a:buNone/>
            </a:pPr>
            <a:endParaRPr lang="en-US" sz="3200" dirty="0">
              <a:solidFill>
                <a:schemeClr val="tx1"/>
              </a:solidFill>
            </a:endParaRPr>
          </a:p>
          <a:p>
            <a:pPr marL="0" indent="0" algn="ctr">
              <a:buNone/>
            </a:pPr>
            <a:r>
              <a:rPr lang="en-US" sz="3200" dirty="0" smtClean="0">
                <a:solidFill>
                  <a:schemeClr val="tx1"/>
                </a:solidFill>
              </a:rPr>
              <a:t>New Scout Patrol</a:t>
            </a:r>
          </a:p>
          <a:p>
            <a:pPr marL="0" indent="0" algn="ctr">
              <a:buNone/>
            </a:pPr>
            <a:endParaRPr lang="en-US" sz="3200" dirty="0">
              <a:solidFill>
                <a:schemeClr val="tx1"/>
              </a:solidFill>
            </a:endParaRPr>
          </a:p>
          <a:p>
            <a:pPr marL="0" indent="0" algn="ctr">
              <a:buNone/>
            </a:pPr>
            <a:r>
              <a:rPr lang="en-US" sz="3200" dirty="0" smtClean="0">
                <a:solidFill>
                  <a:schemeClr val="tx1"/>
                </a:solidFill>
              </a:rPr>
              <a:t>Traditional Patrol</a:t>
            </a:r>
          </a:p>
          <a:p>
            <a:pPr marL="0" indent="0" algn="ctr">
              <a:buNone/>
            </a:pPr>
            <a:endParaRPr lang="en-US" sz="3200" dirty="0">
              <a:solidFill>
                <a:schemeClr val="tx1"/>
              </a:solidFill>
            </a:endParaRPr>
          </a:p>
          <a:p>
            <a:pPr marL="0" indent="0" algn="ctr">
              <a:buNone/>
            </a:pPr>
            <a:r>
              <a:rPr lang="en-US" sz="3200" dirty="0" smtClean="0">
                <a:solidFill>
                  <a:schemeClr val="tx1"/>
                </a:solidFill>
              </a:rPr>
              <a:t>Older Scout Patrol</a:t>
            </a:r>
            <a:endParaRPr lang="en-US" sz="32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43</a:t>
            </a:fld>
            <a:endParaRPr lang="en-US"/>
          </a:p>
        </p:txBody>
      </p:sp>
    </p:spTree>
    <p:extLst>
      <p:ext uri="{BB962C8B-B14F-4D97-AF65-F5344CB8AC3E}">
        <p14:creationId xmlns:p14="http://schemas.microsoft.com/office/powerpoint/2010/main" val="1247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3600" dirty="0" smtClean="0">
                <a:solidFill>
                  <a:schemeClr val="tx1"/>
                </a:solidFill>
              </a:rPr>
              <a:t>Different Kinds of Patrols</a:t>
            </a:r>
          </a:p>
          <a:p>
            <a:pPr marL="0" indent="0">
              <a:buNone/>
            </a:pPr>
            <a:endParaRPr lang="en-US" sz="3200" dirty="0">
              <a:solidFill>
                <a:schemeClr val="tx1"/>
              </a:solidFill>
            </a:endParaRPr>
          </a:p>
          <a:p>
            <a:pPr marL="0" indent="0" algn="ctr">
              <a:buNone/>
            </a:pPr>
            <a:r>
              <a:rPr lang="en-US" sz="3200" dirty="0" smtClean="0">
                <a:solidFill>
                  <a:schemeClr val="tx1"/>
                </a:solidFill>
              </a:rPr>
              <a:t>New Scout Patrol</a:t>
            </a:r>
          </a:p>
          <a:p>
            <a:pPr marL="0" indent="0" algn="ctr">
              <a:buNone/>
            </a:pPr>
            <a:endParaRPr lang="en-US" sz="3200" dirty="0">
              <a:solidFill>
                <a:schemeClr val="tx1"/>
              </a:solidFill>
            </a:endParaRPr>
          </a:p>
          <a:p>
            <a:pPr marL="0" indent="0" algn="ctr">
              <a:buNone/>
            </a:pPr>
            <a:r>
              <a:rPr lang="en-US" sz="3200" dirty="0" smtClean="0">
                <a:solidFill>
                  <a:schemeClr val="tx1"/>
                </a:solidFill>
              </a:rPr>
              <a:t>Traditional Patrol</a:t>
            </a:r>
          </a:p>
          <a:p>
            <a:pPr marL="0" indent="0" algn="ctr">
              <a:buNone/>
            </a:pPr>
            <a:endParaRPr lang="en-US" sz="3200" dirty="0">
              <a:solidFill>
                <a:schemeClr val="tx1"/>
              </a:solidFill>
            </a:endParaRPr>
          </a:p>
          <a:p>
            <a:pPr marL="0" indent="0" algn="ctr">
              <a:buNone/>
            </a:pPr>
            <a:r>
              <a:rPr lang="en-US" sz="3200" dirty="0" smtClean="0">
                <a:solidFill>
                  <a:schemeClr val="tx1"/>
                </a:solidFill>
              </a:rPr>
              <a:t>Older Scout Patrol</a:t>
            </a:r>
            <a:endParaRPr lang="en-US" sz="32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44</a:t>
            </a:fld>
            <a:endParaRPr lang="en-US"/>
          </a:p>
        </p:txBody>
      </p:sp>
    </p:spTree>
    <p:extLst>
      <p:ext uri="{BB962C8B-B14F-4D97-AF65-F5344CB8AC3E}">
        <p14:creationId xmlns:p14="http://schemas.microsoft.com/office/powerpoint/2010/main" val="13052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New Scout Patrol</a:t>
            </a:r>
            <a:endParaRPr lang="en-US" dirty="0">
              <a:solidFill>
                <a:schemeClr val="tx1"/>
              </a:solidFill>
            </a:endParaRPr>
          </a:p>
        </p:txBody>
      </p:sp>
      <p:sp>
        <p:nvSpPr>
          <p:cNvPr id="3" name="Content Placeholder 2"/>
          <p:cNvSpPr>
            <a:spLocks noGrp="1"/>
          </p:cNvSpPr>
          <p:nvPr>
            <p:ph idx="1"/>
          </p:nvPr>
        </p:nvSpPr>
        <p:spPr/>
        <p:txBody>
          <a:bodyPr/>
          <a:lstStyle/>
          <a:p>
            <a:pPr>
              <a:lnSpc>
                <a:spcPct val="120000"/>
              </a:lnSpc>
            </a:pPr>
            <a:r>
              <a:rPr lang="en-US" dirty="0">
                <a:solidFill>
                  <a:schemeClr val="tx1"/>
                </a:solidFill>
              </a:rPr>
              <a:t>Just joined the troop at the same time </a:t>
            </a:r>
          </a:p>
          <a:p>
            <a:pPr>
              <a:lnSpc>
                <a:spcPct val="120000"/>
              </a:lnSpc>
            </a:pPr>
            <a:r>
              <a:rPr lang="en-US" dirty="0">
                <a:solidFill>
                  <a:schemeClr val="tx1"/>
                </a:solidFill>
              </a:rPr>
              <a:t>New to Scouting </a:t>
            </a:r>
          </a:p>
          <a:p>
            <a:pPr>
              <a:lnSpc>
                <a:spcPct val="120000"/>
              </a:lnSpc>
            </a:pPr>
            <a:r>
              <a:rPr lang="en-US" dirty="0">
                <a:solidFill>
                  <a:schemeClr val="tx1"/>
                </a:solidFill>
              </a:rPr>
              <a:t>Were probably a </a:t>
            </a:r>
            <a:r>
              <a:rPr lang="en-US" dirty="0" err="1">
                <a:solidFill>
                  <a:schemeClr val="tx1"/>
                </a:solidFill>
              </a:rPr>
              <a:t>Webelos</a:t>
            </a:r>
            <a:r>
              <a:rPr lang="en-US" dirty="0">
                <a:solidFill>
                  <a:schemeClr val="tx1"/>
                </a:solidFill>
              </a:rPr>
              <a:t> den or group of friends </a:t>
            </a:r>
          </a:p>
          <a:p>
            <a:pPr>
              <a:lnSpc>
                <a:spcPct val="120000"/>
              </a:lnSpc>
            </a:pPr>
            <a:r>
              <a:rPr lang="en-US" dirty="0">
                <a:solidFill>
                  <a:schemeClr val="tx1"/>
                </a:solidFill>
              </a:rPr>
              <a:t>Patrol leaders serve shorter terms </a:t>
            </a:r>
          </a:p>
          <a:p>
            <a:pPr>
              <a:lnSpc>
                <a:spcPct val="120000"/>
              </a:lnSpc>
            </a:pPr>
            <a:r>
              <a:rPr lang="en-US" dirty="0">
                <a:solidFill>
                  <a:schemeClr val="tx1"/>
                </a:solidFill>
              </a:rPr>
              <a:t>Has an older Scout to assist them (troop guide) </a:t>
            </a:r>
          </a:p>
          <a:p>
            <a:pPr>
              <a:lnSpc>
                <a:spcPct val="120000"/>
              </a:lnSpc>
            </a:pPr>
            <a:r>
              <a:rPr lang="en-US" dirty="0">
                <a:solidFill>
                  <a:schemeClr val="tx1"/>
                </a:solidFill>
              </a:rPr>
              <a:t>Has an assistant Scoutmaster to coach them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45</a:t>
            </a:fld>
            <a:endParaRPr lang="en-US"/>
          </a:p>
        </p:txBody>
      </p:sp>
    </p:spTree>
    <p:extLst>
      <p:ext uri="{BB962C8B-B14F-4D97-AF65-F5344CB8AC3E}">
        <p14:creationId xmlns:p14="http://schemas.microsoft.com/office/powerpoint/2010/main" val="381683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New Scout Patrol</a:t>
            </a:r>
            <a:endParaRPr lang="en-US" dirty="0">
              <a:solidFill>
                <a:schemeClr val="tx1"/>
              </a:solidFill>
            </a:endParaRPr>
          </a:p>
        </p:txBody>
      </p:sp>
      <p:sp>
        <p:nvSpPr>
          <p:cNvPr id="3" name="Content Placeholder 2"/>
          <p:cNvSpPr>
            <a:spLocks noGrp="1"/>
          </p:cNvSpPr>
          <p:nvPr>
            <p:ph idx="1"/>
          </p:nvPr>
        </p:nvSpPr>
        <p:spPr/>
        <p:txBody>
          <a:bodyPr/>
          <a:lstStyle/>
          <a:p>
            <a:pPr>
              <a:lnSpc>
                <a:spcPct val="120000"/>
              </a:lnSpc>
            </a:pPr>
            <a:r>
              <a:rPr lang="en-US" dirty="0">
                <a:solidFill>
                  <a:schemeClr val="tx1"/>
                </a:solidFill>
              </a:rPr>
              <a:t>Just joined the troop at the same time </a:t>
            </a:r>
          </a:p>
          <a:p>
            <a:pPr>
              <a:lnSpc>
                <a:spcPct val="120000"/>
              </a:lnSpc>
            </a:pPr>
            <a:r>
              <a:rPr lang="en-US" dirty="0">
                <a:solidFill>
                  <a:schemeClr val="tx1"/>
                </a:solidFill>
              </a:rPr>
              <a:t>New to Scouting </a:t>
            </a:r>
          </a:p>
          <a:p>
            <a:pPr>
              <a:lnSpc>
                <a:spcPct val="120000"/>
              </a:lnSpc>
            </a:pPr>
            <a:r>
              <a:rPr lang="en-US" dirty="0">
                <a:solidFill>
                  <a:schemeClr val="tx1"/>
                </a:solidFill>
              </a:rPr>
              <a:t>Were probably a </a:t>
            </a:r>
            <a:r>
              <a:rPr lang="en-US" dirty="0" err="1">
                <a:solidFill>
                  <a:schemeClr val="tx1"/>
                </a:solidFill>
              </a:rPr>
              <a:t>Webelos</a:t>
            </a:r>
            <a:r>
              <a:rPr lang="en-US" dirty="0">
                <a:solidFill>
                  <a:schemeClr val="tx1"/>
                </a:solidFill>
              </a:rPr>
              <a:t> den or group of friends </a:t>
            </a:r>
          </a:p>
          <a:p>
            <a:pPr>
              <a:lnSpc>
                <a:spcPct val="120000"/>
              </a:lnSpc>
            </a:pPr>
            <a:r>
              <a:rPr lang="en-US" dirty="0">
                <a:solidFill>
                  <a:schemeClr val="tx1"/>
                </a:solidFill>
              </a:rPr>
              <a:t>Patrol leaders serve shorter terms </a:t>
            </a:r>
          </a:p>
          <a:p>
            <a:pPr>
              <a:lnSpc>
                <a:spcPct val="120000"/>
              </a:lnSpc>
            </a:pPr>
            <a:r>
              <a:rPr lang="en-US" dirty="0">
                <a:solidFill>
                  <a:schemeClr val="tx1"/>
                </a:solidFill>
              </a:rPr>
              <a:t>Has an older Scout to assist them (troop guide) </a:t>
            </a:r>
          </a:p>
          <a:p>
            <a:pPr>
              <a:lnSpc>
                <a:spcPct val="120000"/>
              </a:lnSpc>
            </a:pPr>
            <a:r>
              <a:rPr lang="en-US" dirty="0">
                <a:solidFill>
                  <a:schemeClr val="tx1"/>
                </a:solidFill>
              </a:rPr>
              <a:t>Has an assistant Scoutmaster to coach them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46</a:t>
            </a:fld>
            <a:endParaRPr lang="en-US"/>
          </a:p>
        </p:txBody>
      </p:sp>
    </p:spTree>
    <p:extLst>
      <p:ext uri="{BB962C8B-B14F-4D97-AF65-F5344CB8AC3E}">
        <p14:creationId xmlns:p14="http://schemas.microsoft.com/office/powerpoint/2010/main" val="110690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Traditional Patrol</a:t>
            </a:r>
            <a:endParaRPr lang="en-US" dirty="0">
              <a:solidFill>
                <a:schemeClr val="tx1"/>
              </a:solidFill>
            </a:endParaRPr>
          </a:p>
        </p:txBody>
      </p:sp>
      <p:sp>
        <p:nvSpPr>
          <p:cNvPr id="3" name="Content Placeholder 2"/>
          <p:cNvSpPr>
            <a:spLocks noGrp="1"/>
          </p:cNvSpPr>
          <p:nvPr>
            <p:ph idx="1"/>
          </p:nvPr>
        </p:nvSpPr>
        <p:spPr>
          <a:xfrm>
            <a:off x="1336489" y="1600201"/>
            <a:ext cx="6699239" cy="4234338"/>
          </a:xfrm>
        </p:spPr>
        <p:txBody>
          <a:bodyPr/>
          <a:lstStyle/>
          <a:p>
            <a:pPr>
              <a:lnSpc>
                <a:spcPct val="120000"/>
              </a:lnSpc>
            </a:pPr>
            <a:r>
              <a:rPr lang="en-US" dirty="0" smtClean="0">
                <a:solidFill>
                  <a:schemeClr val="tx1"/>
                </a:solidFill>
              </a:rPr>
              <a:t>Friends </a:t>
            </a:r>
            <a:r>
              <a:rPr lang="en-US" dirty="0">
                <a:solidFill>
                  <a:schemeClr val="tx1"/>
                </a:solidFill>
              </a:rPr>
              <a:t>with similar interests and abilities </a:t>
            </a:r>
          </a:p>
          <a:p>
            <a:pPr>
              <a:lnSpc>
                <a:spcPct val="120000"/>
              </a:lnSpc>
            </a:pPr>
            <a:r>
              <a:rPr lang="en-US" dirty="0" smtClean="0">
                <a:solidFill>
                  <a:schemeClr val="tx1"/>
                </a:solidFill>
              </a:rPr>
              <a:t>Chose </a:t>
            </a:r>
            <a:r>
              <a:rPr lang="en-US" dirty="0">
                <a:solidFill>
                  <a:schemeClr val="tx1"/>
                </a:solidFill>
              </a:rPr>
              <a:t>to be in the patrol together </a:t>
            </a:r>
          </a:p>
          <a:p>
            <a:pPr>
              <a:lnSpc>
                <a:spcPct val="120000"/>
              </a:lnSpc>
            </a:pPr>
            <a:r>
              <a:rPr lang="en-US" dirty="0" smtClean="0">
                <a:solidFill>
                  <a:schemeClr val="tx1"/>
                </a:solidFill>
              </a:rPr>
              <a:t>Range </a:t>
            </a:r>
            <a:r>
              <a:rPr lang="en-US" dirty="0">
                <a:solidFill>
                  <a:schemeClr val="tx1"/>
                </a:solidFill>
              </a:rPr>
              <a:t>of ages</a:t>
            </a:r>
            <a:br>
              <a:rPr lang="en-US" dirty="0">
                <a:solidFill>
                  <a:schemeClr val="tx1"/>
                </a:solidFill>
              </a:rPr>
            </a:br>
            <a:r>
              <a:rPr lang="en-US" dirty="0">
                <a:solidFill>
                  <a:schemeClr val="tx1"/>
                </a:solidFill>
              </a:rPr>
              <a:t>(no more than three years between oldest</a:t>
            </a:r>
            <a:br>
              <a:rPr lang="en-US" dirty="0">
                <a:solidFill>
                  <a:schemeClr val="tx1"/>
                </a:solidFill>
              </a:rPr>
            </a:br>
            <a:r>
              <a:rPr lang="en-US" dirty="0">
                <a:solidFill>
                  <a:schemeClr val="tx1"/>
                </a:solidFill>
              </a:rPr>
              <a:t>and youngest)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47</a:t>
            </a:fld>
            <a:endParaRPr lang="en-US"/>
          </a:p>
        </p:txBody>
      </p:sp>
    </p:spTree>
    <p:extLst>
      <p:ext uri="{BB962C8B-B14F-4D97-AF65-F5344CB8AC3E}">
        <p14:creationId xmlns:p14="http://schemas.microsoft.com/office/powerpoint/2010/main" val="362560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Traditional Patrol</a:t>
            </a:r>
            <a:endParaRPr lang="en-US" dirty="0">
              <a:solidFill>
                <a:schemeClr val="tx1"/>
              </a:solidFill>
            </a:endParaRPr>
          </a:p>
        </p:txBody>
      </p:sp>
      <p:sp>
        <p:nvSpPr>
          <p:cNvPr id="3" name="Content Placeholder 2"/>
          <p:cNvSpPr>
            <a:spLocks noGrp="1"/>
          </p:cNvSpPr>
          <p:nvPr>
            <p:ph idx="1"/>
          </p:nvPr>
        </p:nvSpPr>
        <p:spPr>
          <a:xfrm>
            <a:off x="1336489" y="1600201"/>
            <a:ext cx="6699239" cy="4234338"/>
          </a:xfrm>
        </p:spPr>
        <p:txBody>
          <a:bodyPr/>
          <a:lstStyle/>
          <a:p>
            <a:pPr>
              <a:lnSpc>
                <a:spcPct val="120000"/>
              </a:lnSpc>
            </a:pPr>
            <a:r>
              <a:rPr lang="en-US" dirty="0" smtClean="0">
                <a:solidFill>
                  <a:schemeClr val="tx1"/>
                </a:solidFill>
              </a:rPr>
              <a:t>Friends </a:t>
            </a:r>
            <a:r>
              <a:rPr lang="en-US" dirty="0">
                <a:solidFill>
                  <a:schemeClr val="tx1"/>
                </a:solidFill>
              </a:rPr>
              <a:t>with similar interests and abilities </a:t>
            </a:r>
          </a:p>
          <a:p>
            <a:pPr>
              <a:lnSpc>
                <a:spcPct val="120000"/>
              </a:lnSpc>
            </a:pPr>
            <a:r>
              <a:rPr lang="en-US" dirty="0" smtClean="0">
                <a:solidFill>
                  <a:schemeClr val="tx1"/>
                </a:solidFill>
              </a:rPr>
              <a:t>Chose </a:t>
            </a:r>
            <a:r>
              <a:rPr lang="en-US" dirty="0">
                <a:solidFill>
                  <a:schemeClr val="tx1"/>
                </a:solidFill>
              </a:rPr>
              <a:t>to be in the patrol together </a:t>
            </a:r>
          </a:p>
          <a:p>
            <a:pPr>
              <a:lnSpc>
                <a:spcPct val="120000"/>
              </a:lnSpc>
            </a:pPr>
            <a:r>
              <a:rPr lang="en-US" dirty="0" smtClean="0">
                <a:solidFill>
                  <a:schemeClr val="tx1"/>
                </a:solidFill>
              </a:rPr>
              <a:t>Range </a:t>
            </a:r>
            <a:r>
              <a:rPr lang="en-US" dirty="0">
                <a:solidFill>
                  <a:schemeClr val="tx1"/>
                </a:solidFill>
              </a:rPr>
              <a:t>of ages</a:t>
            </a:r>
            <a:br>
              <a:rPr lang="en-US" dirty="0">
                <a:solidFill>
                  <a:schemeClr val="tx1"/>
                </a:solidFill>
              </a:rPr>
            </a:br>
            <a:r>
              <a:rPr lang="en-US" dirty="0">
                <a:solidFill>
                  <a:schemeClr val="tx1"/>
                </a:solidFill>
              </a:rPr>
              <a:t>(no more than three years between oldest</a:t>
            </a:r>
            <a:br>
              <a:rPr lang="en-US" dirty="0">
                <a:solidFill>
                  <a:schemeClr val="tx1"/>
                </a:solidFill>
              </a:rPr>
            </a:br>
            <a:r>
              <a:rPr lang="en-US" dirty="0">
                <a:solidFill>
                  <a:schemeClr val="tx1"/>
                </a:solidFill>
              </a:rPr>
              <a:t>and youngest)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48</a:t>
            </a:fld>
            <a:endParaRPr lang="en-US"/>
          </a:p>
        </p:txBody>
      </p:sp>
    </p:spTree>
    <p:extLst>
      <p:ext uri="{BB962C8B-B14F-4D97-AF65-F5344CB8AC3E}">
        <p14:creationId xmlns:p14="http://schemas.microsoft.com/office/powerpoint/2010/main" val="8919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Older Scout Patrol</a:t>
            </a:r>
            <a:endParaRPr lang="en-US" dirty="0">
              <a:solidFill>
                <a:schemeClr val="tx1"/>
              </a:solidFill>
            </a:endParaRPr>
          </a:p>
        </p:txBody>
      </p:sp>
      <p:sp>
        <p:nvSpPr>
          <p:cNvPr id="3" name="Content Placeholder 2"/>
          <p:cNvSpPr>
            <a:spLocks noGrp="1"/>
          </p:cNvSpPr>
          <p:nvPr>
            <p:ph idx="1"/>
          </p:nvPr>
        </p:nvSpPr>
        <p:spPr>
          <a:xfrm>
            <a:off x="1251003" y="1600201"/>
            <a:ext cx="7261008" cy="4234338"/>
          </a:xfrm>
        </p:spPr>
        <p:txBody>
          <a:bodyPr/>
          <a:lstStyle/>
          <a:p>
            <a:pPr>
              <a:lnSpc>
                <a:spcPct val="120000"/>
              </a:lnSpc>
            </a:pPr>
            <a:r>
              <a:rPr lang="en-US" dirty="0" smtClean="0">
                <a:solidFill>
                  <a:schemeClr val="tx1"/>
                </a:solidFill>
              </a:rPr>
              <a:t>Experienced </a:t>
            </a:r>
            <a:r>
              <a:rPr lang="en-US" dirty="0">
                <a:solidFill>
                  <a:schemeClr val="tx1"/>
                </a:solidFill>
              </a:rPr>
              <a:t>Scouts </a:t>
            </a:r>
          </a:p>
          <a:p>
            <a:pPr>
              <a:lnSpc>
                <a:spcPct val="120000"/>
              </a:lnSpc>
            </a:pPr>
            <a:r>
              <a:rPr lang="en-US" dirty="0" smtClean="0">
                <a:solidFill>
                  <a:schemeClr val="tx1"/>
                </a:solidFill>
              </a:rPr>
              <a:t>14 </a:t>
            </a:r>
            <a:r>
              <a:rPr lang="en-US" dirty="0">
                <a:solidFill>
                  <a:schemeClr val="tx1"/>
                </a:solidFill>
              </a:rPr>
              <a:t>years or older </a:t>
            </a:r>
          </a:p>
          <a:p>
            <a:pPr>
              <a:lnSpc>
                <a:spcPct val="120000"/>
              </a:lnSpc>
            </a:pPr>
            <a:r>
              <a:rPr lang="en-US" dirty="0" smtClean="0">
                <a:solidFill>
                  <a:schemeClr val="tx1"/>
                </a:solidFill>
              </a:rPr>
              <a:t>Participate </a:t>
            </a:r>
            <a:r>
              <a:rPr lang="en-US" dirty="0">
                <a:solidFill>
                  <a:schemeClr val="tx1"/>
                </a:solidFill>
              </a:rPr>
              <a:t>in higher </a:t>
            </a:r>
            <a:r>
              <a:rPr lang="en-US" dirty="0" smtClean="0">
                <a:solidFill>
                  <a:schemeClr val="tx1"/>
                </a:solidFill>
              </a:rPr>
              <a:t>adventures</a:t>
            </a:r>
            <a:br>
              <a:rPr lang="en-US" dirty="0" smtClean="0">
                <a:solidFill>
                  <a:schemeClr val="tx1"/>
                </a:solidFill>
              </a:rPr>
            </a:br>
            <a:r>
              <a:rPr lang="en-US" dirty="0" smtClean="0">
                <a:solidFill>
                  <a:schemeClr val="tx1"/>
                </a:solidFill>
              </a:rPr>
              <a:t>(</a:t>
            </a:r>
            <a:r>
              <a:rPr lang="en-US" dirty="0">
                <a:solidFill>
                  <a:schemeClr val="tx1"/>
                </a:solidFill>
              </a:rPr>
              <a:t>see age- appropriate guidelines) </a:t>
            </a:r>
          </a:p>
          <a:p>
            <a:pPr>
              <a:lnSpc>
                <a:spcPct val="120000"/>
              </a:lnSpc>
            </a:pPr>
            <a:r>
              <a:rPr lang="en-US" dirty="0" smtClean="0">
                <a:solidFill>
                  <a:schemeClr val="tx1"/>
                </a:solidFill>
              </a:rPr>
              <a:t>Serve </a:t>
            </a:r>
            <a:r>
              <a:rPr lang="en-US" dirty="0">
                <a:solidFill>
                  <a:schemeClr val="tx1"/>
                </a:solidFill>
              </a:rPr>
              <a:t>as youth </a:t>
            </a:r>
            <a:r>
              <a:rPr lang="en-US" dirty="0" smtClean="0">
                <a:solidFill>
                  <a:schemeClr val="tx1"/>
                </a:solidFill>
              </a:rPr>
              <a:t>leaders</a:t>
            </a:r>
          </a:p>
          <a:p>
            <a:pPr>
              <a:lnSpc>
                <a:spcPct val="120000"/>
              </a:lnSpc>
            </a:pPr>
            <a:r>
              <a:rPr lang="en-US" dirty="0" smtClean="0">
                <a:solidFill>
                  <a:schemeClr val="tx1"/>
                </a:solidFill>
              </a:rPr>
              <a:t>Keeps </a:t>
            </a:r>
            <a:r>
              <a:rPr lang="en-US" dirty="0">
                <a:solidFill>
                  <a:schemeClr val="tx1"/>
                </a:solidFill>
              </a:rPr>
              <a:t>older Scouts </a:t>
            </a:r>
            <a:r>
              <a:rPr lang="en-US" dirty="0" smtClean="0">
                <a:solidFill>
                  <a:schemeClr val="tx1"/>
                </a:solidFill>
              </a:rPr>
              <a:t>engaged </a:t>
            </a:r>
            <a:r>
              <a:rPr lang="en-US" dirty="0">
                <a:solidFill>
                  <a:schemeClr val="tx1"/>
                </a:solidFill>
              </a:rPr>
              <a:t>and </a:t>
            </a:r>
            <a:r>
              <a:rPr lang="en-US" dirty="0" smtClean="0">
                <a:solidFill>
                  <a:schemeClr val="tx1"/>
                </a:solidFill>
              </a:rPr>
              <a:t>contributing </a:t>
            </a:r>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49</a:t>
            </a:fld>
            <a:endParaRPr lang="en-US"/>
          </a:p>
        </p:txBody>
      </p:sp>
    </p:spTree>
    <p:extLst>
      <p:ext uri="{BB962C8B-B14F-4D97-AF65-F5344CB8AC3E}">
        <p14:creationId xmlns:p14="http://schemas.microsoft.com/office/powerpoint/2010/main" val="125562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600" dirty="0" smtClean="0">
                <a:solidFill>
                  <a:schemeClr val="tx1"/>
                </a:solidFill>
              </a:rPr>
              <a:t>Boy </a:t>
            </a:r>
            <a:r>
              <a:rPr lang="en-US" sz="2600" dirty="0" smtClean="0">
                <a:solidFill>
                  <a:schemeClr val="tx1"/>
                </a:solidFill>
              </a:rPr>
              <a:t>Scouts of </a:t>
            </a:r>
            <a:r>
              <a:rPr lang="en-US" sz="2600" dirty="0" smtClean="0">
                <a:solidFill>
                  <a:schemeClr val="tx1"/>
                </a:solidFill>
              </a:rPr>
              <a:t>America Mission Statement</a:t>
            </a:r>
            <a:endParaRPr lang="en-US" sz="2600" dirty="0">
              <a:solidFill>
                <a:schemeClr val="tx1"/>
              </a:solidFill>
            </a:endParaRPr>
          </a:p>
        </p:txBody>
      </p:sp>
      <p:sp>
        <p:nvSpPr>
          <p:cNvPr id="3" name="Content Placeholder 2"/>
          <p:cNvSpPr>
            <a:spLocks noGrp="1"/>
          </p:cNvSpPr>
          <p:nvPr>
            <p:ph idx="1"/>
          </p:nvPr>
        </p:nvSpPr>
        <p:spPr/>
        <p:txBody>
          <a:bodyPr/>
          <a:lstStyle/>
          <a:p>
            <a:pPr marL="0" indent="0">
              <a:buNone/>
            </a:pPr>
            <a:r>
              <a:rPr lang="en-US" sz="3600" dirty="0">
                <a:solidFill>
                  <a:schemeClr val="tx1"/>
                </a:solidFill>
              </a:rPr>
              <a:t>The mission of the Boy Scouts of America is to prepare young people to make ethical and moral choices over their lifetimes by instilling in them the values of the Scout Oath and Law.</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a:t>
            </a:fld>
            <a:endParaRPr lang="en-US"/>
          </a:p>
        </p:txBody>
      </p:sp>
    </p:spTree>
    <p:extLst>
      <p:ext uri="{BB962C8B-B14F-4D97-AF65-F5344CB8AC3E}">
        <p14:creationId xmlns:p14="http://schemas.microsoft.com/office/powerpoint/2010/main" val="368425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Older Scout Patrol</a:t>
            </a:r>
            <a:endParaRPr lang="en-US" dirty="0">
              <a:solidFill>
                <a:schemeClr val="tx1"/>
              </a:solidFill>
            </a:endParaRPr>
          </a:p>
        </p:txBody>
      </p:sp>
      <p:sp>
        <p:nvSpPr>
          <p:cNvPr id="3" name="Content Placeholder 2"/>
          <p:cNvSpPr>
            <a:spLocks noGrp="1"/>
          </p:cNvSpPr>
          <p:nvPr>
            <p:ph idx="1"/>
          </p:nvPr>
        </p:nvSpPr>
        <p:spPr>
          <a:xfrm>
            <a:off x="1251003" y="1600201"/>
            <a:ext cx="7261008" cy="4234338"/>
          </a:xfrm>
        </p:spPr>
        <p:txBody>
          <a:bodyPr/>
          <a:lstStyle/>
          <a:p>
            <a:pPr>
              <a:lnSpc>
                <a:spcPct val="120000"/>
              </a:lnSpc>
            </a:pPr>
            <a:r>
              <a:rPr lang="en-US" dirty="0" smtClean="0">
                <a:solidFill>
                  <a:schemeClr val="tx1"/>
                </a:solidFill>
              </a:rPr>
              <a:t>Experienced </a:t>
            </a:r>
            <a:r>
              <a:rPr lang="en-US" dirty="0">
                <a:solidFill>
                  <a:schemeClr val="tx1"/>
                </a:solidFill>
              </a:rPr>
              <a:t>Scouts </a:t>
            </a:r>
          </a:p>
          <a:p>
            <a:pPr>
              <a:lnSpc>
                <a:spcPct val="120000"/>
              </a:lnSpc>
            </a:pPr>
            <a:r>
              <a:rPr lang="en-US" dirty="0" smtClean="0">
                <a:solidFill>
                  <a:schemeClr val="tx1"/>
                </a:solidFill>
              </a:rPr>
              <a:t>14 </a:t>
            </a:r>
            <a:r>
              <a:rPr lang="en-US" dirty="0">
                <a:solidFill>
                  <a:schemeClr val="tx1"/>
                </a:solidFill>
              </a:rPr>
              <a:t>years or older </a:t>
            </a:r>
          </a:p>
          <a:p>
            <a:pPr>
              <a:lnSpc>
                <a:spcPct val="120000"/>
              </a:lnSpc>
            </a:pPr>
            <a:r>
              <a:rPr lang="en-US" dirty="0" smtClean="0">
                <a:solidFill>
                  <a:schemeClr val="tx1"/>
                </a:solidFill>
              </a:rPr>
              <a:t>Participate </a:t>
            </a:r>
            <a:r>
              <a:rPr lang="en-US" dirty="0">
                <a:solidFill>
                  <a:schemeClr val="tx1"/>
                </a:solidFill>
              </a:rPr>
              <a:t>in higher </a:t>
            </a:r>
            <a:r>
              <a:rPr lang="en-US" dirty="0" smtClean="0">
                <a:solidFill>
                  <a:schemeClr val="tx1"/>
                </a:solidFill>
              </a:rPr>
              <a:t>adventures</a:t>
            </a:r>
            <a:br>
              <a:rPr lang="en-US" dirty="0" smtClean="0">
                <a:solidFill>
                  <a:schemeClr val="tx1"/>
                </a:solidFill>
              </a:rPr>
            </a:br>
            <a:r>
              <a:rPr lang="en-US" dirty="0" smtClean="0">
                <a:solidFill>
                  <a:schemeClr val="tx1"/>
                </a:solidFill>
              </a:rPr>
              <a:t>(</a:t>
            </a:r>
            <a:r>
              <a:rPr lang="en-US" dirty="0">
                <a:solidFill>
                  <a:schemeClr val="tx1"/>
                </a:solidFill>
              </a:rPr>
              <a:t>see age- appropriate guidelines) </a:t>
            </a:r>
          </a:p>
          <a:p>
            <a:pPr>
              <a:lnSpc>
                <a:spcPct val="120000"/>
              </a:lnSpc>
            </a:pPr>
            <a:r>
              <a:rPr lang="en-US" dirty="0" smtClean="0">
                <a:solidFill>
                  <a:schemeClr val="tx1"/>
                </a:solidFill>
              </a:rPr>
              <a:t>Serve </a:t>
            </a:r>
            <a:r>
              <a:rPr lang="en-US" dirty="0">
                <a:solidFill>
                  <a:schemeClr val="tx1"/>
                </a:solidFill>
              </a:rPr>
              <a:t>as youth </a:t>
            </a:r>
            <a:r>
              <a:rPr lang="en-US" dirty="0" smtClean="0">
                <a:solidFill>
                  <a:schemeClr val="tx1"/>
                </a:solidFill>
              </a:rPr>
              <a:t>leaders</a:t>
            </a:r>
          </a:p>
          <a:p>
            <a:pPr>
              <a:lnSpc>
                <a:spcPct val="120000"/>
              </a:lnSpc>
            </a:pPr>
            <a:r>
              <a:rPr lang="en-US" dirty="0" smtClean="0">
                <a:solidFill>
                  <a:schemeClr val="tx1"/>
                </a:solidFill>
              </a:rPr>
              <a:t>Keeps </a:t>
            </a:r>
            <a:r>
              <a:rPr lang="en-US" dirty="0">
                <a:solidFill>
                  <a:schemeClr val="tx1"/>
                </a:solidFill>
              </a:rPr>
              <a:t>older Scouts </a:t>
            </a:r>
            <a:r>
              <a:rPr lang="en-US" dirty="0" smtClean="0">
                <a:solidFill>
                  <a:schemeClr val="tx1"/>
                </a:solidFill>
              </a:rPr>
              <a:t>engaged </a:t>
            </a:r>
            <a:r>
              <a:rPr lang="en-US" dirty="0">
                <a:solidFill>
                  <a:schemeClr val="tx1"/>
                </a:solidFill>
              </a:rPr>
              <a:t>and </a:t>
            </a:r>
            <a:r>
              <a:rPr lang="en-US" dirty="0" smtClean="0">
                <a:solidFill>
                  <a:schemeClr val="tx1"/>
                </a:solidFill>
              </a:rPr>
              <a:t>contributing </a:t>
            </a:r>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50</a:t>
            </a:fld>
            <a:endParaRPr lang="en-US"/>
          </a:p>
        </p:txBody>
      </p:sp>
    </p:spTree>
    <p:extLst>
      <p:ext uri="{BB962C8B-B14F-4D97-AF65-F5344CB8AC3E}">
        <p14:creationId xmlns:p14="http://schemas.microsoft.com/office/powerpoint/2010/main" val="21249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Balancing the Patrols’ Needs</a:t>
            </a:r>
            <a:endParaRPr lang="en-US" dirty="0">
              <a:solidFill>
                <a:schemeClr val="tx1"/>
              </a:solidFill>
            </a:endParaRP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2800" dirty="0" smtClean="0">
                <a:solidFill>
                  <a:schemeClr val="tx1"/>
                </a:solidFill>
              </a:rPr>
              <a:t>Outing theme is Backpacking</a:t>
            </a:r>
            <a:endParaRPr lang="en-US" sz="2800" dirty="0" smtClean="0">
              <a:solidFill>
                <a:schemeClr val="tx1"/>
              </a:solidFill>
            </a:endParaRPr>
          </a:p>
          <a:p>
            <a:pPr marL="0" indent="0" algn="ctr">
              <a:buNone/>
            </a:pPr>
            <a:r>
              <a:rPr lang="en-US" sz="2800" dirty="0" smtClean="0">
                <a:solidFill>
                  <a:schemeClr val="tx1"/>
                </a:solidFill>
              </a:rPr>
              <a:t>How would you design </a:t>
            </a:r>
            <a:r>
              <a:rPr lang="en-US" sz="2800" dirty="0" smtClean="0">
                <a:solidFill>
                  <a:schemeClr val="tx1"/>
                </a:solidFill>
              </a:rPr>
              <a:t>programs for each patrol type to fit your </a:t>
            </a:r>
            <a:r>
              <a:rPr lang="en-US" sz="2800" dirty="0" smtClean="0">
                <a:solidFill>
                  <a:schemeClr val="tx1"/>
                </a:solidFill>
              </a:rPr>
              <a:t>theme?</a:t>
            </a:r>
            <a:endParaRPr lang="en-US" sz="2800" dirty="0" smtClean="0">
              <a:solidFill>
                <a:schemeClr val="tx1"/>
              </a:solidFill>
            </a:endParaRPr>
          </a:p>
          <a:p>
            <a:pPr marL="0" indent="0" algn="ctr">
              <a:buNone/>
            </a:pPr>
            <a:endParaRPr lang="en-US" sz="2800" dirty="0" smtClean="0">
              <a:solidFill>
                <a:schemeClr val="tx1"/>
              </a:solidFill>
            </a:endParaRPr>
          </a:p>
          <a:p>
            <a:pPr marL="0" indent="0" algn="ctr">
              <a:buNone/>
            </a:pPr>
            <a:r>
              <a:rPr lang="en-US" sz="2800" dirty="0">
                <a:solidFill>
                  <a:schemeClr val="tx1"/>
                </a:solidFill>
              </a:rPr>
              <a:t>New Scout Patrol</a:t>
            </a:r>
          </a:p>
          <a:p>
            <a:pPr marL="0" indent="0" algn="ctr">
              <a:buNone/>
            </a:pPr>
            <a:endParaRPr lang="en-US" sz="1000" dirty="0">
              <a:solidFill>
                <a:schemeClr val="tx1"/>
              </a:solidFill>
            </a:endParaRPr>
          </a:p>
          <a:p>
            <a:pPr marL="0" indent="0" algn="ctr">
              <a:buNone/>
            </a:pPr>
            <a:r>
              <a:rPr lang="en-US" sz="2800" dirty="0">
                <a:solidFill>
                  <a:schemeClr val="tx1"/>
                </a:solidFill>
              </a:rPr>
              <a:t>Traditional Patrol</a:t>
            </a:r>
          </a:p>
          <a:p>
            <a:pPr marL="0" indent="0" algn="ctr">
              <a:buNone/>
            </a:pPr>
            <a:endParaRPr lang="en-US" sz="1000" dirty="0">
              <a:solidFill>
                <a:schemeClr val="tx1"/>
              </a:solidFill>
            </a:endParaRPr>
          </a:p>
          <a:p>
            <a:pPr marL="0" indent="0" algn="ctr">
              <a:buNone/>
            </a:pPr>
            <a:r>
              <a:rPr lang="en-US" sz="2800" dirty="0">
                <a:solidFill>
                  <a:schemeClr val="tx1"/>
                </a:solidFill>
              </a:rPr>
              <a:t>Older Scout Patrol</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51</a:t>
            </a:fld>
            <a:endParaRPr lang="en-US"/>
          </a:p>
        </p:txBody>
      </p:sp>
    </p:spTree>
    <p:extLst>
      <p:ext uri="{BB962C8B-B14F-4D97-AF65-F5344CB8AC3E}">
        <p14:creationId xmlns:p14="http://schemas.microsoft.com/office/powerpoint/2010/main" val="25080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Balancing the Patrols’ Needs</a:t>
            </a:r>
            <a:endParaRPr lang="en-US" dirty="0">
              <a:solidFill>
                <a:schemeClr val="tx1"/>
              </a:solidFill>
            </a:endParaRP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2800" dirty="0" smtClean="0">
                <a:solidFill>
                  <a:schemeClr val="tx1"/>
                </a:solidFill>
              </a:rPr>
              <a:t>Outing theme is Backpacking</a:t>
            </a:r>
            <a:endParaRPr lang="en-US" sz="2800" dirty="0" smtClean="0">
              <a:solidFill>
                <a:schemeClr val="tx1"/>
              </a:solidFill>
            </a:endParaRPr>
          </a:p>
          <a:p>
            <a:pPr marL="0" indent="0" algn="ctr">
              <a:buNone/>
            </a:pPr>
            <a:r>
              <a:rPr lang="en-US" sz="2800" dirty="0" smtClean="0">
                <a:solidFill>
                  <a:schemeClr val="tx1"/>
                </a:solidFill>
              </a:rPr>
              <a:t>How would you design </a:t>
            </a:r>
            <a:r>
              <a:rPr lang="en-US" sz="2800" dirty="0" smtClean="0">
                <a:solidFill>
                  <a:schemeClr val="tx1"/>
                </a:solidFill>
              </a:rPr>
              <a:t>programs for each patrol type to fit your </a:t>
            </a:r>
            <a:r>
              <a:rPr lang="en-US" sz="2800" dirty="0" smtClean="0">
                <a:solidFill>
                  <a:schemeClr val="tx1"/>
                </a:solidFill>
              </a:rPr>
              <a:t>theme?</a:t>
            </a:r>
            <a:endParaRPr lang="en-US" sz="2800" dirty="0" smtClean="0">
              <a:solidFill>
                <a:schemeClr val="tx1"/>
              </a:solidFill>
            </a:endParaRPr>
          </a:p>
          <a:p>
            <a:pPr marL="0" indent="0" algn="ctr">
              <a:buNone/>
            </a:pPr>
            <a:endParaRPr lang="en-US" sz="2800" dirty="0" smtClean="0">
              <a:solidFill>
                <a:schemeClr val="tx1"/>
              </a:solidFill>
            </a:endParaRPr>
          </a:p>
          <a:p>
            <a:pPr marL="0" indent="0" algn="ctr">
              <a:buNone/>
            </a:pPr>
            <a:r>
              <a:rPr lang="en-US" sz="2800" dirty="0">
                <a:solidFill>
                  <a:schemeClr val="tx1"/>
                </a:solidFill>
              </a:rPr>
              <a:t>New Scout Patrol</a:t>
            </a:r>
          </a:p>
          <a:p>
            <a:pPr marL="0" indent="0" algn="ctr">
              <a:buNone/>
            </a:pPr>
            <a:endParaRPr lang="en-US" sz="1000" dirty="0">
              <a:solidFill>
                <a:schemeClr val="tx1"/>
              </a:solidFill>
            </a:endParaRPr>
          </a:p>
          <a:p>
            <a:pPr marL="0" indent="0" algn="ctr">
              <a:buNone/>
            </a:pPr>
            <a:r>
              <a:rPr lang="en-US" sz="2800" dirty="0">
                <a:solidFill>
                  <a:schemeClr val="tx1"/>
                </a:solidFill>
              </a:rPr>
              <a:t>Traditional Patrol</a:t>
            </a:r>
          </a:p>
          <a:p>
            <a:pPr marL="0" indent="0" algn="ctr">
              <a:buNone/>
            </a:pPr>
            <a:endParaRPr lang="en-US" sz="1000" dirty="0">
              <a:solidFill>
                <a:schemeClr val="tx1"/>
              </a:solidFill>
            </a:endParaRPr>
          </a:p>
          <a:p>
            <a:pPr marL="0" indent="0" algn="ctr">
              <a:buNone/>
            </a:pPr>
            <a:r>
              <a:rPr lang="en-US" sz="2800" dirty="0">
                <a:solidFill>
                  <a:schemeClr val="tx1"/>
                </a:solidFill>
              </a:rPr>
              <a:t>Older Scout Patrol</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52</a:t>
            </a:fld>
            <a:endParaRPr lang="en-US"/>
          </a:p>
        </p:txBody>
      </p:sp>
    </p:spTree>
    <p:extLst>
      <p:ext uri="{BB962C8B-B14F-4D97-AF65-F5344CB8AC3E}">
        <p14:creationId xmlns:p14="http://schemas.microsoft.com/office/powerpoint/2010/main" val="106548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Guidelines for ALL Patrols</a:t>
            </a:r>
            <a:endParaRPr lang="en-US" dirty="0">
              <a:solidFill>
                <a:schemeClr val="tx1"/>
              </a:solidFill>
            </a:endParaRPr>
          </a:p>
        </p:txBody>
      </p:sp>
      <p:sp>
        <p:nvSpPr>
          <p:cNvPr id="3" name="Content Placeholder 2"/>
          <p:cNvSpPr>
            <a:spLocks noGrp="1"/>
          </p:cNvSpPr>
          <p:nvPr>
            <p:ph idx="1"/>
          </p:nvPr>
        </p:nvSpPr>
        <p:spPr/>
        <p:txBody>
          <a:bodyPr/>
          <a:lstStyle/>
          <a:p>
            <a:pPr>
              <a:lnSpc>
                <a:spcPct val="120000"/>
              </a:lnSpc>
            </a:pPr>
            <a:r>
              <a:rPr lang="en-US" sz="2800" dirty="0">
                <a:solidFill>
                  <a:schemeClr val="tx1"/>
                </a:solidFill>
              </a:rPr>
              <a:t>Scoutmaster and the participants’ parents give permission.</a:t>
            </a:r>
          </a:p>
          <a:p>
            <a:pPr>
              <a:lnSpc>
                <a:spcPct val="120000"/>
              </a:lnSpc>
            </a:pPr>
            <a:r>
              <a:rPr lang="en-US" sz="2800" dirty="0">
                <a:solidFill>
                  <a:schemeClr val="tx1"/>
                </a:solidFill>
              </a:rPr>
              <a:t>The activity doesn’t conflict with the troop calendar.</a:t>
            </a:r>
          </a:p>
          <a:p>
            <a:pPr>
              <a:lnSpc>
                <a:spcPct val="120000"/>
              </a:lnSpc>
            </a:pPr>
            <a:r>
              <a:rPr lang="en-US" sz="2800" dirty="0">
                <a:solidFill>
                  <a:schemeClr val="tx1"/>
                </a:solidFill>
              </a:rPr>
              <a:t>Guide to Safe Scouting policies are followed. (Especially the need for two-deep adult </a:t>
            </a:r>
            <a:r>
              <a:rPr lang="en-US" sz="2800" dirty="0" smtClean="0">
                <a:solidFill>
                  <a:schemeClr val="tx1"/>
                </a:solidFill>
              </a:rPr>
              <a:t>leadership).</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53</a:t>
            </a:fld>
            <a:endParaRPr lang="en-US"/>
          </a:p>
        </p:txBody>
      </p:sp>
    </p:spTree>
    <p:extLst>
      <p:ext uri="{BB962C8B-B14F-4D97-AF65-F5344CB8AC3E}">
        <p14:creationId xmlns:p14="http://schemas.microsoft.com/office/powerpoint/2010/main" val="391289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Guidelines for ALL Patrols</a:t>
            </a:r>
            <a:endParaRPr lang="en-US" dirty="0">
              <a:solidFill>
                <a:schemeClr val="tx1"/>
              </a:solidFill>
            </a:endParaRPr>
          </a:p>
        </p:txBody>
      </p:sp>
      <p:sp>
        <p:nvSpPr>
          <p:cNvPr id="3" name="Content Placeholder 2"/>
          <p:cNvSpPr>
            <a:spLocks noGrp="1"/>
          </p:cNvSpPr>
          <p:nvPr>
            <p:ph idx="1"/>
          </p:nvPr>
        </p:nvSpPr>
        <p:spPr/>
        <p:txBody>
          <a:bodyPr/>
          <a:lstStyle/>
          <a:p>
            <a:pPr>
              <a:lnSpc>
                <a:spcPct val="120000"/>
              </a:lnSpc>
            </a:pPr>
            <a:r>
              <a:rPr lang="en-US" sz="2800" dirty="0">
                <a:solidFill>
                  <a:schemeClr val="tx1"/>
                </a:solidFill>
              </a:rPr>
              <a:t>Scoutmaster and the participants’ parents give permission.</a:t>
            </a:r>
          </a:p>
          <a:p>
            <a:pPr>
              <a:lnSpc>
                <a:spcPct val="120000"/>
              </a:lnSpc>
            </a:pPr>
            <a:r>
              <a:rPr lang="en-US" sz="2800" dirty="0">
                <a:solidFill>
                  <a:schemeClr val="tx1"/>
                </a:solidFill>
              </a:rPr>
              <a:t>The activity doesn’t conflict with the troop calendar.</a:t>
            </a:r>
          </a:p>
          <a:p>
            <a:pPr>
              <a:lnSpc>
                <a:spcPct val="120000"/>
              </a:lnSpc>
            </a:pPr>
            <a:r>
              <a:rPr lang="en-US" sz="2800" dirty="0">
                <a:solidFill>
                  <a:schemeClr val="tx1"/>
                </a:solidFill>
              </a:rPr>
              <a:t>Guide to Safe Scouting policies are followed. (Especially the need for two-deep adult </a:t>
            </a:r>
            <a:r>
              <a:rPr lang="en-US" sz="2800" dirty="0" smtClean="0">
                <a:solidFill>
                  <a:schemeClr val="tx1"/>
                </a:solidFill>
              </a:rPr>
              <a:t>leadership).</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54</a:t>
            </a:fld>
            <a:endParaRPr lang="en-US"/>
          </a:p>
        </p:txBody>
      </p:sp>
    </p:spTree>
    <p:extLst>
      <p:ext uri="{BB962C8B-B14F-4D97-AF65-F5344CB8AC3E}">
        <p14:creationId xmlns:p14="http://schemas.microsoft.com/office/powerpoint/2010/main" val="184169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a:t>
            </a:r>
            <a:r>
              <a:rPr lang="en-US" dirty="0" smtClean="0">
                <a:solidFill>
                  <a:schemeClr val="tx1"/>
                </a:solidFill>
              </a:rPr>
              <a:t>Method - Summary</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chemeClr val="tx1"/>
                </a:solidFill>
              </a:rPr>
              <a:t>The patrol is the primary element in a successful troop.</a:t>
            </a:r>
          </a:p>
          <a:p>
            <a:endParaRPr lang="en-US" dirty="0">
              <a:solidFill>
                <a:schemeClr val="tx1"/>
              </a:solidFill>
            </a:endParaRPr>
          </a:p>
          <a:p>
            <a:r>
              <a:rPr lang="en-US" dirty="0">
                <a:solidFill>
                  <a:schemeClr val="tx1"/>
                </a:solidFill>
              </a:rPr>
              <a:t>The patrol leaders and youth troop leaders make up the Patrol Leaders’ Council (PLC) and lead the troop.</a:t>
            </a:r>
          </a:p>
          <a:p>
            <a:endParaRPr lang="en-US" dirty="0">
              <a:solidFill>
                <a:schemeClr val="tx1"/>
              </a:solidFill>
            </a:endParaRPr>
          </a:p>
          <a:p>
            <a:r>
              <a:rPr lang="en-US" dirty="0" smtClean="0">
                <a:solidFill>
                  <a:schemeClr val="tx1"/>
                </a:solidFill>
              </a:rPr>
              <a:t>Advancement reinforces </a:t>
            </a:r>
            <a:r>
              <a:rPr lang="en-US" dirty="0">
                <a:solidFill>
                  <a:schemeClr val="tx1"/>
                </a:solidFill>
              </a:rPr>
              <a:t>the importance of the patrol </a:t>
            </a:r>
            <a:r>
              <a:rPr lang="en-US" dirty="0" smtClean="0">
                <a:solidFill>
                  <a:schemeClr val="tx1"/>
                </a:solidFill>
              </a:rPr>
              <a:t>method.</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55</a:t>
            </a:fld>
            <a:endParaRPr lang="en-US"/>
          </a:p>
        </p:txBody>
      </p:sp>
    </p:spTree>
    <p:extLst>
      <p:ext uri="{BB962C8B-B14F-4D97-AF65-F5344CB8AC3E}">
        <p14:creationId xmlns:p14="http://schemas.microsoft.com/office/powerpoint/2010/main" val="290711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a:t>
            </a:r>
            <a:r>
              <a:rPr lang="en-US" dirty="0" smtClean="0">
                <a:solidFill>
                  <a:schemeClr val="tx1"/>
                </a:solidFill>
              </a:rPr>
              <a:t>Method - Summary</a:t>
            </a:r>
            <a:endParaRPr lang="en-US" dirty="0">
              <a:solidFill>
                <a:schemeClr val="tx1"/>
              </a:solidFill>
            </a:endParaRPr>
          </a:p>
        </p:txBody>
      </p:sp>
      <p:sp>
        <p:nvSpPr>
          <p:cNvPr id="3" name="Content Placeholder 2"/>
          <p:cNvSpPr>
            <a:spLocks noGrp="1"/>
          </p:cNvSpPr>
          <p:nvPr>
            <p:ph idx="1"/>
          </p:nvPr>
        </p:nvSpPr>
        <p:spPr/>
        <p:txBody>
          <a:bodyPr/>
          <a:lstStyle/>
          <a:p>
            <a:r>
              <a:rPr lang="en-US" dirty="0">
                <a:solidFill>
                  <a:schemeClr val="tx1"/>
                </a:solidFill>
              </a:rPr>
              <a:t>The patrol is the primary element in a successful troop.</a:t>
            </a:r>
          </a:p>
          <a:p>
            <a:endParaRPr lang="en-US" dirty="0">
              <a:solidFill>
                <a:schemeClr val="tx1"/>
              </a:solidFill>
            </a:endParaRPr>
          </a:p>
          <a:p>
            <a:r>
              <a:rPr lang="en-US" dirty="0">
                <a:solidFill>
                  <a:schemeClr val="tx1"/>
                </a:solidFill>
              </a:rPr>
              <a:t>The patrol leaders and youth troop leaders make up the Patrol Leaders’ Council (PLC) and lead the troop.</a:t>
            </a:r>
          </a:p>
          <a:p>
            <a:endParaRPr lang="en-US" dirty="0">
              <a:solidFill>
                <a:schemeClr val="tx1"/>
              </a:solidFill>
            </a:endParaRPr>
          </a:p>
          <a:p>
            <a:r>
              <a:rPr lang="en-US" dirty="0" smtClean="0">
                <a:solidFill>
                  <a:schemeClr val="tx1"/>
                </a:solidFill>
              </a:rPr>
              <a:t>Advancement reinforces </a:t>
            </a:r>
            <a:r>
              <a:rPr lang="en-US" dirty="0">
                <a:solidFill>
                  <a:schemeClr val="tx1"/>
                </a:solidFill>
              </a:rPr>
              <a:t>the importance of the patrol </a:t>
            </a:r>
            <a:r>
              <a:rPr lang="en-US" dirty="0" smtClean="0">
                <a:solidFill>
                  <a:schemeClr val="tx1"/>
                </a:solidFill>
              </a:rPr>
              <a:t>method.</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56</a:t>
            </a:fld>
            <a:endParaRPr lang="en-US"/>
          </a:p>
        </p:txBody>
      </p:sp>
    </p:spTree>
    <p:extLst>
      <p:ext uri="{BB962C8B-B14F-4D97-AF65-F5344CB8AC3E}">
        <p14:creationId xmlns:p14="http://schemas.microsoft.com/office/powerpoint/2010/main" val="168831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Troop Meeting</a:t>
            </a:r>
            <a:endParaRPr lang="en-US" dirty="0">
              <a:solidFill>
                <a:schemeClr val="tx1"/>
              </a:solidFill>
            </a:endParaRPr>
          </a:p>
        </p:txBody>
      </p:sp>
      <p:sp>
        <p:nvSpPr>
          <p:cNvPr id="3" name="Content Placeholder 2"/>
          <p:cNvSpPr>
            <a:spLocks noGrp="1"/>
          </p:cNvSpPr>
          <p:nvPr>
            <p:ph idx="1"/>
          </p:nvPr>
        </p:nvSpPr>
        <p:spPr>
          <a:xfrm>
            <a:off x="1480621" y="1240972"/>
            <a:ext cx="6944922" cy="4234338"/>
          </a:xfrm>
        </p:spPr>
        <p:txBody>
          <a:bodyPr/>
          <a:lstStyle/>
          <a:p>
            <a:pPr marL="0" indent="0">
              <a:buNone/>
            </a:pPr>
            <a:r>
              <a:rPr lang="en-US" sz="2800" dirty="0" smtClean="0">
                <a:solidFill>
                  <a:schemeClr val="tx1"/>
                </a:solidFill>
              </a:rPr>
              <a:t>Why have Troop Meetings?</a:t>
            </a:r>
          </a:p>
          <a:p>
            <a:pPr marL="0" indent="0">
              <a:buNone/>
            </a:pPr>
            <a:endParaRPr lang="en-US" sz="2800" dirty="0">
              <a:solidFill>
                <a:schemeClr val="tx1"/>
              </a:solidFill>
            </a:endParaRPr>
          </a:p>
          <a:p>
            <a:r>
              <a:rPr lang="en-US" sz="2800" dirty="0" smtClean="0">
                <a:solidFill>
                  <a:schemeClr val="tx1"/>
                </a:solidFill>
              </a:rPr>
              <a:t>Motivate </a:t>
            </a:r>
            <a:r>
              <a:rPr lang="en-US" sz="2800" dirty="0">
                <a:solidFill>
                  <a:schemeClr val="tx1"/>
                </a:solidFill>
              </a:rPr>
              <a:t>Scouts </a:t>
            </a:r>
          </a:p>
          <a:p>
            <a:r>
              <a:rPr lang="en-US" sz="2800" dirty="0" smtClean="0">
                <a:solidFill>
                  <a:schemeClr val="tx1"/>
                </a:solidFill>
              </a:rPr>
              <a:t>Strengthen </a:t>
            </a:r>
            <a:r>
              <a:rPr lang="en-US" sz="2800" dirty="0">
                <a:solidFill>
                  <a:schemeClr val="tx1"/>
                </a:solidFill>
              </a:rPr>
              <a:t>P</a:t>
            </a:r>
            <a:r>
              <a:rPr lang="en-US" sz="2800" dirty="0" smtClean="0">
                <a:solidFill>
                  <a:schemeClr val="tx1"/>
                </a:solidFill>
              </a:rPr>
              <a:t>atrols </a:t>
            </a:r>
            <a:endParaRPr lang="en-US" sz="2800" dirty="0">
              <a:solidFill>
                <a:schemeClr val="tx1"/>
              </a:solidFill>
            </a:endParaRPr>
          </a:p>
          <a:p>
            <a:r>
              <a:rPr lang="en-US" sz="2800" dirty="0" smtClean="0">
                <a:solidFill>
                  <a:schemeClr val="tx1"/>
                </a:solidFill>
              </a:rPr>
              <a:t>Promote </a:t>
            </a:r>
            <a:r>
              <a:rPr lang="en-US" sz="2800" dirty="0">
                <a:solidFill>
                  <a:schemeClr val="tx1"/>
                </a:solidFill>
              </a:rPr>
              <a:t>P</a:t>
            </a:r>
            <a:r>
              <a:rPr lang="en-US" sz="2800" dirty="0" smtClean="0">
                <a:solidFill>
                  <a:schemeClr val="tx1"/>
                </a:solidFill>
              </a:rPr>
              <a:t>atrol </a:t>
            </a:r>
            <a:r>
              <a:rPr lang="en-US" sz="2800" dirty="0">
                <a:solidFill>
                  <a:schemeClr val="tx1"/>
                </a:solidFill>
              </a:rPr>
              <a:t>S</a:t>
            </a:r>
            <a:r>
              <a:rPr lang="en-US" sz="2800" dirty="0" smtClean="0">
                <a:solidFill>
                  <a:schemeClr val="tx1"/>
                </a:solidFill>
              </a:rPr>
              <a:t>pirit </a:t>
            </a:r>
            <a:endParaRPr lang="en-US" sz="2800" dirty="0">
              <a:solidFill>
                <a:schemeClr val="tx1"/>
              </a:solidFill>
            </a:endParaRPr>
          </a:p>
          <a:p>
            <a:r>
              <a:rPr lang="en-US" sz="2800" dirty="0" smtClean="0">
                <a:solidFill>
                  <a:schemeClr val="tx1"/>
                </a:solidFill>
              </a:rPr>
              <a:t>Encourage practice of Scouting </a:t>
            </a:r>
            <a:r>
              <a:rPr lang="en-US" sz="2800" dirty="0">
                <a:solidFill>
                  <a:schemeClr val="tx1"/>
                </a:solidFill>
              </a:rPr>
              <a:t>skills </a:t>
            </a:r>
          </a:p>
          <a:p>
            <a:r>
              <a:rPr lang="en-US" sz="2800" dirty="0" smtClean="0">
                <a:solidFill>
                  <a:schemeClr val="tx1"/>
                </a:solidFill>
              </a:rPr>
              <a:t>Allow </a:t>
            </a:r>
            <a:r>
              <a:rPr lang="en-US" sz="2800" dirty="0">
                <a:solidFill>
                  <a:schemeClr val="tx1"/>
                </a:solidFill>
              </a:rPr>
              <a:t>Scouts to exercise leadership </a:t>
            </a:r>
          </a:p>
          <a:p>
            <a:pPr marL="0" indent="0">
              <a:buNone/>
            </a:pPr>
            <a:endParaRPr lang="en-US" sz="2800" dirty="0" smtClean="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57</a:t>
            </a:fld>
            <a:endParaRPr lang="en-US"/>
          </a:p>
        </p:txBody>
      </p:sp>
    </p:spTree>
    <p:extLst>
      <p:ext uri="{BB962C8B-B14F-4D97-AF65-F5344CB8AC3E}">
        <p14:creationId xmlns:p14="http://schemas.microsoft.com/office/powerpoint/2010/main" val="210883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Troop Meeting</a:t>
            </a:r>
            <a:endParaRPr lang="en-US" dirty="0">
              <a:solidFill>
                <a:schemeClr val="tx1"/>
              </a:solidFill>
            </a:endParaRPr>
          </a:p>
        </p:txBody>
      </p:sp>
      <p:sp>
        <p:nvSpPr>
          <p:cNvPr id="3" name="Content Placeholder 2"/>
          <p:cNvSpPr>
            <a:spLocks noGrp="1"/>
          </p:cNvSpPr>
          <p:nvPr>
            <p:ph idx="1"/>
          </p:nvPr>
        </p:nvSpPr>
        <p:spPr>
          <a:xfrm>
            <a:off x="1480621" y="1240972"/>
            <a:ext cx="6944922" cy="4234338"/>
          </a:xfrm>
        </p:spPr>
        <p:txBody>
          <a:bodyPr/>
          <a:lstStyle/>
          <a:p>
            <a:pPr marL="0" indent="0">
              <a:buNone/>
            </a:pPr>
            <a:r>
              <a:rPr lang="en-US" sz="2800" dirty="0" smtClean="0">
                <a:solidFill>
                  <a:schemeClr val="tx1"/>
                </a:solidFill>
              </a:rPr>
              <a:t>Why have Troop Meetings?</a:t>
            </a:r>
          </a:p>
          <a:p>
            <a:pPr marL="0" indent="0">
              <a:buNone/>
            </a:pPr>
            <a:endParaRPr lang="en-US" sz="2800" dirty="0">
              <a:solidFill>
                <a:schemeClr val="tx1"/>
              </a:solidFill>
            </a:endParaRPr>
          </a:p>
          <a:p>
            <a:r>
              <a:rPr lang="en-US" sz="2800" dirty="0" smtClean="0">
                <a:solidFill>
                  <a:schemeClr val="tx1"/>
                </a:solidFill>
              </a:rPr>
              <a:t>Motivate </a:t>
            </a:r>
            <a:r>
              <a:rPr lang="en-US" sz="2800" dirty="0">
                <a:solidFill>
                  <a:schemeClr val="tx1"/>
                </a:solidFill>
              </a:rPr>
              <a:t>Scouts </a:t>
            </a:r>
          </a:p>
          <a:p>
            <a:r>
              <a:rPr lang="en-US" sz="2800" dirty="0" smtClean="0">
                <a:solidFill>
                  <a:schemeClr val="tx1"/>
                </a:solidFill>
              </a:rPr>
              <a:t>Strengthen </a:t>
            </a:r>
            <a:r>
              <a:rPr lang="en-US" sz="2800" dirty="0">
                <a:solidFill>
                  <a:schemeClr val="tx1"/>
                </a:solidFill>
              </a:rPr>
              <a:t>P</a:t>
            </a:r>
            <a:r>
              <a:rPr lang="en-US" sz="2800" dirty="0" smtClean="0">
                <a:solidFill>
                  <a:schemeClr val="tx1"/>
                </a:solidFill>
              </a:rPr>
              <a:t>atrols </a:t>
            </a:r>
            <a:endParaRPr lang="en-US" sz="2800" dirty="0">
              <a:solidFill>
                <a:schemeClr val="tx1"/>
              </a:solidFill>
            </a:endParaRPr>
          </a:p>
          <a:p>
            <a:r>
              <a:rPr lang="en-US" sz="2800" dirty="0" smtClean="0">
                <a:solidFill>
                  <a:schemeClr val="tx1"/>
                </a:solidFill>
              </a:rPr>
              <a:t>Promote </a:t>
            </a:r>
            <a:r>
              <a:rPr lang="en-US" sz="2800" dirty="0">
                <a:solidFill>
                  <a:schemeClr val="tx1"/>
                </a:solidFill>
              </a:rPr>
              <a:t>P</a:t>
            </a:r>
            <a:r>
              <a:rPr lang="en-US" sz="2800" dirty="0" smtClean="0">
                <a:solidFill>
                  <a:schemeClr val="tx1"/>
                </a:solidFill>
              </a:rPr>
              <a:t>atrol </a:t>
            </a:r>
            <a:r>
              <a:rPr lang="en-US" sz="2800" dirty="0">
                <a:solidFill>
                  <a:schemeClr val="tx1"/>
                </a:solidFill>
              </a:rPr>
              <a:t>S</a:t>
            </a:r>
            <a:r>
              <a:rPr lang="en-US" sz="2800" dirty="0" smtClean="0">
                <a:solidFill>
                  <a:schemeClr val="tx1"/>
                </a:solidFill>
              </a:rPr>
              <a:t>pirit </a:t>
            </a:r>
            <a:endParaRPr lang="en-US" sz="2800" dirty="0">
              <a:solidFill>
                <a:schemeClr val="tx1"/>
              </a:solidFill>
            </a:endParaRPr>
          </a:p>
          <a:p>
            <a:r>
              <a:rPr lang="en-US" sz="2800" dirty="0" smtClean="0">
                <a:solidFill>
                  <a:schemeClr val="tx1"/>
                </a:solidFill>
              </a:rPr>
              <a:t>Encourage practice of Scouting </a:t>
            </a:r>
            <a:r>
              <a:rPr lang="en-US" sz="2800" dirty="0">
                <a:solidFill>
                  <a:schemeClr val="tx1"/>
                </a:solidFill>
              </a:rPr>
              <a:t>skills </a:t>
            </a:r>
          </a:p>
          <a:p>
            <a:r>
              <a:rPr lang="en-US" sz="2800" dirty="0" smtClean="0">
                <a:solidFill>
                  <a:schemeClr val="tx1"/>
                </a:solidFill>
              </a:rPr>
              <a:t>Allow </a:t>
            </a:r>
            <a:r>
              <a:rPr lang="en-US" sz="2800" dirty="0">
                <a:solidFill>
                  <a:schemeClr val="tx1"/>
                </a:solidFill>
              </a:rPr>
              <a:t>Scouts to exercise leadership </a:t>
            </a:r>
          </a:p>
          <a:p>
            <a:pPr marL="0" indent="0">
              <a:buNone/>
            </a:pPr>
            <a:endParaRPr lang="en-US" sz="2800" dirty="0" smtClean="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58</a:t>
            </a:fld>
            <a:endParaRPr lang="en-US"/>
          </a:p>
        </p:txBody>
      </p:sp>
    </p:spTree>
    <p:extLst>
      <p:ext uri="{BB962C8B-B14F-4D97-AF65-F5344CB8AC3E}">
        <p14:creationId xmlns:p14="http://schemas.microsoft.com/office/powerpoint/2010/main" val="77393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1849409" y="1600201"/>
            <a:ext cx="5893224" cy="4234338"/>
          </a:xfrm>
        </p:spPr>
        <p:txBody>
          <a:bodyPr/>
          <a:lstStyle/>
          <a:p>
            <a:pPr marL="0" indent="0">
              <a:buNone/>
            </a:pPr>
            <a:r>
              <a:rPr lang="en-US" dirty="0" smtClean="0">
                <a:solidFill>
                  <a:schemeClr val="tx1"/>
                </a:solidFill>
              </a:rPr>
              <a:t>Download Troop Program Features for FREE at:</a:t>
            </a:r>
          </a:p>
          <a:p>
            <a:pPr marL="0" indent="0" algn="ctr">
              <a:buNone/>
            </a:pPr>
            <a:r>
              <a:rPr lang="en-US" dirty="0" err="1">
                <a:solidFill>
                  <a:schemeClr val="tx1"/>
                </a:solidFill>
              </a:rPr>
              <a:t>tinyurl.com</a:t>
            </a:r>
            <a:r>
              <a:rPr lang="en-US" dirty="0">
                <a:solidFill>
                  <a:schemeClr val="tx1"/>
                </a:solidFill>
              </a:rPr>
              <a:t>/troop-</a:t>
            </a:r>
            <a:r>
              <a:rPr lang="en-US" dirty="0" smtClean="0">
                <a:solidFill>
                  <a:schemeClr val="tx1"/>
                </a:solidFill>
              </a:rPr>
              <a:t>program</a:t>
            </a:r>
          </a:p>
          <a:p>
            <a:pPr marL="0" indent="0" algn="ctr">
              <a:buNone/>
            </a:pPr>
            <a:endParaRPr lang="en-US" dirty="0" smtClean="0">
              <a:solidFill>
                <a:schemeClr val="tx1"/>
              </a:solidFill>
            </a:endParaRPr>
          </a:p>
          <a:p>
            <a:pPr marL="0" indent="0" algn="ctr">
              <a:buNone/>
            </a:pPr>
            <a:r>
              <a:rPr lang="en-US" sz="2000" dirty="0" smtClean="0">
                <a:solidFill>
                  <a:schemeClr val="tx1"/>
                </a:solidFill>
              </a:rPr>
              <a:t>Or available at Scout Shops for $8.49 for each Volume, 1, 2, and 3</a:t>
            </a: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59</a:t>
            </a:fld>
            <a:endParaRPr lang="en-US"/>
          </a:p>
        </p:txBody>
      </p:sp>
    </p:spTree>
    <p:extLst>
      <p:ext uri="{BB962C8B-B14F-4D97-AF65-F5344CB8AC3E}">
        <p14:creationId xmlns:p14="http://schemas.microsoft.com/office/powerpoint/2010/main" val="4236161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2600" dirty="0" smtClean="0">
                <a:solidFill>
                  <a:schemeClr val="tx1"/>
                </a:solidFill>
              </a:rPr>
              <a:t>Boy </a:t>
            </a:r>
            <a:r>
              <a:rPr lang="en-US" sz="2600" dirty="0">
                <a:solidFill>
                  <a:schemeClr val="tx1"/>
                </a:solidFill>
              </a:rPr>
              <a:t>Scouts of America </a:t>
            </a:r>
            <a:r>
              <a:rPr lang="en-US" sz="2600" dirty="0" smtClean="0">
                <a:solidFill>
                  <a:schemeClr val="tx1"/>
                </a:solidFill>
              </a:rPr>
              <a:t>Mission Statement</a:t>
            </a:r>
            <a:endParaRPr lang="en-US" sz="2600" dirty="0">
              <a:solidFill>
                <a:schemeClr val="tx1"/>
              </a:solidFill>
            </a:endParaRPr>
          </a:p>
          <a:p>
            <a:pPr marL="0" indent="0">
              <a:buNone/>
            </a:pPr>
            <a:r>
              <a:rPr lang="en-US" dirty="0">
                <a:solidFill>
                  <a:schemeClr val="tx1"/>
                </a:solidFill>
              </a:rPr>
              <a:t>The mission of the Boy Scouts of America is to prepare young people to make ethical and moral choices over their lifetimes by instilling in them the values of the Scout Oath and Law</a:t>
            </a:r>
            <a:r>
              <a:rPr lang="en-US" dirty="0" smtClean="0">
                <a:solidFill>
                  <a:schemeClr val="tx1"/>
                </a:solidFill>
              </a:rPr>
              <a:t>.</a:t>
            </a:r>
          </a:p>
          <a:p>
            <a:pPr marL="0" indent="0">
              <a:buNone/>
            </a:pPr>
            <a:endParaRPr lang="en-US" dirty="0">
              <a:solidFill>
                <a:schemeClr val="tx1"/>
              </a:solidFill>
            </a:endParaRPr>
          </a:p>
          <a:p>
            <a:pPr marL="0" indent="0">
              <a:buNone/>
            </a:pPr>
            <a:r>
              <a:rPr lang="en-US" dirty="0" smtClean="0">
                <a:solidFill>
                  <a:schemeClr val="tx1"/>
                </a:solidFill>
              </a:rPr>
              <a:t>Think about </a:t>
            </a:r>
            <a:r>
              <a:rPr lang="en-US" dirty="0">
                <a:solidFill>
                  <a:schemeClr val="tx1"/>
                </a:solidFill>
              </a:rPr>
              <a:t>Scouts </a:t>
            </a:r>
            <a:r>
              <a:rPr lang="en-US" dirty="0" smtClean="0">
                <a:solidFill>
                  <a:schemeClr val="tx1"/>
                </a:solidFill>
              </a:rPr>
              <a:t>you know. Now </a:t>
            </a:r>
            <a:r>
              <a:rPr lang="en-US" dirty="0">
                <a:solidFill>
                  <a:schemeClr val="tx1"/>
                </a:solidFill>
              </a:rPr>
              <a:t>- imagine the same scouts 10 years in the future:</a:t>
            </a:r>
          </a:p>
          <a:p>
            <a:pPr marL="0" lvl="0" indent="0">
              <a:buNone/>
            </a:pPr>
            <a:r>
              <a:rPr lang="en-US" dirty="0">
                <a:solidFill>
                  <a:schemeClr val="tx1"/>
                </a:solidFill>
              </a:rPr>
              <a:t>what they might be doing</a:t>
            </a:r>
          </a:p>
          <a:p>
            <a:pPr marL="0" lvl="0" indent="0">
              <a:buNone/>
            </a:pPr>
            <a:r>
              <a:rPr lang="en-US" dirty="0">
                <a:solidFill>
                  <a:schemeClr val="tx1"/>
                </a:solidFill>
              </a:rPr>
              <a:t>where they could be living</a:t>
            </a:r>
          </a:p>
          <a:p>
            <a:pPr marL="0" lvl="0" indent="0">
              <a:buNone/>
            </a:pPr>
            <a:r>
              <a:rPr lang="en-US" dirty="0">
                <a:solidFill>
                  <a:schemeClr val="tx1"/>
                </a:solidFill>
              </a:rPr>
              <a:t>how they will be spending their time</a:t>
            </a:r>
          </a:p>
          <a:p>
            <a:pPr marL="0" indent="0">
              <a:buNone/>
            </a:pPr>
            <a:r>
              <a:rPr lang="en-US" dirty="0">
                <a:solidFill>
                  <a:schemeClr val="tx1"/>
                </a:solidFill>
              </a:rPr>
              <a:t> </a:t>
            </a:r>
            <a:endParaRPr lang="en-US" dirty="0" smtClean="0">
              <a:solidFill>
                <a:schemeClr val="tx1"/>
              </a:solidFill>
            </a:endParaRPr>
          </a:p>
          <a:p>
            <a:pPr marL="0" indent="0">
              <a:buNone/>
            </a:pPr>
            <a:r>
              <a:rPr lang="en-US" dirty="0" smtClean="0">
                <a:solidFill>
                  <a:schemeClr val="tx1"/>
                </a:solidFill>
              </a:rPr>
              <a:t>What </a:t>
            </a:r>
            <a:r>
              <a:rPr lang="en-US" dirty="0">
                <a:solidFill>
                  <a:schemeClr val="tx1"/>
                </a:solidFill>
              </a:rPr>
              <a:t>qualities will these young men exhibit in the future that they will gain from their current Scouting experience?</a:t>
            </a:r>
            <a:r>
              <a:rPr lang="en-US" dirty="0">
                <a:solidFill>
                  <a:schemeClr val="tx1"/>
                </a:solidFill>
              </a:rPr>
              <a:t> </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a:t>
            </a:fld>
            <a:endParaRPr lang="en-US"/>
          </a:p>
        </p:txBody>
      </p:sp>
    </p:spTree>
    <p:extLst>
      <p:ext uri="{BB962C8B-B14F-4D97-AF65-F5344CB8AC3E}">
        <p14:creationId xmlns:p14="http://schemas.microsoft.com/office/powerpoint/2010/main" val="12251618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1849409" y="1600201"/>
            <a:ext cx="5893224" cy="4234338"/>
          </a:xfrm>
        </p:spPr>
        <p:txBody>
          <a:bodyPr/>
          <a:lstStyle/>
          <a:p>
            <a:pPr marL="0" indent="0">
              <a:buNone/>
            </a:pPr>
            <a:r>
              <a:rPr lang="en-US" dirty="0" smtClean="0">
                <a:solidFill>
                  <a:schemeClr val="tx1"/>
                </a:solidFill>
              </a:rPr>
              <a:t>Download Troop Program Features for FREE at:</a:t>
            </a:r>
          </a:p>
          <a:p>
            <a:pPr marL="0" indent="0" algn="ctr">
              <a:buNone/>
            </a:pPr>
            <a:r>
              <a:rPr lang="en-US" dirty="0" err="1">
                <a:solidFill>
                  <a:schemeClr val="tx1"/>
                </a:solidFill>
              </a:rPr>
              <a:t>tinyurl.com</a:t>
            </a:r>
            <a:r>
              <a:rPr lang="en-US" dirty="0">
                <a:solidFill>
                  <a:schemeClr val="tx1"/>
                </a:solidFill>
              </a:rPr>
              <a:t>/troop-</a:t>
            </a:r>
            <a:r>
              <a:rPr lang="en-US" dirty="0" smtClean="0">
                <a:solidFill>
                  <a:schemeClr val="tx1"/>
                </a:solidFill>
              </a:rPr>
              <a:t>program</a:t>
            </a:r>
          </a:p>
          <a:p>
            <a:pPr marL="0" indent="0" algn="ctr">
              <a:buNone/>
            </a:pPr>
            <a:endParaRPr lang="en-US" dirty="0" smtClean="0">
              <a:solidFill>
                <a:schemeClr val="tx1"/>
              </a:solidFill>
            </a:endParaRPr>
          </a:p>
          <a:p>
            <a:pPr marL="0" indent="0" algn="ctr">
              <a:buNone/>
            </a:pPr>
            <a:r>
              <a:rPr lang="en-US" sz="2000" dirty="0" smtClean="0">
                <a:solidFill>
                  <a:schemeClr val="tx1"/>
                </a:solidFill>
              </a:rPr>
              <a:t>Or available at Scout Shops for $8.49 for each Volume, 1, 2, and 3</a:t>
            </a: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60</a:t>
            </a:fld>
            <a:endParaRPr lang="en-US"/>
          </a:p>
        </p:txBody>
      </p:sp>
    </p:spTree>
    <p:extLst>
      <p:ext uri="{BB962C8B-B14F-4D97-AF65-F5344CB8AC3E}">
        <p14:creationId xmlns:p14="http://schemas.microsoft.com/office/powerpoint/2010/main" val="2385744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457200" y="1175658"/>
            <a:ext cx="8229600" cy="4234338"/>
          </a:xfrm>
        </p:spPr>
        <p:txBody>
          <a:bodyPr/>
          <a:lstStyle/>
          <a:p>
            <a:pPr marL="0" indent="0">
              <a:buNone/>
            </a:pPr>
            <a:endParaRPr lang="en-US" dirty="0">
              <a:solidFill>
                <a:schemeClr val="tx1"/>
              </a:solidFill>
            </a:endParaRPr>
          </a:p>
          <a:p>
            <a:pPr marL="0" indent="0" algn="ctr">
              <a:buNone/>
            </a:pPr>
            <a:r>
              <a:rPr lang="en-US" sz="2800" dirty="0">
                <a:solidFill>
                  <a:schemeClr val="tx1"/>
                </a:solidFill>
              </a:rPr>
              <a:t>Preopening</a:t>
            </a:r>
          </a:p>
          <a:p>
            <a:pPr marL="0" indent="0" algn="ctr">
              <a:buNone/>
            </a:pPr>
            <a:r>
              <a:rPr lang="en-US" sz="2800" dirty="0">
                <a:solidFill>
                  <a:schemeClr val="tx1"/>
                </a:solidFill>
              </a:rPr>
              <a:t>Opening</a:t>
            </a:r>
          </a:p>
          <a:p>
            <a:pPr marL="0" indent="0" algn="ctr">
              <a:buNone/>
            </a:pPr>
            <a:r>
              <a:rPr lang="en-US" sz="2800" dirty="0">
                <a:solidFill>
                  <a:schemeClr val="tx1"/>
                </a:solidFill>
              </a:rPr>
              <a:t>Skills instruction</a:t>
            </a:r>
          </a:p>
          <a:p>
            <a:pPr marL="0" indent="0" algn="ctr">
              <a:buNone/>
            </a:pPr>
            <a:r>
              <a:rPr lang="en-US" sz="2800" dirty="0">
                <a:solidFill>
                  <a:schemeClr val="tx1"/>
                </a:solidFill>
              </a:rPr>
              <a:t>Patrol meetings</a:t>
            </a:r>
          </a:p>
          <a:p>
            <a:pPr marL="0" indent="0" algn="ctr">
              <a:buNone/>
            </a:pPr>
            <a:r>
              <a:rPr lang="en-US" sz="2800" dirty="0" smtClean="0">
                <a:solidFill>
                  <a:schemeClr val="tx1"/>
                </a:solidFill>
              </a:rPr>
              <a:t>Inter-patrol </a:t>
            </a:r>
            <a:r>
              <a:rPr lang="en-US" sz="2800" dirty="0">
                <a:solidFill>
                  <a:schemeClr val="tx1"/>
                </a:solidFill>
              </a:rPr>
              <a:t>activity</a:t>
            </a:r>
          </a:p>
          <a:p>
            <a:pPr marL="0" indent="0" algn="ctr">
              <a:buNone/>
            </a:pPr>
            <a:r>
              <a:rPr lang="en-US" sz="2800" dirty="0">
                <a:solidFill>
                  <a:schemeClr val="tx1"/>
                </a:solidFill>
              </a:rPr>
              <a:t>Closing</a:t>
            </a:r>
          </a:p>
          <a:p>
            <a:pPr marL="0" indent="0" algn="ctr">
              <a:buNone/>
            </a:pPr>
            <a:r>
              <a:rPr lang="en-US" sz="2800" dirty="0">
                <a:solidFill>
                  <a:schemeClr val="tx1"/>
                </a:solidFill>
              </a:rPr>
              <a:t>After the meeting</a:t>
            </a:r>
            <a:endParaRPr lang="en-US" sz="2800"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61</a:t>
            </a:fld>
            <a:endParaRPr lang="en-US"/>
          </a:p>
        </p:txBody>
      </p:sp>
    </p:spTree>
    <p:extLst>
      <p:ext uri="{BB962C8B-B14F-4D97-AF65-F5344CB8AC3E}">
        <p14:creationId xmlns:p14="http://schemas.microsoft.com/office/powerpoint/2010/main" val="27407446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457200" y="1175658"/>
            <a:ext cx="8229600" cy="4234338"/>
          </a:xfrm>
        </p:spPr>
        <p:txBody>
          <a:bodyPr/>
          <a:lstStyle/>
          <a:p>
            <a:pPr marL="0" indent="0">
              <a:buNone/>
            </a:pPr>
            <a:endParaRPr lang="en-US" dirty="0">
              <a:solidFill>
                <a:schemeClr val="tx1"/>
              </a:solidFill>
            </a:endParaRPr>
          </a:p>
          <a:p>
            <a:pPr marL="0" indent="0" algn="ctr">
              <a:buNone/>
            </a:pPr>
            <a:r>
              <a:rPr lang="en-US" sz="2800" dirty="0">
                <a:solidFill>
                  <a:schemeClr val="tx1"/>
                </a:solidFill>
              </a:rPr>
              <a:t>Preopening</a:t>
            </a:r>
          </a:p>
          <a:p>
            <a:pPr marL="0" indent="0" algn="ctr">
              <a:buNone/>
            </a:pPr>
            <a:r>
              <a:rPr lang="en-US" sz="2800" dirty="0">
                <a:solidFill>
                  <a:schemeClr val="tx1"/>
                </a:solidFill>
              </a:rPr>
              <a:t>Opening</a:t>
            </a:r>
          </a:p>
          <a:p>
            <a:pPr marL="0" indent="0" algn="ctr">
              <a:buNone/>
            </a:pPr>
            <a:r>
              <a:rPr lang="en-US" sz="2800" dirty="0">
                <a:solidFill>
                  <a:schemeClr val="tx1"/>
                </a:solidFill>
              </a:rPr>
              <a:t>Skills instruction</a:t>
            </a:r>
          </a:p>
          <a:p>
            <a:pPr marL="0" indent="0" algn="ctr">
              <a:buNone/>
            </a:pPr>
            <a:r>
              <a:rPr lang="en-US" sz="2800" dirty="0">
                <a:solidFill>
                  <a:schemeClr val="tx1"/>
                </a:solidFill>
              </a:rPr>
              <a:t>Patrol meetings</a:t>
            </a:r>
          </a:p>
          <a:p>
            <a:pPr marL="0" indent="0" algn="ctr">
              <a:buNone/>
            </a:pPr>
            <a:r>
              <a:rPr lang="en-US" sz="2800" dirty="0" smtClean="0">
                <a:solidFill>
                  <a:schemeClr val="tx1"/>
                </a:solidFill>
              </a:rPr>
              <a:t>Inter-patrol </a:t>
            </a:r>
            <a:r>
              <a:rPr lang="en-US" sz="2800" dirty="0">
                <a:solidFill>
                  <a:schemeClr val="tx1"/>
                </a:solidFill>
              </a:rPr>
              <a:t>activity</a:t>
            </a:r>
          </a:p>
          <a:p>
            <a:pPr marL="0" indent="0" algn="ctr">
              <a:buNone/>
            </a:pPr>
            <a:r>
              <a:rPr lang="en-US" sz="2800" dirty="0">
                <a:solidFill>
                  <a:schemeClr val="tx1"/>
                </a:solidFill>
              </a:rPr>
              <a:t>Closing</a:t>
            </a:r>
          </a:p>
          <a:p>
            <a:pPr marL="0" indent="0" algn="ctr">
              <a:buNone/>
            </a:pPr>
            <a:r>
              <a:rPr lang="en-US" sz="2800" dirty="0">
                <a:solidFill>
                  <a:schemeClr val="tx1"/>
                </a:solidFill>
              </a:rPr>
              <a:t>After the meeting</a:t>
            </a:r>
            <a:endParaRPr lang="en-US" sz="2800"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62</a:t>
            </a:fld>
            <a:endParaRPr lang="en-US"/>
          </a:p>
        </p:txBody>
      </p:sp>
    </p:spTree>
    <p:extLst>
      <p:ext uri="{BB962C8B-B14F-4D97-AF65-F5344CB8AC3E}">
        <p14:creationId xmlns:p14="http://schemas.microsoft.com/office/powerpoint/2010/main" val="36909792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663575" y="1306286"/>
            <a:ext cx="8229600" cy="4234338"/>
          </a:xfrm>
        </p:spPr>
        <p:txBody>
          <a:bodyPr/>
          <a:lstStyle/>
          <a:p>
            <a:pPr marL="0" indent="0" algn="ctr">
              <a:buNone/>
            </a:pPr>
            <a:r>
              <a:rPr lang="en-US" sz="2800" dirty="0">
                <a:solidFill>
                  <a:schemeClr val="tx1"/>
                </a:solidFill>
              </a:rPr>
              <a:t>Scoutmaster’s Role in Troop </a:t>
            </a:r>
            <a:r>
              <a:rPr lang="en-US" sz="2800" dirty="0" smtClean="0">
                <a:solidFill>
                  <a:schemeClr val="tx1"/>
                </a:solidFill>
              </a:rPr>
              <a:t>Meetings</a:t>
            </a:r>
          </a:p>
          <a:p>
            <a:pPr marL="0" indent="0" algn="ctr">
              <a:buNone/>
            </a:pPr>
            <a:endParaRPr lang="en-US" sz="2800" dirty="0">
              <a:solidFill>
                <a:schemeClr val="tx1"/>
              </a:solidFill>
            </a:endParaRPr>
          </a:p>
          <a:p>
            <a:pPr>
              <a:lnSpc>
                <a:spcPct val="120000"/>
              </a:lnSpc>
            </a:pPr>
            <a:r>
              <a:rPr lang="en-US" dirty="0">
                <a:solidFill>
                  <a:schemeClr val="tx1"/>
                </a:solidFill>
              </a:rPr>
              <a:t>Offer the senior patrol leader support and guidance</a:t>
            </a:r>
            <a:r>
              <a:rPr lang="en-US" dirty="0" smtClean="0">
                <a:solidFill>
                  <a:schemeClr val="tx1"/>
                </a:solidFill>
              </a:rPr>
              <a:t>.</a:t>
            </a:r>
            <a:br>
              <a:rPr lang="en-US" dirty="0" smtClean="0">
                <a:solidFill>
                  <a:schemeClr val="tx1"/>
                </a:solidFill>
              </a:rPr>
            </a:br>
            <a:endParaRPr lang="en-US" dirty="0">
              <a:solidFill>
                <a:schemeClr val="tx1"/>
              </a:solidFill>
            </a:endParaRPr>
          </a:p>
          <a:p>
            <a:pPr>
              <a:lnSpc>
                <a:spcPct val="120000"/>
              </a:lnSpc>
            </a:pPr>
            <a:r>
              <a:rPr lang="en-US" dirty="0">
                <a:solidFill>
                  <a:schemeClr val="tx1"/>
                </a:solidFill>
              </a:rPr>
              <a:t>Share a Scoutmaster’s Minute at the close of the meeting</a:t>
            </a:r>
            <a:r>
              <a:rPr lang="en-US" dirty="0" smtClean="0">
                <a:solidFill>
                  <a:schemeClr val="tx1"/>
                </a:solidFill>
              </a:rPr>
              <a:t>.</a:t>
            </a:r>
            <a:br>
              <a:rPr lang="en-US" dirty="0" smtClean="0">
                <a:solidFill>
                  <a:schemeClr val="tx1"/>
                </a:solidFill>
              </a:rPr>
            </a:br>
            <a:endParaRPr lang="en-US" dirty="0">
              <a:solidFill>
                <a:schemeClr val="tx1"/>
              </a:solidFill>
            </a:endParaRPr>
          </a:p>
          <a:p>
            <a:pPr>
              <a:lnSpc>
                <a:spcPct val="120000"/>
              </a:lnSpc>
            </a:pPr>
            <a:r>
              <a:rPr lang="en-US" dirty="0">
                <a:solidFill>
                  <a:schemeClr val="tx1"/>
                </a:solidFill>
              </a:rPr>
              <a:t>Meet with the patrol leaders’ council to assess the meeting and review plans for the next troop meeting.</a:t>
            </a:r>
          </a:p>
          <a:p>
            <a:pPr marL="0" indent="0">
              <a:buNone/>
            </a:pPr>
            <a:endParaRPr lang="en-US" sz="2000"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63</a:t>
            </a:fld>
            <a:endParaRPr lang="en-US"/>
          </a:p>
        </p:txBody>
      </p:sp>
    </p:spTree>
    <p:extLst>
      <p:ext uri="{BB962C8B-B14F-4D97-AF65-F5344CB8AC3E}">
        <p14:creationId xmlns:p14="http://schemas.microsoft.com/office/powerpoint/2010/main" val="71433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Troop Meeting Plan</a:t>
            </a:r>
            <a:endParaRPr lang="en-US" dirty="0">
              <a:solidFill>
                <a:schemeClr val="tx1"/>
              </a:solidFill>
            </a:endParaRPr>
          </a:p>
        </p:txBody>
      </p:sp>
      <p:sp>
        <p:nvSpPr>
          <p:cNvPr id="3" name="Content Placeholder 2"/>
          <p:cNvSpPr>
            <a:spLocks noGrp="1"/>
          </p:cNvSpPr>
          <p:nvPr>
            <p:ph idx="1"/>
          </p:nvPr>
        </p:nvSpPr>
        <p:spPr>
          <a:xfrm>
            <a:off x="663575" y="1306286"/>
            <a:ext cx="8229600" cy="4234338"/>
          </a:xfrm>
        </p:spPr>
        <p:txBody>
          <a:bodyPr/>
          <a:lstStyle/>
          <a:p>
            <a:pPr marL="0" indent="0" algn="ctr">
              <a:buNone/>
            </a:pPr>
            <a:r>
              <a:rPr lang="en-US" sz="2800" dirty="0">
                <a:solidFill>
                  <a:schemeClr val="tx1"/>
                </a:solidFill>
              </a:rPr>
              <a:t>Scoutmaster’s Role in Troop </a:t>
            </a:r>
            <a:r>
              <a:rPr lang="en-US" sz="2800" dirty="0" smtClean="0">
                <a:solidFill>
                  <a:schemeClr val="tx1"/>
                </a:solidFill>
              </a:rPr>
              <a:t>Meetings</a:t>
            </a:r>
          </a:p>
          <a:p>
            <a:pPr marL="0" indent="0" algn="ctr">
              <a:buNone/>
            </a:pPr>
            <a:endParaRPr lang="en-US" sz="2800" dirty="0">
              <a:solidFill>
                <a:schemeClr val="tx1"/>
              </a:solidFill>
            </a:endParaRPr>
          </a:p>
          <a:p>
            <a:pPr>
              <a:lnSpc>
                <a:spcPct val="120000"/>
              </a:lnSpc>
            </a:pPr>
            <a:r>
              <a:rPr lang="en-US" dirty="0">
                <a:solidFill>
                  <a:schemeClr val="tx1"/>
                </a:solidFill>
              </a:rPr>
              <a:t>Offer the senior patrol leader support and guidance</a:t>
            </a:r>
            <a:r>
              <a:rPr lang="en-US" dirty="0" smtClean="0">
                <a:solidFill>
                  <a:schemeClr val="tx1"/>
                </a:solidFill>
              </a:rPr>
              <a:t>.</a:t>
            </a:r>
            <a:br>
              <a:rPr lang="en-US" dirty="0" smtClean="0">
                <a:solidFill>
                  <a:schemeClr val="tx1"/>
                </a:solidFill>
              </a:rPr>
            </a:br>
            <a:endParaRPr lang="en-US" dirty="0">
              <a:solidFill>
                <a:schemeClr val="tx1"/>
              </a:solidFill>
            </a:endParaRPr>
          </a:p>
          <a:p>
            <a:pPr>
              <a:lnSpc>
                <a:spcPct val="120000"/>
              </a:lnSpc>
            </a:pPr>
            <a:r>
              <a:rPr lang="en-US" dirty="0">
                <a:solidFill>
                  <a:schemeClr val="tx1"/>
                </a:solidFill>
              </a:rPr>
              <a:t>Share a Scoutmaster’s Minute at the close of the meeting</a:t>
            </a:r>
            <a:r>
              <a:rPr lang="en-US" dirty="0" smtClean="0">
                <a:solidFill>
                  <a:schemeClr val="tx1"/>
                </a:solidFill>
              </a:rPr>
              <a:t>.</a:t>
            </a:r>
            <a:br>
              <a:rPr lang="en-US" dirty="0" smtClean="0">
                <a:solidFill>
                  <a:schemeClr val="tx1"/>
                </a:solidFill>
              </a:rPr>
            </a:br>
            <a:endParaRPr lang="en-US" dirty="0">
              <a:solidFill>
                <a:schemeClr val="tx1"/>
              </a:solidFill>
            </a:endParaRPr>
          </a:p>
          <a:p>
            <a:pPr>
              <a:lnSpc>
                <a:spcPct val="120000"/>
              </a:lnSpc>
            </a:pPr>
            <a:r>
              <a:rPr lang="en-US" dirty="0">
                <a:solidFill>
                  <a:schemeClr val="tx1"/>
                </a:solidFill>
              </a:rPr>
              <a:t>Meet with the patrol leaders’ council to assess the meeting and review plans for the next troop meeting.</a:t>
            </a:r>
          </a:p>
          <a:p>
            <a:pPr marL="0" indent="0">
              <a:buNone/>
            </a:pPr>
            <a:endParaRPr lang="en-US" sz="2000" dirty="0" smtClean="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64</a:t>
            </a:fld>
            <a:endParaRPr lang="en-US"/>
          </a:p>
        </p:txBody>
      </p:sp>
    </p:spTree>
    <p:extLst>
      <p:ext uri="{BB962C8B-B14F-4D97-AF65-F5344CB8AC3E}">
        <p14:creationId xmlns:p14="http://schemas.microsoft.com/office/powerpoint/2010/main" val="149596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1031179" y="1600762"/>
            <a:ext cx="7248795" cy="4234338"/>
          </a:xfrm>
        </p:spPr>
        <p:txBody>
          <a:bodyPr/>
          <a:lstStyle/>
          <a:p>
            <a:pPr marL="0" indent="0">
              <a:buNone/>
            </a:pPr>
            <a:r>
              <a:rPr lang="en-US" sz="3200" dirty="0">
                <a:solidFill>
                  <a:schemeClr val="tx1"/>
                </a:solidFill>
              </a:rPr>
              <a:t>Guide to Advancement </a:t>
            </a:r>
            <a:r>
              <a:rPr lang="en-US" sz="3200" dirty="0" smtClean="0">
                <a:solidFill>
                  <a:schemeClr val="tx1"/>
                </a:solidFill>
              </a:rPr>
              <a:t>2017</a:t>
            </a:r>
            <a:endParaRPr lang="en-US" sz="3200" dirty="0">
              <a:solidFill>
                <a:schemeClr val="tx1"/>
              </a:solidFill>
            </a:endParaRPr>
          </a:p>
          <a:p>
            <a:pPr marL="0" indent="0">
              <a:buNone/>
            </a:pPr>
            <a:r>
              <a:rPr lang="en-US" sz="3200" dirty="0" smtClean="0">
                <a:solidFill>
                  <a:schemeClr val="tx1"/>
                </a:solidFill>
              </a:rPr>
              <a:t>scouting.org/filestore/pdf/33088.pdf</a:t>
            </a:r>
            <a:endParaRPr lang="en-US" sz="3200" dirty="0" smtClean="0">
              <a:solidFill>
                <a:schemeClr val="tx1"/>
              </a:solidFill>
            </a:endParaRPr>
          </a:p>
          <a:p>
            <a:pPr marL="0" indent="0">
              <a:buNone/>
            </a:pPr>
            <a:endParaRPr lang="en-US" sz="3200" dirty="0">
              <a:solidFill>
                <a:schemeClr val="tx1"/>
              </a:solidFill>
            </a:endParaRPr>
          </a:p>
          <a:p>
            <a:pPr marL="0" indent="0">
              <a:buNone/>
            </a:pPr>
            <a:r>
              <a:rPr lang="en-US" sz="3200" dirty="0" smtClean="0">
                <a:solidFill>
                  <a:schemeClr val="tx1"/>
                </a:solidFill>
              </a:rPr>
              <a:t>Also available from Scout Shops for $11.99</a:t>
            </a: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65</a:t>
            </a:fld>
            <a:endParaRPr lang="en-US"/>
          </a:p>
        </p:txBody>
      </p:sp>
    </p:spTree>
    <p:extLst>
      <p:ext uri="{BB962C8B-B14F-4D97-AF65-F5344CB8AC3E}">
        <p14:creationId xmlns:p14="http://schemas.microsoft.com/office/powerpoint/2010/main" val="142137067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1031179" y="1600762"/>
            <a:ext cx="7248795" cy="4234338"/>
          </a:xfrm>
        </p:spPr>
        <p:txBody>
          <a:bodyPr/>
          <a:lstStyle/>
          <a:p>
            <a:pPr marL="0" indent="0">
              <a:buNone/>
            </a:pPr>
            <a:r>
              <a:rPr lang="en-US" sz="3200" dirty="0">
                <a:solidFill>
                  <a:schemeClr val="tx1"/>
                </a:solidFill>
              </a:rPr>
              <a:t>Guide to Advancement </a:t>
            </a:r>
            <a:r>
              <a:rPr lang="en-US" sz="3200" dirty="0" smtClean="0">
                <a:solidFill>
                  <a:schemeClr val="tx1"/>
                </a:solidFill>
              </a:rPr>
              <a:t>2017</a:t>
            </a:r>
            <a:endParaRPr lang="en-US" sz="3200" dirty="0">
              <a:solidFill>
                <a:schemeClr val="tx1"/>
              </a:solidFill>
            </a:endParaRPr>
          </a:p>
          <a:p>
            <a:pPr marL="0" indent="0">
              <a:buNone/>
            </a:pPr>
            <a:r>
              <a:rPr lang="en-US" sz="3200" dirty="0" smtClean="0">
                <a:solidFill>
                  <a:schemeClr val="tx1"/>
                </a:solidFill>
              </a:rPr>
              <a:t>scouting.org/filestore/pdf/33088.pdf</a:t>
            </a:r>
            <a:endParaRPr lang="en-US" sz="3200" dirty="0" smtClean="0">
              <a:solidFill>
                <a:schemeClr val="tx1"/>
              </a:solidFill>
            </a:endParaRPr>
          </a:p>
          <a:p>
            <a:pPr marL="0" indent="0">
              <a:buNone/>
            </a:pPr>
            <a:endParaRPr lang="en-US" sz="3200" dirty="0">
              <a:solidFill>
                <a:schemeClr val="tx1"/>
              </a:solidFill>
            </a:endParaRPr>
          </a:p>
          <a:p>
            <a:pPr marL="0" indent="0">
              <a:buNone/>
            </a:pPr>
            <a:r>
              <a:rPr lang="en-US" sz="3200" dirty="0" smtClean="0">
                <a:solidFill>
                  <a:schemeClr val="tx1"/>
                </a:solidFill>
              </a:rPr>
              <a:t>Also available from Scout Shops for $11.99</a:t>
            </a: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66</a:t>
            </a:fld>
            <a:endParaRPr lang="en-US"/>
          </a:p>
        </p:txBody>
      </p:sp>
    </p:spTree>
    <p:extLst>
      <p:ext uri="{BB962C8B-B14F-4D97-AF65-F5344CB8AC3E}">
        <p14:creationId xmlns:p14="http://schemas.microsoft.com/office/powerpoint/2010/main" val="108304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2160259" y="1328058"/>
            <a:ext cx="5296455" cy="4234338"/>
          </a:xfrm>
        </p:spPr>
        <p:txBody>
          <a:bodyPr/>
          <a:lstStyle/>
          <a:p>
            <a:pPr marL="0" indent="0">
              <a:buNone/>
            </a:pPr>
            <a:r>
              <a:rPr lang="en-US" sz="2800" dirty="0" smtClean="0">
                <a:solidFill>
                  <a:schemeClr val="tx1"/>
                </a:solidFill>
              </a:rPr>
              <a:t>Four Steps of Advancement</a:t>
            </a:r>
          </a:p>
          <a:p>
            <a:pPr marL="0" indent="0">
              <a:buNone/>
            </a:pPr>
            <a:endParaRPr lang="en-US" sz="2800" dirty="0" smtClean="0">
              <a:solidFill>
                <a:schemeClr val="tx1"/>
              </a:solidFill>
            </a:endParaRPr>
          </a:p>
          <a:p>
            <a:pPr marL="457200" indent="-457200">
              <a:buFont typeface="+mj-lt"/>
              <a:buAutoNum type="arabicPeriod"/>
            </a:pPr>
            <a:r>
              <a:rPr lang="en-US" sz="2800" dirty="0">
                <a:solidFill>
                  <a:schemeClr val="tx1"/>
                </a:solidFill>
              </a:rPr>
              <a:t>A Scout learns.</a:t>
            </a:r>
          </a:p>
          <a:p>
            <a:pPr marL="457200" indent="-457200">
              <a:buFont typeface="+mj-lt"/>
              <a:buAutoNum type="arabicPeriod"/>
            </a:pPr>
            <a:r>
              <a:rPr lang="en-US" sz="2800" dirty="0">
                <a:solidFill>
                  <a:schemeClr val="tx1"/>
                </a:solidFill>
              </a:rPr>
              <a:t>A Scout is tested.</a:t>
            </a:r>
          </a:p>
          <a:p>
            <a:pPr marL="457200" indent="-457200">
              <a:buFont typeface="+mj-lt"/>
              <a:buAutoNum type="arabicPeriod"/>
            </a:pPr>
            <a:r>
              <a:rPr lang="en-US" sz="2800" dirty="0">
                <a:solidFill>
                  <a:schemeClr val="tx1"/>
                </a:solidFill>
              </a:rPr>
              <a:t>A Scout is reviewed.</a:t>
            </a:r>
          </a:p>
          <a:p>
            <a:pPr marL="457200" indent="-457200">
              <a:buFont typeface="+mj-lt"/>
              <a:buAutoNum type="arabicPeriod"/>
            </a:pPr>
            <a:r>
              <a:rPr lang="en-US" sz="2800" dirty="0">
                <a:solidFill>
                  <a:schemeClr val="tx1"/>
                </a:solidFill>
              </a:rPr>
              <a:t>A Scout is recognized.</a:t>
            </a:r>
          </a:p>
          <a:p>
            <a:pPr marL="0" indent="0">
              <a:buNone/>
            </a:pPr>
            <a:endParaRPr lang="en-US" sz="2800" dirty="0" smtClean="0">
              <a:solidFill>
                <a:schemeClr val="tx1"/>
              </a:solidFill>
            </a:endParaRPr>
          </a:p>
          <a:p>
            <a:pPr marL="0" indent="0">
              <a:buNone/>
            </a:pPr>
            <a:endParaRPr lang="en-US" sz="2800" dirty="0">
              <a:solidFill>
                <a:schemeClr val="tx1"/>
              </a:solidFill>
            </a:endParaRPr>
          </a:p>
          <a:p>
            <a:pPr marL="0" indent="0">
              <a:buNone/>
            </a:pPr>
            <a:endParaRPr lang="en-US" sz="2800" dirty="0" smtClean="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67</a:t>
            </a:fld>
            <a:endParaRPr lang="en-US"/>
          </a:p>
        </p:txBody>
      </p:sp>
    </p:spTree>
    <p:extLst>
      <p:ext uri="{BB962C8B-B14F-4D97-AF65-F5344CB8AC3E}">
        <p14:creationId xmlns:p14="http://schemas.microsoft.com/office/powerpoint/2010/main" val="291230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2160259" y="1328058"/>
            <a:ext cx="5296455" cy="4234338"/>
          </a:xfrm>
        </p:spPr>
        <p:txBody>
          <a:bodyPr/>
          <a:lstStyle/>
          <a:p>
            <a:pPr marL="0" indent="0">
              <a:buNone/>
            </a:pPr>
            <a:r>
              <a:rPr lang="en-US" sz="2800" dirty="0" smtClean="0">
                <a:solidFill>
                  <a:schemeClr val="tx1"/>
                </a:solidFill>
              </a:rPr>
              <a:t>Four Steps of Advancement</a:t>
            </a:r>
          </a:p>
          <a:p>
            <a:pPr marL="0" indent="0">
              <a:buNone/>
            </a:pPr>
            <a:endParaRPr lang="en-US" sz="2800" dirty="0" smtClean="0">
              <a:solidFill>
                <a:schemeClr val="tx1"/>
              </a:solidFill>
            </a:endParaRPr>
          </a:p>
          <a:p>
            <a:pPr marL="457200" indent="-457200">
              <a:buFont typeface="+mj-lt"/>
              <a:buAutoNum type="arabicPeriod"/>
            </a:pPr>
            <a:r>
              <a:rPr lang="en-US" sz="2800" dirty="0">
                <a:solidFill>
                  <a:schemeClr val="tx1"/>
                </a:solidFill>
              </a:rPr>
              <a:t>A Scout learns.</a:t>
            </a:r>
          </a:p>
          <a:p>
            <a:pPr marL="457200" indent="-457200">
              <a:buFont typeface="+mj-lt"/>
              <a:buAutoNum type="arabicPeriod"/>
            </a:pPr>
            <a:r>
              <a:rPr lang="en-US" sz="2800" dirty="0">
                <a:solidFill>
                  <a:schemeClr val="tx1"/>
                </a:solidFill>
              </a:rPr>
              <a:t>A Scout is tested.</a:t>
            </a:r>
          </a:p>
          <a:p>
            <a:pPr marL="457200" indent="-457200">
              <a:buFont typeface="+mj-lt"/>
              <a:buAutoNum type="arabicPeriod"/>
            </a:pPr>
            <a:r>
              <a:rPr lang="en-US" sz="2800" dirty="0">
                <a:solidFill>
                  <a:schemeClr val="tx1"/>
                </a:solidFill>
              </a:rPr>
              <a:t>A Scout is reviewed.</a:t>
            </a:r>
          </a:p>
          <a:p>
            <a:pPr marL="457200" indent="-457200">
              <a:buFont typeface="+mj-lt"/>
              <a:buAutoNum type="arabicPeriod"/>
            </a:pPr>
            <a:r>
              <a:rPr lang="en-US" sz="2800" dirty="0">
                <a:solidFill>
                  <a:schemeClr val="tx1"/>
                </a:solidFill>
              </a:rPr>
              <a:t>A Scout is recognized.</a:t>
            </a:r>
          </a:p>
          <a:p>
            <a:pPr marL="0" indent="0">
              <a:buNone/>
            </a:pPr>
            <a:endParaRPr lang="en-US" sz="2800" dirty="0" smtClean="0">
              <a:solidFill>
                <a:schemeClr val="tx1"/>
              </a:solidFill>
            </a:endParaRPr>
          </a:p>
          <a:p>
            <a:pPr marL="0" indent="0">
              <a:buNone/>
            </a:pPr>
            <a:endParaRPr lang="en-US" sz="2800" dirty="0">
              <a:solidFill>
                <a:schemeClr val="tx1"/>
              </a:solidFill>
            </a:endParaRPr>
          </a:p>
          <a:p>
            <a:pPr marL="0" indent="0">
              <a:buNone/>
            </a:pPr>
            <a:endParaRPr lang="en-US" sz="2800" dirty="0" smtClean="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68</a:t>
            </a:fld>
            <a:endParaRPr lang="en-US"/>
          </a:p>
        </p:txBody>
      </p:sp>
    </p:spTree>
    <p:extLst>
      <p:ext uri="{BB962C8B-B14F-4D97-AF65-F5344CB8AC3E}">
        <p14:creationId xmlns:p14="http://schemas.microsoft.com/office/powerpoint/2010/main" val="163878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845238" y="1417638"/>
            <a:ext cx="7765362" cy="4234338"/>
          </a:xfrm>
        </p:spPr>
        <p:txBody>
          <a:bodyPr/>
          <a:lstStyle/>
          <a:p>
            <a:pPr marL="0" indent="0">
              <a:buNone/>
            </a:pPr>
            <a:r>
              <a:rPr lang="en-US" dirty="0" smtClean="0">
                <a:solidFill>
                  <a:schemeClr val="tx1"/>
                </a:solidFill>
              </a:rPr>
              <a:t>Program Resources Available to Scoutmasters</a:t>
            </a:r>
          </a:p>
          <a:p>
            <a:pPr marL="0" indent="0">
              <a:buNone/>
            </a:pPr>
            <a:endParaRPr lang="en-US" sz="900" dirty="0" smtClean="0"/>
          </a:p>
          <a:p>
            <a:pPr marL="0" indent="0" algn="ctr">
              <a:buNone/>
            </a:pPr>
            <a:r>
              <a:rPr lang="en-US" dirty="0" smtClean="0">
                <a:solidFill>
                  <a:srgbClr val="000000"/>
                </a:solidFill>
              </a:rPr>
              <a:t>Introduction </a:t>
            </a:r>
            <a:r>
              <a:rPr lang="en-US" dirty="0">
                <a:solidFill>
                  <a:srgbClr val="000000"/>
                </a:solidFill>
              </a:rPr>
              <a:t>to Leadership Skills for </a:t>
            </a:r>
            <a:r>
              <a:rPr lang="en-US" dirty="0" smtClean="0">
                <a:solidFill>
                  <a:srgbClr val="000000"/>
                </a:solidFill>
              </a:rPr>
              <a:t>Troops</a:t>
            </a:r>
          </a:p>
          <a:p>
            <a:pPr marL="0" indent="0" algn="ctr">
              <a:buNone/>
            </a:pPr>
            <a:r>
              <a:rPr lang="en-US" dirty="0">
                <a:solidFill>
                  <a:srgbClr val="000000"/>
                </a:solidFill>
              </a:rPr>
              <a:t>National Youth Leadership Training (</a:t>
            </a:r>
            <a:r>
              <a:rPr lang="en-US" dirty="0" smtClean="0">
                <a:solidFill>
                  <a:srgbClr val="000000"/>
                </a:solidFill>
              </a:rPr>
              <a:t>NYLT)</a:t>
            </a:r>
          </a:p>
          <a:p>
            <a:pPr marL="0" indent="0" algn="ctr">
              <a:buNone/>
            </a:pPr>
            <a:endParaRPr lang="en-US" sz="2000" dirty="0" smtClean="0">
              <a:solidFill>
                <a:srgbClr val="000000"/>
              </a:solidFill>
            </a:endParaRPr>
          </a:p>
          <a:p>
            <a:r>
              <a:rPr lang="en-US" sz="2000" dirty="0" smtClean="0">
                <a:solidFill>
                  <a:srgbClr val="000000"/>
                </a:solidFill>
              </a:rPr>
              <a:t>National Outdoor Achievement Awards</a:t>
            </a:r>
          </a:p>
          <a:p>
            <a:r>
              <a:rPr lang="en-US" sz="2000" dirty="0" smtClean="0">
                <a:solidFill>
                  <a:srgbClr val="000000"/>
                </a:solidFill>
              </a:rPr>
              <a:t>Aquatics </a:t>
            </a:r>
            <a:r>
              <a:rPr lang="en-US" sz="2000" dirty="0">
                <a:solidFill>
                  <a:srgbClr val="000000"/>
                </a:solidFill>
              </a:rPr>
              <a:t>awards: Mile Swim, Scuba BSA, Kayaking BSA</a:t>
            </a:r>
          </a:p>
          <a:p>
            <a:r>
              <a:rPr lang="en-US" sz="2000" dirty="0" smtClean="0">
                <a:solidFill>
                  <a:srgbClr val="000000"/>
                </a:solidFill>
              </a:rPr>
              <a:t>Religious </a:t>
            </a:r>
            <a:r>
              <a:rPr lang="en-US" sz="2000" dirty="0">
                <a:solidFill>
                  <a:srgbClr val="000000"/>
                </a:solidFill>
              </a:rPr>
              <a:t>awards </a:t>
            </a:r>
            <a:r>
              <a:rPr lang="en-US" sz="2000" dirty="0" smtClean="0">
                <a:solidFill>
                  <a:srgbClr val="000000"/>
                </a:solidFill>
              </a:rPr>
              <a:t>programs</a:t>
            </a:r>
          </a:p>
          <a:p>
            <a:r>
              <a:rPr lang="en-US" sz="2000" dirty="0" smtClean="0">
                <a:solidFill>
                  <a:srgbClr val="000000"/>
                </a:solidFill>
              </a:rPr>
              <a:t>Leave </a:t>
            </a:r>
            <a:r>
              <a:rPr lang="en-US" sz="2000" dirty="0">
                <a:solidFill>
                  <a:srgbClr val="000000"/>
                </a:solidFill>
              </a:rPr>
              <a:t>No </a:t>
            </a:r>
            <a:r>
              <a:rPr lang="en-US" sz="2000" dirty="0" smtClean="0">
                <a:solidFill>
                  <a:srgbClr val="000000"/>
                </a:solidFill>
              </a:rPr>
              <a:t>Trace</a:t>
            </a:r>
            <a:endParaRPr lang="en-US" sz="2000" dirty="0">
              <a:solidFill>
                <a:srgbClr val="000000"/>
              </a:solidFill>
            </a:endParaRPr>
          </a:p>
          <a:p>
            <a:r>
              <a:rPr lang="en-US" sz="2000" dirty="0" smtClean="0">
                <a:solidFill>
                  <a:srgbClr val="000000"/>
                </a:solidFill>
              </a:rPr>
              <a:t>Conservation </a:t>
            </a:r>
            <a:r>
              <a:rPr lang="en-US" sz="2000" dirty="0">
                <a:solidFill>
                  <a:srgbClr val="000000"/>
                </a:solidFill>
              </a:rPr>
              <a:t>awards: </a:t>
            </a:r>
            <a:r>
              <a:rPr lang="en-US" sz="2000" dirty="0" err="1" smtClean="0">
                <a:solidFill>
                  <a:srgbClr val="000000"/>
                </a:solidFill>
              </a:rPr>
              <a:t>Hornaday</a:t>
            </a:r>
            <a:r>
              <a:rPr lang="en-US" sz="2000" dirty="0" smtClean="0">
                <a:solidFill>
                  <a:srgbClr val="000000"/>
                </a:solidFill>
              </a:rPr>
              <a:t>, </a:t>
            </a:r>
            <a:r>
              <a:rPr lang="en-US" sz="2000" dirty="0">
                <a:solidFill>
                  <a:srgbClr val="000000"/>
                </a:solidFill>
              </a:rPr>
              <a:t>World Conservation </a:t>
            </a:r>
            <a:r>
              <a:rPr lang="en-US" sz="2000" dirty="0" smtClean="0">
                <a:solidFill>
                  <a:srgbClr val="000000"/>
                </a:solidFill>
              </a:rPr>
              <a:t>Award</a:t>
            </a:r>
            <a:endParaRPr lang="en-US" sz="2000" dirty="0">
              <a:solidFill>
                <a:srgbClr val="000000"/>
              </a:solidFill>
            </a:endParaRPr>
          </a:p>
          <a:p>
            <a:r>
              <a:rPr lang="en-US" sz="2000" dirty="0" smtClean="0">
                <a:solidFill>
                  <a:srgbClr val="000000"/>
                </a:solidFill>
              </a:rPr>
              <a:t>Shooting </a:t>
            </a:r>
            <a:r>
              <a:rPr lang="en-US" sz="2000" dirty="0">
                <a:solidFill>
                  <a:srgbClr val="000000"/>
                </a:solidFill>
              </a:rPr>
              <a:t>sports </a:t>
            </a:r>
            <a:r>
              <a:rPr lang="en-US" sz="2000" dirty="0" smtClean="0">
                <a:solidFill>
                  <a:srgbClr val="000000"/>
                </a:solidFill>
              </a:rPr>
              <a:t>programs</a:t>
            </a:r>
            <a:endParaRPr lang="en-US" dirty="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69</a:t>
            </a:fld>
            <a:endParaRPr lang="en-US"/>
          </a:p>
        </p:txBody>
      </p:sp>
    </p:spTree>
    <p:extLst>
      <p:ext uri="{BB962C8B-B14F-4D97-AF65-F5344CB8AC3E}">
        <p14:creationId xmlns:p14="http://schemas.microsoft.com/office/powerpoint/2010/main" val="31552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Qualities Gained from Scouting</a:t>
            </a:r>
            <a:endParaRPr lang="en-US" dirty="0">
              <a:solidFill>
                <a:schemeClr val="tx1"/>
              </a:solidFill>
            </a:endParaRPr>
          </a:p>
        </p:txBody>
      </p:sp>
      <p:sp>
        <p:nvSpPr>
          <p:cNvPr id="3" name="Content Placeholder 2"/>
          <p:cNvSpPr>
            <a:spLocks noGrp="1"/>
          </p:cNvSpPr>
          <p:nvPr>
            <p:ph idx="1"/>
          </p:nvPr>
        </p:nvSpPr>
        <p:spPr/>
        <p:txBody>
          <a:bodyPr/>
          <a:lstStyle/>
          <a:p>
            <a:pPr marL="0" lvl="0" indent="0" algn="ctr">
              <a:buNone/>
            </a:pPr>
            <a:r>
              <a:rPr lang="en-US" sz="3200" dirty="0">
                <a:solidFill>
                  <a:schemeClr val="tx1"/>
                </a:solidFill>
              </a:rPr>
              <a:t>Self-motivation</a:t>
            </a:r>
          </a:p>
          <a:p>
            <a:pPr marL="0" lvl="0" indent="0" algn="ctr">
              <a:buNone/>
            </a:pPr>
            <a:r>
              <a:rPr lang="en-US" sz="3200" dirty="0">
                <a:solidFill>
                  <a:schemeClr val="tx1"/>
                </a:solidFill>
              </a:rPr>
              <a:t>High Expectations</a:t>
            </a:r>
          </a:p>
          <a:p>
            <a:pPr marL="0" lvl="0" indent="0" algn="ctr">
              <a:buNone/>
            </a:pPr>
            <a:r>
              <a:rPr lang="en-US" sz="3200" dirty="0">
                <a:solidFill>
                  <a:schemeClr val="tx1"/>
                </a:solidFill>
              </a:rPr>
              <a:t>Focus</a:t>
            </a:r>
          </a:p>
          <a:p>
            <a:pPr marL="0" lvl="0" indent="0" algn="ctr">
              <a:buNone/>
            </a:pPr>
            <a:r>
              <a:rPr lang="en-US" sz="3200" dirty="0">
                <a:solidFill>
                  <a:schemeClr val="tx1"/>
                </a:solidFill>
              </a:rPr>
              <a:t>Interest in the Outdoors</a:t>
            </a:r>
          </a:p>
          <a:p>
            <a:pPr marL="0" lvl="0" indent="0" algn="ctr">
              <a:buNone/>
            </a:pPr>
            <a:r>
              <a:rPr lang="en-US" sz="3200" dirty="0">
                <a:solidFill>
                  <a:schemeClr val="tx1"/>
                </a:solidFill>
              </a:rPr>
              <a:t>Technical Skills</a:t>
            </a:r>
          </a:p>
          <a:p>
            <a:pPr marL="0" lvl="0" indent="0" algn="ctr">
              <a:buNone/>
            </a:pPr>
            <a:r>
              <a:rPr lang="en-US" sz="3200" dirty="0">
                <a:solidFill>
                  <a:schemeClr val="tx1"/>
                </a:solidFill>
              </a:rPr>
              <a:t>Leadership Ability</a:t>
            </a:r>
          </a:p>
          <a:p>
            <a:pPr marL="0" lvl="0" indent="0" algn="ctr">
              <a:buNone/>
            </a:pPr>
            <a:r>
              <a:rPr lang="en-US" sz="3200" dirty="0">
                <a:solidFill>
                  <a:schemeClr val="tx1"/>
                </a:solidFill>
              </a:rPr>
              <a:t>Citizenship</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a:t>
            </a:fld>
            <a:endParaRPr lang="en-US"/>
          </a:p>
        </p:txBody>
      </p:sp>
    </p:spTree>
    <p:extLst>
      <p:ext uri="{BB962C8B-B14F-4D97-AF65-F5344CB8AC3E}">
        <p14:creationId xmlns:p14="http://schemas.microsoft.com/office/powerpoint/2010/main" val="16268181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845238" y="1417638"/>
            <a:ext cx="7765362" cy="4234338"/>
          </a:xfrm>
        </p:spPr>
        <p:txBody>
          <a:bodyPr/>
          <a:lstStyle/>
          <a:p>
            <a:pPr marL="0" indent="0">
              <a:buNone/>
            </a:pPr>
            <a:r>
              <a:rPr lang="en-US" dirty="0" smtClean="0">
                <a:solidFill>
                  <a:schemeClr val="tx1"/>
                </a:solidFill>
              </a:rPr>
              <a:t>Program Resources Available to Scoutmasters</a:t>
            </a:r>
          </a:p>
          <a:p>
            <a:pPr marL="0" indent="0">
              <a:buNone/>
            </a:pPr>
            <a:endParaRPr lang="en-US" sz="900" dirty="0" smtClean="0"/>
          </a:p>
          <a:p>
            <a:pPr marL="0" indent="0" algn="ctr">
              <a:buNone/>
            </a:pPr>
            <a:r>
              <a:rPr lang="en-US" dirty="0" smtClean="0">
                <a:solidFill>
                  <a:srgbClr val="000000"/>
                </a:solidFill>
              </a:rPr>
              <a:t>Introduction </a:t>
            </a:r>
            <a:r>
              <a:rPr lang="en-US" dirty="0">
                <a:solidFill>
                  <a:srgbClr val="000000"/>
                </a:solidFill>
              </a:rPr>
              <a:t>to Leadership Skills for </a:t>
            </a:r>
            <a:r>
              <a:rPr lang="en-US" dirty="0" smtClean="0">
                <a:solidFill>
                  <a:srgbClr val="000000"/>
                </a:solidFill>
              </a:rPr>
              <a:t>Troops</a:t>
            </a:r>
          </a:p>
          <a:p>
            <a:pPr marL="0" indent="0" algn="ctr">
              <a:buNone/>
            </a:pPr>
            <a:r>
              <a:rPr lang="en-US" dirty="0">
                <a:solidFill>
                  <a:srgbClr val="000000"/>
                </a:solidFill>
              </a:rPr>
              <a:t>National Youth Leadership Training (</a:t>
            </a:r>
            <a:r>
              <a:rPr lang="en-US" dirty="0" smtClean="0">
                <a:solidFill>
                  <a:srgbClr val="000000"/>
                </a:solidFill>
              </a:rPr>
              <a:t>NYLT)</a:t>
            </a:r>
          </a:p>
          <a:p>
            <a:pPr marL="0" indent="0" algn="ctr">
              <a:buNone/>
            </a:pPr>
            <a:endParaRPr lang="en-US" sz="2000" dirty="0" smtClean="0">
              <a:solidFill>
                <a:srgbClr val="000000"/>
              </a:solidFill>
            </a:endParaRPr>
          </a:p>
          <a:p>
            <a:r>
              <a:rPr lang="en-US" sz="2000" dirty="0" smtClean="0">
                <a:solidFill>
                  <a:srgbClr val="000000"/>
                </a:solidFill>
              </a:rPr>
              <a:t>National Outdoor Achievement Awards</a:t>
            </a:r>
          </a:p>
          <a:p>
            <a:r>
              <a:rPr lang="en-US" sz="2000" dirty="0" smtClean="0">
                <a:solidFill>
                  <a:srgbClr val="000000"/>
                </a:solidFill>
              </a:rPr>
              <a:t>Aquatics </a:t>
            </a:r>
            <a:r>
              <a:rPr lang="en-US" sz="2000" dirty="0">
                <a:solidFill>
                  <a:srgbClr val="000000"/>
                </a:solidFill>
              </a:rPr>
              <a:t>awards: Mile Swim, Scuba BSA, Kayaking BSA</a:t>
            </a:r>
          </a:p>
          <a:p>
            <a:r>
              <a:rPr lang="en-US" sz="2000" dirty="0" smtClean="0">
                <a:solidFill>
                  <a:srgbClr val="000000"/>
                </a:solidFill>
              </a:rPr>
              <a:t>Religious </a:t>
            </a:r>
            <a:r>
              <a:rPr lang="en-US" sz="2000" dirty="0">
                <a:solidFill>
                  <a:srgbClr val="000000"/>
                </a:solidFill>
              </a:rPr>
              <a:t>awards </a:t>
            </a:r>
            <a:r>
              <a:rPr lang="en-US" sz="2000" dirty="0" smtClean="0">
                <a:solidFill>
                  <a:srgbClr val="000000"/>
                </a:solidFill>
              </a:rPr>
              <a:t>programs</a:t>
            </a:r>
          </a:p>
          <a:p>
            <a:r>
              <a:rPr lang="en-US" sz="2000" dirty="0" smtClean="0">
                <a:solidFill>
                  <a:srgbClr val="000000"/>
                </a:solidFill>
              </a:rPr>
              <a:t>Leave </a:t>
            </a:r>
            <a:r>
              <a:rPr lang="en-US" sz="2000" dirty="0">
                <a:solidFill>
                  <a:srgbClr val="000000"/>
                </a:solidFill>
              </a:rPr>
              <a:t>No </a:t>
            </a:r>
            <a:r>
              <a:rPr lang="en-US" sz="2000" dirty="0" smtClean="0">
                <a:solidFill>
                  <a:srgbClr val="000000"/>
                </a:solidFill>
              </a:rPr>
              <a:t>Trace</a:t>
            </a:r>
            <a:endParaRPr lang="en-US" sz="2000" dirty="0">
              <a:solidFill>
                <a:srgbClr val="000000"/>
              </a:solidFill>
            </a:endParaRPr>
          </a:p>
          <a:p>
            <a:r>
              <a:rPr lang="en-US" sz="2000" dirty="0" smtClean="0">
                <a:solidFill>
                  <a:srgbClr val="000000"/>
                </a:solidFill>
              </a:rPr>
              <a:t>Conservation </a:t>
            </a:r>
            <a:r>
              <a:rPr lang="en-US" sz="2000" dirty="0">
                <a:solidFill>
                  <a:srgbClr val="000000"/>
                </a:solidFill>
              </a:rPr>
              <a:t>awards: </a:t>
            </a:r>
            <a:r>
              <a:rPr lang="en-US" sz="2000" dirty="0" err="1" smtClean="0">
                <a:solidFill>
                  <a:srgbClr val="000000"/>
                </a:solidFill>
              </a:rPr>
              <a:t>Hornaday</a:t>
            </a:r>
            <a:r>
              <a:rPr lang="en-US" sz="2000" dirty="0" smtClean="0">
                <a:solidFill>
                  <a:srgbClr val="000000"/>
                </a:solidFill>
              </a:rPr>
              <a:t>, </a:t>
            </a:r>
            <a:r>
              <a:rPr lang="en-US" sz="2000" dirty="0">
                <a:solidFill>
                  <a:srgbClr val="000000"/>
                </a:solidFill>
              </a:rPr>
              <a:t>World Conservation </a:t>
            </a:r>
            <a:r>
              <a:rPr lang="en-US" sz="2000" dirty="0" smtClean="0">
                <a:solidFill>
                  <a:srgbClr val="000000"/>
                </a:solidFill>
              </a:rPr>
              <a:t>Award</a:t>
            </a:r>
            <a:endParaRPr lang="en-US" sz="2000" dirty="0">
              <a:solidFill>
                <a:srgbClr val="000000"/>
              </a:solidFill>
            </a:endParaRPr>
          </a:p>
          <a:p>
            <a:r>
              <a:rPr lang="en-US" sz="2000" dirty="0" smtClean="0">
                <a:solidFill>
                  <a:srgbClr val="000000"/>
                </a:solidFill>
              </a:rPr>
              <a:t>Shooting </a:t>
            </a:r>
            <a:r>
              <a:rPr lang="en-US" sz="2000" dirty="0">
                <a:solidFill>
                  <a:srgbClr val="000000"/>
                </a:solidFill>
              </a:rPr>
              <a:t>sports </a:t>
            </a:r>
            <a:r>
              <a:rPr lang="en-US" sz="2000" dirty="0" smtClean="0">
                <a:solidFill>
                  <a:srgbClr val="000000"/>
                </a:solidFill>
              </a:rPr>
              <a:t>programs</a:t>
            </a:r>
            <a:endParaRPr lang="en-US" dirty="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70</a:t>
            </a:fld>
            <a:endParaRPr lang="en-US"/>
          </a:p>
        </p:txBody>
      </p:sp>
    </p:spTree>
    <p:extLst>
      <p:ext uri="{BB962C8B-B14F-4D97-AF65-F5344CB8AC3E}">
        <p14:creationId xmlns:p14="http://schemas.microsoft.com/office/powerpoint/2010/main" val="170215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370115" y="1600201"/>
            <a:ext cx="8490856" cy="4234338"/>
          </a:xfrm>
        </p:spPr>
        <p:txBody>
          <a:bodyPr/>
          <a:lstStyle/>
          <a:p>
            <a:pPr marL="0" indent="0">
              <a:buNone/>
            </a:pPr>
            <a:r>
              <a:rPr lang="en-US" dirty="0">
                <a:solidFill>
                  <a:schemeClr val="tx1"/>
                </a:solidFill>
              </a:rPr>
              <a:t>How does leadership training fit into advancement? </a:t>
            </a:r>
          </a:p>
          <a:p>
            <a:pPr marL="0" indent="0">
              <a:buNone/>
            </a:pPr>
            <a:endParaRPr lang="en-US" dirty="0" smtClean="0"/>
          </a:p>
          <a:p>
            <a:pPr marL="0" indent="0">
              <a:lnSpc>
                <a:spcPct val="120000"/>
              </a:lnSpc>
              <a:buNone/>
            </a:pPr>
            <a:r>
              <a:rPr lang="en-US" sz="2000" dirty="0">
                <a:solidFill>
                  <a:srgbClr val="000000"/>
                </a:solidFill>
              </a:rPr>
              <a:t>• </a:t>
            </a:r>
            <a:r>
              <a:rPr lang="en-US" dirty="0">
                <a:solidFill>
                  <a:srgbClr val="000000"/>
                </a:solidFill>
              </a:rPr>
              <a:t>Leadership is necessary for Star, Life, and Eagle</a:t>
            </a:r>
          </a:p>
          <a:p>
            <a:pPr marL="0" indent="0">
              <a:lnSpc>
                <a:spcPct val="120000"/>
              </a:lnSpc>
              <a:buNone/>
            </a:pPr>
            <a:r>
              <a:rPr lang="en-US" dirty="0">
                <a:solidFill>
                  <a:srgbClr val="000000"/>
                </a:solidFill>
              </a:rPr>
              <a:t>• Shows Scout spirit (teaching newer Scouts </a:t>
            </a:r>
            <a:r>
              <a:rPr lang="en-US" dirty="0" smtClean="0">
                <a:solidFill>
                  <a:srgbClr val="000000"/>
                </a:solidFill>
              </a:rPr>
              <a:t>basic </a:t>
            </a:r>
            <a:r>
              <a:rPr lang="en-US" dirty="0">
                <a:solidFill>
                  <a:srgbClr val="000000"/>
                </a:solidFill>
              </a:rPr>
              <a:t>skills)</a:t>
            </a:r>
          </a:p>
          <a:p>
            <a:pPr marL="0" indent="0">
              <a:lnSpc>
                <a:spcPct val="120000"/>
              </a:lnSpc>
              <a:buNone/>
            </a:pPr>
            <a:r>
              <a:rPr lang="en-US" dirty="0">
                <a:solidFill>
                  <a:srgbClr val="000000"/>
                </a:solidFill>
              </a:rPr>
              <a:t>• Develops character and citizenship</a:t>
            </a:r>
          </a:p>
          <a:p>
            <a:pPr marL="0" indent="0">
              <a:lnSpc>
                <a:spcPct val="120000"/>
              </a:lnSpc>
              <a:buNone/>
            </a:pPr>
            <a:r>
              <a:rPr lang="en-US" dirty="0">
                <a:solidFill>
                  <a:srgbClr val="000000"/>
                </a:solidFill>
              </a:rPr>
              <a:t>• Improves the patrol’s experience (achieve more as a group)</a:t>
            </a:r>
            <a:endParaRPr lang="en-US" sz="2800" dirty="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71</a:t>
            </a:fld>
            <a:endParaRPr lang="en-US"/>
          </a:p>
        </p:txBody>
      </p:sp>
    </p:spTree>
    <p:extLst>
      <p:ext uri="{BB962C8B-B14F-4D97-AF65-F5344CB8AC3E}">
        <p14:creationId xmlns:p14="http://schemas.microsoft.com/office/powerpoint/2010/main" val="278246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370115" y="1600201"/>
            <a:ext cx="8490856" cy="4234338"/>
          </a:xfrm>
        </p:spPr>
        <p:txBody>
          <a:bodyPr/>
          <a:lstStyle/>
          <a:p>
            <a:pPr marL="0" indent="0">
              <a:buNone/>
            </a:pPr>
            <a:r>
              <a:rPr lang="en-US" dirty="0">
                <a:solidFill>
                  <a:schemeClr val="tx1"/>
                </a:solidFill>
              </a:rPr>
              <a:t>How does leadership training fit into advancement? </a:t>
            </a:r>
          </a:p>
          <a:p>
            <a:pPr marL="0" indent="0">
              <a:buNone/>
            </a:pPr>
            <a:endParaRPr lang="en-US" dirty="0" smtClean="0"/>
          </a:p>
          <a:p>
            <a:pPr marL="0" indent="0">
              <a:lnSpc>
                <a:spcPct val="120000"/>
              </a:lnSpc>
              <a:buNone/>
            </a:pPr>
            <a:r>
              <a:rPr lang="en-US" sz="2000" dirty="0">
                <a:solidFill>
                  <a:srgbClr val="000000"/>
                </a:solidFill>
              </a:rPr>
              <a:t>• </a:t>
            </a:r>
            <a:r>
              <a:rPr lang="en-US" dirty="0">
                <a:solidFill>
                  <a:srgbClr val="000000"/>
                </a:solidFill>
              </a:rPr>
              <a:t>Leadership is necessary for Star, Life, and Eagle</a:t>
            </a:r>
          </a:p>
          <a:p>
            <a:pPr marL="0" indent="0">
              <a:lnSpc>
                <a:spcPct val="120000"/>
              </a:lnSpc>
              <a:buNone/>
            </a:pPr>
            <a:r>
              <a:rPr lang="en-US" dirty="0">
                <a:solidFill>
                  <a:srgbClr val="000000"/>
                </a:solidFill>
              </a:rPr>
              <a:t>• Shows Scout spirit (teaching newer Scouts </a:t>
            </a:r>
            <a:r>
              <a:rPr lang="en-US" dirty="0" smtClean="0">
                <a:solidFill>
                  <a:srgbClr val="000000"/>
                </a:solidFill>
              </a:rPr>
              <a:t>basic </a:t>
            </a:r>
            <a:r>
              <a:rPr lang="en-US" dirty="0">
                <a:solidFill>
                  <a:srgbClr val="000000"/>
                </a:solidFill>
              </a:rPr>
              <a:t>skills)</a:t>
            </a:r>
          </a:p>
          <a:p>
            <a:pPr marL="0" indent="0">
              <a:lnSpc>
                <a:spcPct val="120000"/>
              </a:lnSpc>
              <a:buNone/>
            </a:pPr>
            <a:r>
              <a:rPr lang="en-US" dirty="0">
                <a:solidFill>
                  <a:srgbClr val="000000"/>
                </a:solidFill>
              </a:rPr>
              <a:t>• Develops character and citizenship</a:t>
            </a:r>
          </a:p>
          <a:p>
            <a:pPr marL="0" indent="0">
              <a:lnSpc>
                <a:spcPct val="120000"/>
              </a:lnSpc>
              <a:buNone/>
            </a:pPr>
            <a:r>
              <a:rPr lang="en-US" dirty="0">
                <a:solidFill>
                  <a:srgbClr val="000000"/>
                </a:solidFill>
              </a:rPr>
              <a:t>• Improves the patrol’s experience (achieve more as a group)</a:t>
            </a:r>
            <a:endParaRPr lang="en-US" sz="2800" dirty="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72</a:t>
            </a:fld>
            <a:endParaRPr lang="en-US"/>
          </a:p>
        </p:txBody>
      </p:sp>
    </p:spTree>
    <p:extLst>
      <p:ext uri="{BB962C8B-B14F-4D97-AF65-F5344CB8AC3E}">
        <p14:creationId xmlns:p14="http://schemas.microsoft.com/office/powerpoint/2010/main" val="152992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1643635" y="1153886"/>
            <a:ext cx="6651280" cy="4234338"/>
          </a:xfrm>
        </p:spPr>
        <p:txBody>
          <a:bodyPr/>
          <a:lstStyle/>
          <a:p>
            <a:pPr marL="0" indent="0">
              <a:buNone/>
            </a:pPr>
            <a:r>
              <a:rPr lang="en-US" dirty="0" smtClean="0">
                <a:solidFill>
                  <a:schemeClr val="tx1"/>
                </a:solidFill>
              </a:rPr>
              <a:t>How to Guide Scouts through Ranks</a:t>
            </a:r>
          </a:p>
          <a:p>
            <a:pPr marL="0" indent="0">
              <a:buNone/>
            </a:pPr>
            <a:endParaRPr lang="en-US" sz="2000" dirty="0" smtClean="0">
              <a:solidFill>
                <a:srgbClr val="000000"/>
              </a:solidFill>
            </a:endParaRPr>
          </a:p>
          <a:p>
            <a:pPr marL="0" indent="0">
              <a:buNone/>
            </a:pPr>
            <a:r>
              <a:rPr lang="en-US" sz="2000" dirty="0">
                <a:solidFill>
                  <a:srgbClr val="000000"/>
                </a:solidFill>
              </a:rPr>
              <a:t>• </a:t>
            </a:r>
            <a:r>
              <a:rPr lang="en-US" dirty="0">
                <a:solidFill>
                  <a:srgbClr val="000000"/>
                </a:solidFill>
              </a:rPr>
              <a:t>Skill sessions during Scout meetings</a:t>
            </a:r>
          </a:p>
          <a:p>
            <a:pPr marL="0" indent="0">
              <a:buNone/>
            </a:pPr>
            <a:r>
              <a:rPr lang="en-US" dirty="0">
                <a:solidFill>
                  <a:srgbClr val="000000"/>
                </a:solidFill>
              </a:rPr>
              <a:t>• Campout planning</a:t>
            </a:r>
          </a:p>
          <a:p>
            <a:pPr marL="0" indent="0">
              <a:buNone/>
            </a:pPr>
            <a:r>
              <a:rPr lang="en-US" dirty="0">
                <a:solidFill>
                  <a:srgbClr val="000000"/>
                </a:solidFill>
              </a:rPr>
              <a:t>• Merit badge </a:t>
            </a:r>
            <a:r>
              <a:rPr lang="en-US" dirty="0" smtClean="0">
                <a:solidFill>
                  <a:srgbClr val="000000"/>
                </a:solidFill>
              </a:rPr>
              <a:t>work and activities</a:t>
            </a:r>
            <a:endParaRPr lang="en-US" dirty="0">
              <a:solidFill>
                <a:srgbClr val="000000"/>
              </a:solidFill>
            </a:endParaRPr>
          </a:p>
          <a:p>
            <a:pPr marL="0" indent="0">
              <a:buNone/>
            </a:pPr>
            <a:r>
              <a:rPr lang="en-US" dirty="0">
                <a:solidFill>
                  <a:srgbClr val="000000"/>
                </a:solidFill>
              </a:rPr>
              <a:t>• Patrol meetings </a:t>
            </a:r>
            <a:endParaRPr lang="en-US" dirty="0" smtClean="0">
              <a:solidFill>
                <a:srgbClr val="000000"/>
              </a:solidFill>
            </a:endParaRPr>
          </a:p>
          <a:p>
            <a:pPr marL="0" indent="0">
              <a:buNone/>
            </a:pPr>
            <a:r>
              <a:rPr lang="en-US" dirty="0" smtClean="0">
                <a:solidFill>
                  <a:srgbClr val="000000"/>
                </a:solidFill>
              </a:rPr>
              <a:t>• Merit Badge University</a:t>
            </a:r>
            <a:endParaRPr lang="en-US" dirty="0">
              <a:solidFill>
                <a:srgbClr val="000000"/>
              </a:solidFill>
            </a:endParaRPr>
          </a:p>
          <a:p>
            <a:pPr marL="0" indent="0">
              <a:buNone/>
            </a:pPr>
            <a:r>
              <a:rPr lang="en-US" dirty="0">
                <a:solidFill>
                  <a:srgbClr val="000000"/>
                </a:solidFill>
              </a:rPr>
              <a:t>• </a:t>
            </a:r>
            <a:r>
              <a:rPr lang="en-US" dirty="0" smtClean="0">
                <a:solidFill>
                  <a:srgbClr val="000000"/>
                </a:solidFill>
              </a:rPr>
              <a:t>Outings</a:t>
            </a:r>
            <a:endParaRPr lang="en-US" dirty="0">
              <a:solidFill>
                <a:srgbClr val="000000"/>
              </a:solidFill>
            </a:endParaRPr>
          </a:p>
          <a:p>
            <a:pPr marL="0" indent="0">
              <a:buNone/>
            </a:pPr>
            <a:r>
              <a:rPr lang="en-US" dirty="0">
                <a:solidFill>
                  <a:srgbClr val="000000"/>
                </a:solidFill>
              </a:rPr>
              <a:t>• Summer </a:t>
            </a:r>
            <a:r>
              <a:rPr lang="en-US" dirty="0" smtClean="0">
                <a:solidFill>
                  <a:srgbClr val="000000"/>
                </a:solidFill>
              </a:rPr>
              <a:t>Camp</a:t>
            </a:r>
            <a:endParaRPr lang="en-US" dirty="0">
              <a:solidFill>
                <a:srgbClr val="000000"/>
              </a:solidFill>
            </a:endParaRPr>
          </a:p>
          <a:p>
            <a:pPr marL="0" indent="0">
              <a:buNone/>
            </a:pPr>
            <a:r>
              <a:rPr lang="en-US" dirty="0">
                <a:solidFill>
                  <a:srgbClr val="000000"/>
                </a:solidFill>
              </a:rPr>
              <a:t>• High-adventure </a:t>
            </a:r>
            <a:r>
              <a:rPr lang="en-US" dirty="0" smtClean="0">
                <a:solidFill>
                  <a:srgbClr val="000000"/>
                </a:solidFill>
              </a:rPr>
              <a:t>camps</a:t>
            </a:r>
            <a:endParaRPr lang="en-US" dirty="0">
              <a:solidFill>
                <a:srgbClr val="000000"/>
              </a:solidFill>
            </a:endParaRPr>
          </a:p>
          <a:p>
            <a:pPr marL="0" indent="0">
              <a:buNone/>
            </a:pPr>
            <a:r>
              <a:rPr lang="en-US" dirty="0">
                <a:solidFill>
                  <a:srgbClr val="000000"/>
                </a:solidFill>
              </a:rPr>
              <a:t>• </a:t>
            </a:r>
            <a:r>
              <a:rPr lang="en-US" dirty="0" smtClean="0">
                <a:solidFill>
                  <a:srgbClr val="000000"/>
                </a:solidFill>
              </a:rPr>
              <a:t>National and International Jamborees</a:t>
            </a:r>
            <a:endParaRPr lang="en-US" dirty="0">
              <a:solidFill>
                <a:srgbClr val="000000"/>
              </a:solidFill>
            </a:endParaRPr>
          </a:p>
          <a:p>
            <a:pPr marL="0" indent="0">
              <a:buNone/>
            </a:pPr>
            <a:endParaRPr lang="en-US" sz="2000" dirty="0" smtClean="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73</a:t>
            </a:fld>
            <a:endParaRPr lang="en-US"/>
          </a:p>
        </p:txBody>
      </p:sp>
    </p:spTree>
    <p:extLst>
      <p:ext uri="{BB962C8B-B14F-4D97-AF65-F5344CB8AC3E}">
        <p14:creationId xmlns:p14="http://schemas.microsoft.com/office/powerpoint/2010/main" val="408629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a:t>
            </a:r>
            <a:endParaRPr lang="en-US" dirty="0">
              <a:solidFill>
                <a:schemeClr val="tx1"/>
              </a:solidFill>
            </a:endParaRPr>
          </a:p>
        </p:txBody>
      </p:sp>
      <p:sp>
        <p:nvSpPr>
          <p:cNvPr id="3" name="Content Placeholder 2"/>
          <p:cNvSpPr>
            <a:spLocks noGrp="1"/>
          </p:cNvSpPr>
          <p:nvPr>
            <p:ph idx="1"/>
          </p:nvPr>
        </p:nvSpPr>
        <p:spPr>
          <a:xfrm>
            <a:off x="1643635" y="1153886"/>
            <a:ext cx="6651280" cy="4234338"/>
          </a:xfrm>
        </p:spPr>
        <p:txBody>
          <a:bodyPr/>
          <a:lstStyle/>
          <a:p>
            <a:pPr marL="0" indent="0">
              <a:buNone/>
            </a:pPr>
            <a:r>
              <a:rPr lang="en-US" dirty="0" smtClean="0">
                <a:solidFill>
                  <a:schemeClr val="tx1"/>
                </a:solidFill>
              </a:rPr>
              <a:t>How to Guide Scouts through Ranks</a:t>
            </a:r>
          </a:p>
          <a:p>
            <a:pPr marL="0" indent="0">
              <a:buNone/>
            </a:pPr>
            <a:endParaRPr lang="en-US" sz="2000" dirty="0" smtClean="0">
              <a:solidFill>
                <a:srgbClr val="000000"/>
              </a:solidFill>
            </a:endParaRPr>
          </a:p>
          <a:p>
            <a:pPr marL="0" indent="0">
              <a:buNone/>
            </a:pPr>
            <a:r>
              <a:rPr lang="en-US" sz="2000" dirty="0">
                <a:solidFill>
                  <a:srgbClr val="000000"/>
                </a:solidFill>
              </a:rPr>
              <a:t>• </a:t>
            </a:r>
            <a:r>
              <a:rPr lang="en-US" dirty="0">
                <a:solidFill>
                  <a:srgbClr val="000000"/>
                </a:solidFill>
              </a:rPr>
              <a:t>Skill sessions during Scout meetings</a:t>
            </a:r>
          </a:p>
          <a:p>
            <a:pPr marL="0" indent="0">
              <a:buNone/>
            </a:pPr>
            <a:r>
              <a:rPr lang="en-US" dirty="0">
                <a:solidFill>
                  <a:srgbClr val="000000"/>
                </a:solidFill>
              </a:rPr>
              <a:t>• Campout planning</a:t>
            </a:r>
          </a:p>
          <a:p>
            <a:pPr marL="0" indent="0">
              <a:buNone/>
            </a:pPr>
            <a:r>
              <a:rPr lang="en-US" dirty="0">
                <a:solidFill>
                  <a:srgbClr val="000000"/>
                </a:solidFill>
              </a:rPr>
              <a:t>• Merit badge </a:t>
            </a:r>
            <a:r>
              <a:rPr lang="en-US" dirty="0" smtClean="0">
                <a:solidFill>
                  <a:srgbClr val="000000"/>
                </a:solidFill>
              </a:rPr>
              <a:t>work and activities</a:t>
            </a:r>
            <a:endParaRPr lang="en-US" dirty="0">
              <a:solidFill>
                <a:srgbClr val="000000"/>
              </a:solidFill>
            </a:endParaRPr>
          </a:p>
          <a:p>
            <a:pPr marL="0" indent="0">
              <a:buNone/>
            </a:pPr>
            <a:r>
              <a:rPr lang="en-US" dirty="0">
                <a:solidFill>
                  <a:srgbClr val="000000"/>
                </a:solidFill>
              </a:rPr>
              <a:t>• Patrol meetings </a:t>
            </a:r>
            <a:endParaRPr lang="en-US" dirty="0" smtClean="0">
              <a:solidFill>
                <a:srgbClr val="000000"/>
              </a:solidFill>
            </a:endParaRPr>
          </a:p>
          <a:p>
            <a:pPr marL="0" indent="0">
              <a:buNone/>
            </a:pPr>
            <a:r>
              <a:rPr lang="en-US" dirty="0" smtClean="0">
                <a:solidFill>
                  <a:srgbClr val="000000"/>
                </a:solidFill>
              </a:rPr>
              <a:t>• Merit Badge University</a:t>
            </a:r>
            <a:endParaRPr lang="en-US" dirty="0">
              <a:solidFill>
                <a:srgbClr val="000000"/>
              </a:solidFill>
            </a:endParaRPr>
          </a:p>
          <a:p>
            <a:pPr marL="0" indent="0">
              <a:buNone/>
            </a:pPr>
            <a:r>
              <a:rPr lang="en-US" dirty="0">
                <a:solidFill>
                  <a:srgbClr val="000000"/>
                </a:solidFill>
              </a:rPr>
              <a:t>• </a:t>
            </a:r>
            <a:r>
              <a:rPr lang="en-US" dirty="0" smtClean="0">
                <a:solidFill>
                  <a:srgbClr val="000000"/>
                </a:solidFill>
              </a:rPr>
              <a:t>Outings</a:t>
            </a:r>
            <a:endParaRPr lang="en-US" dirty="0">
              <a:solidFill>
                <a:srgbClr val="000000"/>
              </a:solidFill>
            </a:endParaRPr>
          </a:p>
          <a:p>
            <a:pPr marL="0" indent="0">
              <a:buNone/>
            </a:pPr>
            <a:r>
              <a:rPr lang="en-US" dirty="0">
                <a:solidFill>
                  <a:srgbClr val="000000"/>
                </a:solidFill>
              </a:rPr>
              <a:t>• Summer </a:t>
            </a:r>
            <a:r>
              <a:rPr lang="en-US" dirty="0" smtClean="0">
                <a:solidFill>
                  <a:srgbClr val="000000"/>
                </a:solidFill>
              </a:rPr>
              <a:t>Camp</a:t>
            </a:r>
            <a:endParaRPr lang="en-US" dirty="0">
              <a:solidFill>
                <a:srgbClr val="000000"/>
              </a:solidFill>
            </a:endParaRPr>
          </a:p>
          <a:p>
            <a:pPr marL="0" indent="0">
              <a:buNone/>
            </a:pPr>
            <a:r>
              <a:rPr lang="en-US" dirty="0">
                <a:solidFill>
                  <a:srgbClr val="000000"/>
                </a:solidFill>
              </a:rPr>
              <a:t>• High-adventure </a:t>
            </a:r>
            <a:r>
              <a:rPr lang="en-US" dirty="0" smtClean="0">
                <a:solidFill>
                  <a:srgbClr val="000000"/>
                </a:solidFill>
              </a:rPr>
              <a:t>camps</a:t>
            </a:r>
            <a:endParaRPr lang="en-US" dirty="0">
              <a:solidFill>
                <a:srgbClr val="000000"/>
              </a:solidFill>
            </a:endParaRPr>
          </a:p>
          <a:p>
            <a:pPr marL="0" indent="0">
              <a:buNone/>
            </a:pPr>
            <a:r>
              <a:rPr lang="en-US" dirty="0">
                <a:solidFill>
                  <a:srgbClr val="000000"/>
                </a:solidFill>
              </a:rPr>
              <a:t>• </a:t>
            </a:r>
            <a:r>
              <a:rPr lang="en-US" dirty="0" smtClean="0">
                <a:solidFill>
                  <a:srgbClr val="000000"/>
                </a:solidFill>
              </a:rPr>
              <a:t>National and International Jamborees</a:t>
            </a:r>
            <a:endParaRPr lang="en-US" dirty="0">
              <a:solidFill>
                <a:srgbClr val="000000"/>
              </a:solidFill>
            </a:endParaRPr>
          </a:p>
          <a:p>
            <a:pPr marL="0" indent="0">
              <a:buNone/>
            </a:pPr>
            <a:endParaRPr lang="en-US" sz="2000" dirty="0" smtClean="0">
              <a:solidFill>
                <a:srgbClr val="000000"/>
              </a:solidFil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74</a:t>
            </a:fld>
            <a:endParaRPr lang="en-US"/>
          </a:p>
        </p:txBody>
      </p:sp>
    </p:spTree>
    <p:extLst>
      <p:ext uri="{BB962C8B-B14F-4D97-AF65-F5344CB8AC3E}">
        <p14:creationId xmlns:p14="http://schemas.microsoft.com/office/powerpoint/2010/main" val="168126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buNone/>
            </a:pPr>
            <a:r>
              <a:rPr lang="en-US" dirty="0">
                <a:solidFill>
                  <a:schemeClr val="tx1"/>
                </a:solidFill>
              </a:rPr>
              <a:t>Unit Advancement Coordinator</a:t>
            </a:r>
          </a:p>
        </p:txBody>
      </p:sp>
      <p:sp>
        <p:nvSpPr>
          <p:cNvPr id="3" name="Content Placeholder 2"/>
          <p:cNvSpPr>
            <a:spLocks noGrp="1"/>
          </p:cNvSpPr>
          <p:nvPr>
            <p:ph idx="1"/>
          </p:nvPr>
        </p:nvSpPr>
        <p:spPr>
          <a:xfrm>
            <a:off x="457200" y="1219201"/>
            <a:ext cx="8229600" cy="4234338"/>
          </a:xfrm>
        </p:spPr>
        <p:txBody>
          <a:bodyPr/>
          <a:lstStyle/>
          <a:p>
            <a:pPr marL="0" indent="0">
              <a:buNone/>
            </a:pPr>
            <a:endParaRPr lang="en-US" sz="1800" dirty="0" smtClean="0">
              <a:solidFill>
                <a:schemeClr val="tx1"/>
              </a:solidFill>
            </a:endParaRPr>
          </a:p>
          <a:p>
            <a:pPr marL="0" indent="0">
              <a:buNone/>
            </a:pPr>
            <a:r>
              <a:rPr lang="en-US" sz="2000" dirty="0">
                <a:solidFill>
                  <a:schemeClr val="tx1"/>
                </a:solidFill>
              </a:rPr>
              <a:t>Troop Committee is responsible for keeping the advancement records</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The </a:t>
            </a:r>
            <a:r>
              <a:rPr lang="en-US" sz="2000" dirty="0">
                <a:solidFill>
                  <a:schemeClr val="tx1"/>
                </a:solidFill>
              </a:rPr>
              <a:t>Advancement </a:t>
            </a:r>
            <a:r>
              <a:rPr lang="en-US" sz="2000" dirty="0" smtClean="0">
                <a:solidFill>
                  <a:schemeClr val="tx1"/>
                </a:solidFill>
              </a:rPr>
              <a:t>Coordinator:</a:t>
            </a:r>
          </a:p>
          <a:p>
            <a:pPr marL="0" indent="0">
              <a:buNone/>
            </a:pPr>
            <a:r>
              <a:rPr lang="en-US" sz="2000" dirty="0" smtClean="0">
                <a:solidFill>
                  <a:schemeClr val="tx1"/>
                </a:solidFill>
              </a:rPr>
              <a:t>K</a:t>
            </a:r>
            <a:r>
              <a:rPr lang="en-US" sz="2000" dirty="0" smtClean="0">
                <a:solidFill>
                  <a:schemeClr val="tx1"/>
                </a:solidFill>
              </a:rPr>
              <a:t>eeps </a:t>
            </a:r>
            <a:r>
              <a:rPr lang="en-US" sz="2000" dirty="0">
                <a:solidFill>
                  <a:schemeClr val="tx1"/>
                </a:solidFill>
              </a:rPr>
              <a:t>the troop’s advancement records and maintains the merit badge counselor list</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Arrange timely </a:t>
            </a:r>
            <a:r>
              <a:rPr lang="en-US" sz="2000" dirty="0">
                <a:solidFill>
                  <a:schemeClr val="tx1"/>
                </a:solidFill>
              </a:rPr>
              <a:t>boards of review, and obtain the necessary badges and certificates for Courts of Honor</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Work with </a:t>
            </a:r>
            <a:r>
              <a:rPr lang="en-US" sz="2000" dirty="0">
                <a:solidFill>
                  <a:schemeClr val="tx1"/>
                </a:solidFill>
              </a:rPr>
              <a:t>youth leadership to track advancement and to help the troop Librarian maintain a library of advancement literature.</a:t>
            </a:r>
            <a:endParaRPr lang="en-US" sz="2000" dirty="0" smtClean="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75</a:t>
            </a:fld>
            <a:endParaRPr lang="en-US"/>
          </a:p>
        </p:txBody>
      </p:sp>
    </p:spTree>
    <p:extLst>
      <p:ext uri="{BB962C8B-B14F-4D97-AF65-F5344CB8AC3E}">
        <p14:creationId xmlns:p14="http://schemas.microsoft.com/office/powerpoint/2010/main" val="200669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buNone/>
            </a:pPr>
            <a:r>
              <a:rPr lang="en-US" dirty="0">
                <a:solidFill>
                  <a:schemeClr val="tx1"/>
                </a:solidFill>
              </a:rPr>
              <a:t>Unit Advancement Coordinator</a:t>
            </a:r>
          </a:p>
        </p:txBody>
      </p:sp>
      <p:sp>
        <p:nvSpPr>
          <p:cNvPr id="3" name="Content Placeholder 2"/>
          <p:cNvSpPr>
            <a:spLocks noGrp="1"/>
          </p:cNvSpPr>
          <p:nvPr>
            <p:ph idx="1"/>
          </p:nvPr>
        </p:nvSpPr>
        <p:spPr>
          <a:xfrm>
            <a:off x="457200" y="1219201"/>
            <a:ext cx="8229600" cy="4234338"/>
          </a:xfrm>
        </p:spPr>
        <p:txBody>
          <a:bodyPr/>
          <a:lstStyle/>
          <a:p>
            <a:pPr marL="0" indent="0">
              <a:buNone/>
            </a:pPr>
            <a:endParaRPr lang="en-US" sz="1800" dirty="0" smtClean="0">
              <a:solidFill>
                <a:schemeClr val="tx1"/>
              </a:solidFill>
            </a:endParaRPr>
          </a:p>
          <a:p>
            <a:pPr marL="0" indent="0">
              <a:buNone/>
            </a:pPr>
            <a:r>
              <a:rPr lang="en-US" sz="2000" dirty="0">
                <a:solidFill>
                  <a:schemeClr val="tx1"/>
                </a:solidFill>
              </a:rPr>
              <a:t>Troop Committee is responsible for keeping the advancement records</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The </a:t>
            </a:r>
            <a:r>
              <a:rPr lang="en-US" sz="2000" dirty="0">
                <a:solidFill>
                  <a:schemeClr val="tx1"/>
                </a:solidFill>
              </a:rPr>
              <a:t>Advancement </a:t>
            </a:r>
            <a:r>
              <a:rPr lang="en-US" sz="2000" dirty="0" smtClean="0">
                <a:solidFill>
                  <a:schemeClr val="tx1"/>
                </a:solidFill>
              </a:rPr>
              <a:t>Coordinator:</a:t>
            </a:r>
          </a:p>
          <a:p>
            <a:pPr marL="0" indent="0">
              <a:buNone/>
            </a:pPr>
            <a:r>
              <a:rPr lang="en-US" sz="2000" dirty="0" smtClean="0">
                <a:solidFill>
                  <a:schemeClr val="tx1"/>
                </a:solidFill>
              </a:rPr>
              <a:t>K</a:t>
            </a:r>
            <a:r>
              <a:rPr lang="en-US" sz="2000" dirty="0" smtClean="0">
                <a:solidFill>
                  <a:schemeClr val="tx1"/>
                </a:solidFill>
              </a:rPr>
              <a:t>eeps </a:t>
            </a:r>
            <a:r>
              <a:rPr lang="en-US" sz="2000" dirty="0">
                <a:solidFill>
                  <a:schemeClr val="tx1"/>
                </a:solidFill>
              </a:rPr>
              <a:t>the troop’s advancement records and maintains the merit badge counselor list</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Arrange timely </a:t>
            </a:r>
            <a:r>
              <a:rPr lang="en-US" sz="2000" dirty="0">
                <a:solidFill>
                  <a:schemeClr val="tx1"/>
                </a:solidFill>
              </a:rPr>
              <a:t>boards of review, and obtain the necessary badges and certificates for Courts of Honor</a:t>
            </a:r>
            <a:r>
              <a:rPr lang="en-US" sz="2000" dirty="0" smtClean="0">
                <a:solidFill>
                  <a:schemeClr val="tx1"/>
                </a:solidFill>
              </a:rPr>
              <a:t>.</a:t>
            </a:r>
          </a:p>
          <a:p>
            <a:pPr marL="0" indent="0">
              <a:buNone/>
            </a:pPr>
            <a:endParaRPr lang="en-US" sz="2000" dirty="0">
              <a:solidFill>
                <a:schemeClr val="tx1"/>
              </a:solidFill>
            </a:endParaRPr>
          </a:p>
          <a:p>
            <a:pPr marL="0" indent="0">
              <a:buNone/>
            </a:pPr>
            <a:r>
              <a:rPr lang="en-US" sz="2000" dirty="0" smtClean="0">
                <a:solidFill>
                  <a:schemeClr val="tx1"/>
                </a:solidFill>
              </a:rPr>
              <a:t>Work with </a:t>
            </a:r>
            <a:r>
              <a:rPr lang="en-US" sz="2000" dirty="0">
                <a:solidFill>
                  <a:schemeClr val="tx1"/>
                </a:solidFill>
              </a:rPr>
              <a:t>youth leadership to track advancement and to help the troop Librarian maintain a library of advancement literature.</a:t>
            </a:r>
            <a:endParaRPr lang="en-US" sz="2000" dirty="0" smtClean="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a:p>
            <a:pPr marL="0" indent="0">
              <a:buNone/>
            </a:pPr>
            <a:endParaRPr lang="en-US" sz="2000" dirty="0">
              <a:solidFill>
                <a:schemeClr val="tx1"/>
              </a:solidFill>
            </a:endParaRPr>
          </a:p>
          <a:p>
            <a:pPr marL="0" indent="0">
              <a:buNone/>
            </a:pPr>
            <a:endParaRPr lang="en-US" sz="2000" dirty="0" smtClean="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76</a:t>
            </a:fld>
            <a:endParaRPr lang="en-US"/>
          </a:p>
        </p:txBody>
      </p:sp>
    </p:spTree>
    <p:extLst>
      <p:ext uri="{BB962C8B-B14F-4D97-AF65-F5344CB8AC3E}">
        <p14:creationId xmlns:p14="http://schemas.microsoft.com/office/powerpoint/2010/main" val="45035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Scoutmaster Conferences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rPr>
              <a:t>Intended to </a:t>
            </a:r>
            <a:r>
              <a:rPr lang="en-US" dirty="0">
                <a:solidFill>
                  <a:schemeClr val="tx1"/>
                </a:solidFill>
              </a:rPr>
              <a:t>be a rewarding opportunity for both the Scoutmaster and the boy to grow in Scouting.</a:t>
            </a:r>
          </a:p>
          <a:p>
            <a:endParaRPr lang="en-US" dirty="0">
              <a:solidFill>
                <a:schemeClr val="tx1"/>
              </a:solidFill>
            </a:endParaRPr>
          </a:p>
          <a:p>
            <a:r>
              <a:rPr lang="en-US" dirty="0">
                <a:solidFill>
                  <a:schemeClr val="tx1"/>
                </a:solidFill>
              </a:rPr>
              <a:t>It is </a:t>
            </a:r>
            <a:r>
              <a:rPr lang="en-US" sz="2800" u="sng" dirty="0">
                <a:solidFill>
                  <a:schemeClr val="tx1"/>
                </a:solidFill>
              </a:rPr>
              <a:t>not a test </a:t>
            </a:r>
            <a:r>
              <a:rPr lang="en-US" dirty="0">
                <a:solidFill>
                  <a:schemeClr val="tx1"/>
                </a:solidFill>
              </a:rPr>
              <a:t>— there is nothing in BSA policy requiring a Scout to “pass” the conference in order to proceed to a board of review.</a:t>
            </a:r>
          </a:p>
          <a:p>
            <a:endParaRPr lang="en-US" dirty="0">
              <a:solidFill>
                <a:schemeClr val="tx1"/>
              </a:solidFill>
            </a:endParaRPr>
          </a:p>
          <a:p>
            <a:r>
              <a:rPr lang="en-US" dirty="0">
                <a:solidFill>
                  <a:schemeClr val="tx1"/>
                </a:solidFill>
              </a:rPr>
              <a:t>It is a way for the Scoutmaster to gauge the health of the troop and ensure each Scout is succeeding.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77</a:t>
            </a:fld>
            <a:endParaRPr lang="en-US"/>
          </a:p>
        </p:txBody>
      </p:sp>
    </p:spTree>
    <p:extLst>
      <p:ext uri="{BB962C8B-B14F-4D97-AF65-F5344CB8AC3E}">
        <p14:creationId xmlns:p14="http://schemas.microsoft.com/office/powerpoint/2010/main" val="83835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Scoutmaster Conferences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tx1"/>
                </a:solidFill>
              </a:rPr>
              <a:t>Intended to </a:t>
            </a:r>
            <a:r>
              <a:rPr lang="en-US" dirty="0">
                <a:solidFill>
                  <a:schemeClr val="tx1"/>
                </a:solidFill>
              </a:rPr>
              <a:t>be a rewarding opportunity for both the Scoutmaster and the boy to grow in Scouting.</a:t>
            </a:r>
          </a:p>
          <a:p>
            <a:endParaRPr lang="en-US" dirty="0">
              <a:solidFill>
                <a:schemeClr val="tx1"/>
              </a:solidFill>
            </a:endParaRPr>
          </a:p>
          <a:p>
            <a:r>
              <a:rPr lang="en-US" dirty="0">
                <a:solidFill>
                  <a:schemeClr val="tx1"/>
                </a:solidFill>
              </a:rPr>
              <a:t>It is </a:t>
            </a:r>
            <a:r>
              <a:rPr lang="en-US" sz="2800" u="sng" dirty="0">
                <a:solidFill>
                  <a:schemeClr val="tx1"/>
                </a:solidFill>
              </a:rPr>
              <a:t>not a test </a:t>
            </a:r>
            <a:r>
              <a:rPr lang="en-US" dirty="0">
                <a:solidFill>
                  <a:schemeClr val="tx1"/>
                </a:solidFill>
              </a:rPr>
              <a:t>— there is nothing in BSA policy requiring a Scout to “pass” the conference in order to proceed to a board of review.</a:t>
            </a:r>
          </a:p>
          <a:p>
            <a:endParaRPr lang="en-US" dirty="0">
              <a:solidFill>
                <a:schemeClr val="tx1"/>
              </a:solidFill>
            </a:endParaRPr>
          </a:p>
          <a:p>
            <a:r>
              <a:rPr lang="en-US" dirty="0">
                <a:solidFill>
                  <a:schemeClr val="tx1"/>
                </a:solidFill>
              </a:rPr>
              <a:t>It is a way for the Scoutmaster to gauge the health of the troop and ensure each Scout is succeeding.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78</a:t>
            </a:fld>
            <a:endParaRPr lang="en-US"/>
          </a:p>
        </p:txBody>
      </p:sp>
    </p:spTree>
    <p:extLst>
      <p:ext uri="{BB962C8B-B14F-4D97-AF65-F5344CB8AC3E}">
        <p14:creationId xmlns:p14="http://schemas.microsoft.com/office/powerpoint/2010/main" val="13979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sz="2200" dirty="0">
                <a:solidFill>
                  <a:schemeClr val="tx1"/>
                </a:solidFill>
              </a:rPr>
              <a:t>The Guide to Advancement notes that while the Scoutmaster conference is often held “after the other requirements for a rank are met, it is not required that it be the last step before the board of review.”</a:t>
            </a:r>
          </a:p>
          <a:p>
            <a:endParaRPr lang="en-US" sz="2200" dirty="0">
              <a:solidFill>
                <a:schemeClr val="tx1"/>
              </a:solidFill>
            </a:endParaRPr>
          </a:p>
          <a:p>
            <a:r>
              <a:rPr lang="en-US" sz="2200" dirty="0">
                <a:solidFill>
                  <a:schemeClr val="tx1"/>
                </a:solidFill>
              </a:rPr>
              <a:t>Some Scoutmasters hold more than one conference along the way, and any one of them may count toward the requirement.</a:t>
            </a:r>
          </a:p>
          <a:p>
            <a:endParaRPr lang="en-US" sz="2200" dirty="0">
              <a:solidFill>
                <a:schemeClr val="tx1"/>
              </a:solidFill>
            </a:endParaRPr>
          </a:p>
          <a:p>
            <a:r>
              <a:rPr lang="en-US" sz="2200" dirty="0">
                <a:solidFill>
                  <a:schemeClr val="tx1"/>
                </a:solidFill>
              </a:rPr>
              <a:t>The ultimate purpose of the Scoutmaster conference is to reinforce the method of positive adult association.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79</a:t>
            </a:fld>
            <a:endParaRPr lang="en-US"/>
          </a:p>
        </p:txBody>
      </p:sp>
    </p:spTree>
    <p:extLst>
      <p:ext uri="{BB962C8B-B14F-4D97-AF65-F5344CB8AC3E}">
        <p14:creationId xmlns:p14="http://schemas.microsoft.com/office/powerpoint/2010/main" val="308227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Qualities Gained from Scouting</a:t>
            </a:r>
            <a:endParaRPr lang="en-US" dirty="0">
              <a:solidFill>
                <a:schemeClr val="tx1"/>
              </a:solidFill>
            </a:endParaRPr>
          </a:p>
        </p:txBody>
      </p:sp>
      <p:sp>
        <p:nvSpPr>
          <p:cNvPr id="3" name="Content Placeholder 2"/>
          <p:cNvSpPr>
            <a:spLocks noGrp="1"/>
          </p:cNvSpPr>
          <p:nvPr>
            <p:ph idx="1"/>
          </p:nvPr>
        </p:nvSpPr>
        <p:spPr/>
        <p:txBody>
          <a:bodyPr/>
          <a:lstStyle/>
          <a:p>
            <a:pPr marL="0" lvl="0" indent="0" algn="ctr">
              <a:buNone/>
            </a:pPr>
            <a:r>
              <a:rPr lang="en-US" sz="3200" dirty="0">
                <a:solidFill>
                  <a:schemeClr val="tx1"/>
                </a:solidFill>
              </a:rPr>
              <a:t>Self-motivation</a:t>
            </a:r>
          </a:p>
          <a:p>
            <a:pPr marL="0" lvl="0" indent="0" algn="ctr">
              <a:buNone/>
            </a:pPr>
            <a:r>
              <a:rPr lang="en-US" sz="3200" dirty="0">
                <a:solidFill>
                  <a:schemeClr val="tx1"/>
                </a:solidFill>
              </a:rPr>
              <a:t>High Expectations</a:t>
            </a:r>
          </a:p>
          <a:p>
            <a:pPr marL="0" lvl="0" indent="0" algn="ctr">
              <a:buNone/>
            </a:pPr>
            <a:r>
              <a:rPr lang="en-US" sz="3200" dirty="0">
                <a:solidFill>
                  <a:schemeClr val="tx1"/>
                </a:solidFill>
              </a:rPr>
              <a:t>Focus</a:t>
            </a:r>
          </a:p>
          <a:p>
            <a:pPr marL="0" lvl="0" indent="0" algn="ctr">
              <a:buNone/>
            </a:pPr>
            <a:r>
              <a:rPr lang="en-US" sz="3200" dirty="0">
                <a:solidFill>
                  <a:schemeClr val="tx1"/>
                </a:solidFill>
              </a:rPr>
              <a:t>Interest in the Outdoors</a:t>
            </a:r>
          </a:p>
          <a:p>
            <a:pPr marL="0" lvl="0" indent="0" algn="ctr">
              <a:buNone/>
            </a:pPr>
            <a:r>
              <a:rPr lang="en-US" sz="3200" dirty="0">
                <a:solidFill>
                  <a:schemeClr val="tx1"/>
                </a:solidFill>
              </a:rPr>
              <a:t>Technical Skills</a:t>
            </a:r>
          </a:p>
          <a:p>
            <a:pPr marL="0" lvl="0" indent="0" algn="ctr">
              <a:buNone/>
            </a:pPr>
            <a:r>
              <a:rPr lang="en-US" sz="3200" dirty="0">
                <a:solidFill>
                  <a:schemeClr val="tx1"/>
                </a:solidFill>
              </a:rPr>
              <a:t>Leadership Ability</a:t>
            </a:r>
          </a:p>
          <a:p>
            <a:pPr marL="0" lvl="0" indent="0" algn="ctr">
              <a:buNone/>
            </a:pPr>
            <a:r>
              <a:rPr lang="en-US" sz="3200" dirty="0">
                <a:solidFill>
                  <a:schemeClr val="tx1"/>
                </a:solidFill>
              </a:rPr>
              <a:t>Citizenship</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a:t>
            </a:fld>
            <a:endParaRPr lang="en-US"/>
          </a:p>
        </p:txBody>
      </p:sp>
    </p:spTree>
    <p:extLst>
      <p:ext uri="{BB962C8B-B14F-4D97-AF65-F5344CB8AC3E}">
        <p14:creationId xmlns:p14="http://schemas.microsoft.com/office/powerpoint/2010/main" val="19486244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sz="2200" dirty="0">
                <a:solidFill>
                  <a:schemeClr val="tx1"/>
                </a:solidFill>
              </a:rPr>
              <a:t>The Guide to Advancement notes that while the Scoutmaster conference is often held “after the other requirements for a rank are met, it is not required that it be the last step before the board of review.”</a:t>
            </a:r>
          </a:p>
          <a:p>
            <a:endParaRPr lang="en-US" sz="2200" dirty="0">
              <a:solidFill>
                <a:schemeClr val="tx1"/>
              </a:solidFill>
            </a:endParaRPr>
          </a:p>
          <a:p>
            <a:r>
              <a:rPr lang="en-US" sz="2200" dirty="0">
                <a:solidFill>
                  <a:schemeClr val="tx1"/>
                </a:solidFill>
              </a:rPr>
              <a:t>Some Scoutmasters hold more than one conference along the way, and any one of them may count toward the requirement.</a:t>
            </a:r>
          </a:p>
          <a:p>
            <a:endParaRPr lang="en-US" sz="2200" dirty="0">
              <a:solidFill>
                <a:schemeClr val="tx1"/>
              </a:solidFill>
            </a:endParaRPr>
          </a:p>
          <a:p>
            <a:r>
              <a:rPr lang="en-US" sz="2200" dirty="0">
                <a:solidFill>
                  <a:schemeClr val="tx1"/>
                </a:solidFill>
              </a:rPr>
              <a:t>The ultimate purpose of the Scoutmaster conference is to reinforce the method of positive adult association.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80</a:t>
            </a:fld>
            <a:endParaRPr lang="en-US"/>
          </a:p>
        </p:txBody>
      </p:sp>
    </p:spTree>
    <p:extLst>
      <p:ext uri="{BB962C8B-B14F-4D97-AF65-F5344CB8AC3E}">
        <p14:creationId xmlns:p14="http://schemas.microsoft.com/office/powerpoint/2010/main" val="207522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 Summary</a:t>
            </a:r>
            <a:endParaRPr lang="en-US" dirty="0">
              <a:solidFill>
                <a:schemeClr val="tx1"/>
              </a:solidFill>
            </a:endParaRPr>
          </a:p>
        </p:txBody>
      </p:sp>
      <p:sp>
        <p:nvSpPr>
          <p:cNvPr id="3" name="Content Placeholder 2"/>
          <p:cNvSpPr>
            <a:spLocks noGrp="1"/>
          </p:cNvSpPr>
          <p:nvPr>
            <p:ph idx="1"/>
          </p:nvPr>
        </p:nvSpPr>
        <p:spPr>
          <a:xfrm>
            <a:off x="544286" y="1417638"/>
            <a:ext cx="8229600" cy="4234338"/>
          </a:xfrm>
        </p:spPr>
        <p:txBody>
          <a:bodyPr/>
          <a:lstStyle/>
          <a:p>
            <a:r>
              <a:rPr lang="en-US" dirty="0">
                <a:solidFill>
                  <a:schemeClr val="tx1"/>
                </a:solidFill>
              </a:rPr>
              <a:t>Advancement is a large part of the Boy Scouting program.</a:t>
            </a:r>
          </a:p>
          <a:p>
            <a:endParaRPr lang="en-US" dirty="0">
              <a:solidFill>
                <a:schemeClr val="tx1"/>
              </a:solidFill>
            </a:endParaRPr>
          </a:p>
          <a:p>
            <a:r>
              <a:rPr lang="en-US" dirty="0">
                <a:solidFill>
                  <a:schemeClr val="tx1"/>
                </a:solidFill>
              </a:rPr>
              <a:t>A Scout troop can have great Scouting without great advancement, but a troop with an active outdoor program will naturally have a strong advancement program.</a:t>
            </a:r>
          </a:p>
          <a:p>
            <a:endParaRPr lang="en-US" dirty="0">
              <a:solidFill>
                <a:schemeClr val="tx1"/>
              </a:solidFill>
            </a:endParaRPr>
          </a:p>
          <a:p>
            <a:r>
              <a:rPr lang="en-US" dirty="0">
                <a:solidFill>
                  <a:schemeClr val="tx1"/>
                </a:solidFill>
              </a:rPr>
              <a:t>Statistics show that a strong advancement program leads to increased satisfaction and retention of Scouts.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81</a:t>
            </a:fld>
            <a:endParaRPr lang="en-US"/>
          </a:p>
        </p:txBody>
      </p:sp>
    </p:spTree>
    <p:extLst>
      <p:ext uri="{BB962C8B-B14F-4D97-AF65-F5344CB8AC3E}">
        <p14:creationId xmlns:p14="http://schemas.microsoft.com/office/powerpoint/2010/main" val="92085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Advancement Summary</a:t>
            </a:r>
            <a:endParaRPr lang="en-US" dirty="0">
              <a:solidFill>
                <a:schemeClr val="tx1"/>
              </a:solidFill>
            </a:endParaRPr>
          </a:p>
        </p:txBody>
      </p:sp>
      <p:sp>
        <p:nvSpPr>
          <p:cNvPr id="3" name="Content Placeholder 2"/>
          <p:cNvSpPr>
            <a:spLocks noGrp="1"/>
          </p:cNvSpPr>
          <p:nvPr>
            <p:ph idx="1"/>
          </p:nvPr>
        </p:nvSpPr>
        <p:spPr>
          <a:xfrm>
            <a:off x="544286" y="1417638"/>
            <a:ext cx="8229600" cy="4234338"/>
          </a:xfrm>
        </p:spPr>
        <p:txBody>
          <a:bodyPr/>
          <a:lstStyle/>
          <a:p>
            <a:r>
              <a:rPr lang="en-US" dirty="0">
                <a:solidFill>
                  <a:schemeClr val="tx1"/>
                </a:solidFill>
              </a:rPr>
              <a:t>Advancement is a large part of the Boy Scouting program.</a:t>
            </a:r>
          </a:p>
          <a:p>
            <a:endParaRPr lang="en-US" dirty="0">
              <a:solidFill>
                <a:schemeClr val="tx1"/>
              </a:solidFill>
            </a:endParaRPr>
          </a:p>
          <a:p>
            <a:r>
              <a:rPr lang="en-US" dirty="0">
                <a:solidFill>
                  <a:schemeClr val="tx1"/>
                </a:solidFill>
              </a:rPr>
              <a:t>A Scout troop can have great Scouting without great advancement, but a troop with an active outdoor program will naturally have a strong advancement program.</a:t>
            </a:r>
          </a:p>
          <a:p>
            <a:endParaRPr lang="en-US" dirty="0">
              <a:solidFill>
                <a:schemeClr val="tx1"/>
              </a:solidFill>
            </a:endParaRPr>
          </a:p>
          <a:p>
            <a:r>
              <a:rPr lang="en-US" dirty="0">
                <a:solidFill>
                  <a:schemeClr val="tx1"/>
                </a:solidFill>
              </a:rPr>
              <a:t>Statistics show that a strong advancement program leads to increased satisfaction and retention of Scouts.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82</a:t>
            </a:fld>
            <a:endParaRPr lang="en-US"/>
          </a:p>
        </p:txBody>
      </p:sp>
    </p:spTree>
    <p:extLst>
      <p:ext uri="{BB962C8B-B14F-4D97-AF65-F5344CB8AC3E}">
        <p14:creationId xmlns:p14="http://schemas.microsoft.com/office/powerpoint/2010/main" val="106500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Support Team</a:t>
            </a:r>
            <a:endParaRPr lang="en-US" dirty="0">
              <a:solidFill>
                <a:schemeClr val="tx1"/>
              </a:solidFill>
            </a:endParaRPr>
          </a:p>
        </p:txBody>
      </p:sp>
      <p:sp>
        <p:nvSpPr>
          <p:cNvPr id="3" name="Content Placeholder 2"/>
          <p:cNvSpPr>
            <a:spLocks noGrp="1"/>
          </p:cNvSpPr>
          <p:nvPr>
            <p:ph idx="1"/>
          </p:nvPr>
        </p:nvSpPr>
        <p:spPr>
          <a:xfrm>
            <a:off x="1678435" y="1491465"/>
            <a:ext cx="6381718" cy="4234338"/>
          </a:xfrm>
        </p:spPr>
        <p:txBody>
          <a:bodyPr/>
          <a:lstStyle/>
          <a:p>
            <a:pPr marL="0" indent="0">
              <a:buNone/>
            </a:pPr>
            <a:r>
              <a:rPr lang="en-US" sz="3200" dirty="0">
                <a:solidFill>
                  <a:schemeClr val="tx1"/>
                </a:solidFill>
              </a:rPr>
              <a:t>What is a unit committee? </a:t>
            </a:r>
          </a:p>
          <a:p>
            <a:pPr marL="0" indent="0">
              <a:buNone/>
            </a:pPr>
            <a:endParaRPr lang="en-US" sz="1000" dirty="0" smtClean="0">
              <a:solidFill>
                <a:schemeClr val="tx1"/>
              </a:solidFill>
            </a:endParaRPr>
          </a:p>
          <a:p>
            <a:pPr>
              <a:lnSpc>
                <a:spcPct val="120000"/>
              </a:lnSpc>
            </a:pPr>
            <a:r>
              <a:rPr lang="en-US" sz="2800" dirty="0">
                <a:solidFill>
                  <a:schemeClr val="tx1"/>
                </a:solidFill>
              </a:rPr>
              <a:t>Minimum of 3 </a:t>
            </a:r>
            <a:r>
              <a:rPr lang="en-US" sz="2800" dirty="0" smtClean="0">
                <a:solidFill>
                  <a:schemeClr val="tx1"/>
                </a:solidFill>
              </a:rPr>
              <a:t>members, no maximum</a:t>
            </a:r>
            <a:endParaRPr lang="en-US" sz="2800" dirty="0">
              <a:solidFill>
                <a:schemeClr val="tx1"/>
              </a:solidFill>
            </a:endParaRPr>
          </a:p>
          <a:p>
            <a:pPr>
              <a:lnSpc>
                <a:spcPct val="120000"/>
              </a:lnSpc>
            </a:pPr>
            <a:r>
              <a:rPr lang="en-US" sz="2800" dirty="0">
                <a:solidFill>
                  <a:schemeClr val="tx1"/>
                </a:solidFill>
              </a:rPr>
              <a:t>One serves as Committee Chair</a:t>
            </a:r>
          </a:p>
          <a:p>
            <a:pPr>
              <a:lnSpc>
                <a:spcPct val="120000"/>
              </a:lnSpc>
            </a:pPr>
            <a:r>
              <a:rPr lang="en-US" sz="2800" dirty="0" smtClean="0">
                <a:solidFill>
                  <a:schemeClr val="tx1"/>
                </a:solidFill>
              </a:rPr>
              <a:t>Composed of Chartered Organization members</a:t>
            </a:r>
            <a:br>
              <a:rPr lang="en-US" sz="2800" dirty="0" smtClean="0">
                <a:solidFill>
                  <a:schemeClr val="tx1"/>
                </a:solidFill>
              </a:rPr>
            </a:br>
            <a:r>
              <a:rPr lang="en-US" sz="2800" dirty="0" smtClean="0">
                <a:solidFill>
                  <a:schemeClr val="tx1"/>
                </a:solidFill>
              </a:rPr>
              <a:t>and/or Scout parents</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83</a:t>
            </a:fld>
            <a:endParaRPr lang="en-US"/>
          </a:p>
        </p:txBody>
      </p:sp>
    </p:spTree>
    <p:extLst>
      <p:ext uri="{BB962C8B-B14F-4D97-AF65-F5344CB8AC3E}">
        <p14:creationId xmlns:p14="http://schemas.microsoft.com/office/powerpoint/2010/main" val="134907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Support Team</a:t>
            </a:r>
            <a:endParaRPr lang="en-US" dirty="0">
              <a:solidFill>
                <a:schemeClr val="tx1"/>
              </a:solidFill>
            </a:endParaRPr>
          </a:p>
        </p:txBody>
      </p:sp>
      <p:sp>
        <p:nvSpPr>
          <p:cNvPr id="3" name="Content Placeholder 2"/>
          <p:cNvSpPr>
            <a:spLocks noGrp="1"/>
          </p:cNvSpPr>
          <p:nvPr>
            <p:ph idx="1"/>
          </p:nvPr>
        </p:nvSpPr>
        <p:spPr>
          <a:xfrm>
            <a:off x="1678435" y="1491465"/>
            <a:ext cx="6381718" cy="4234338"/>
          </a:xfrm>
        </p:spPr>
        <p:txBody>
          <a:bodyPr/>
          <a:lstStyle/>
          <a:p>
            <a:pPr marL="0" indent="0">
              <a:buNone/>
            </a:pPr>
            <a:r>
              <a:rPr lang="en-US" sz="3200" dirty="0">
                <a:solidFill>
                  <a:schemeClr val="tx1"/>
                </a:solidFill>
              </a:rPr>
              <a:t>What is a unit committee? </a:t>
            </a:r>
          </a:p>
          <a:p>
            <a:pPr marL="0" indent="0">
              <a:buNone/>
            </a:pPr>
            <a:endParaRPr lang="en-US" sz="1000" dirty="0" smtClean="0">
              <a:solidFill>
                <a:schemeClr val="tx1"/>
              </a:solidFill>
            </a:endParaRPr>
          </a:p>
          <a:p>
            <a:pPr>
              <a:lnSpc>
                <a:spcPct val="120000"/>
              </a:lnSpc>
            </a:pPr>
            <a:r>
              <a:rPr lang="en-US" sz="2800" dirty="0">
                <a:solidFill>
                  <a:schemeClr val="tx1"/>
                </a:solidFill>
              </a:rPr>
              <a:t>Minimum of 3 </a:t>
            </a:r>
            <a:r>
              <a:rPr lang="en-US" sz="2800" dirty="0" smtClean="0">
                <a:solidFill>
                  <a:schemeClr val="tx1"/>
                </a:solidFill>
              </a:rPr>
              <a:t>members, no maximum</a:t>
            </a:r>
            <a:endParaRPr lang="en-US" sz="2800" dirty="0">
              <a:solidFill>
                <a:schemeClr val="tx1"/>
              </a:solidFill>
            </a:endParaRPr>
          </a:p>
          <a:p>
            <a:pPr>
              <a:lnSpc>
                <a:spcPct val="120000"/>
              </a:lnSpc>
            </a:pPr>
            <a:r>
              <a:rPr lang="en-US" sz="2800" dirty="0">
                <a:solidFill>
                  <a:schemeClr val="tx1"/>
                </a:solidFill>
              </a:rPr>
              <a:t>One serves as Committee Chair</a:t>
            </a:r>
          </a:p>
          <a:p>
            <a:pPr>
              <a:lnSpc>
                <a:spcPct val="120000"/>
              </a:lnSpc>
            </a:pPr>
            <a:r>
              <a:rPr lang="en-US" sz="2800" dirty="0" smtClean="0">
                <a:solidFill>
                  <a:schemeClr val="tx1"/>
                </a:solidFill>
              </a:rPr>
              <a:t>Composed of Chartered Organization members</a:t>
            </a:r>
            <a:br>
              <a:rPr lang="en-US" sz="2800" dirty="0" smtClean="0">
                <a:solidFill>
                  <a:schemeClr val="tx1"/>
                </a:solidFill>
              </a:rPr>
            </a:br>
            <a:r>
              <a:rPr lang="en-US" sz="2800" dirty="0" smtClean="0">
                <a:solidFill>
                  <a:schemeClr val="tx1"/>
                </a:solidFill>
              </a:rPr>
              <a:t>and/or Scout parents</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84</a:t>
            </a:fld>
            <a:endParaRPr lang="en-US"/>
          </a:p>
        </p:txBody>
      </p:sp>
    </p:spTree>
    <p:extLst>
      <p:ext uri="{BB962C8B-B14F-4D97-AF65-F5344CB8AC3E}">
        <p14:creationId xmlns:p14="http://schemas.microsoft.com/office/powerpoint/2010/main" val="19347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Role of the Unit Committee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85</a:t>
            </a:fld>
            <a:endParaRPr lang="en-US"/>
          </a:p>
        </p:txBody>
      </p:sp>
      <p:sp>
        <p:nvSpPr>
          <p:cNvPr id="3" name="TextBox 2"/>
          <p:cNvSpPr txBox="1"/>
          <p:nvPr/>
        </p:nvSpPr>
        <p:spPr>
          <a:xfrm>
            <a:off x="262365" y="1625984"/>
            <a:ext cx="8989384" cy="3056862"/>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Recruits and trains quality adult leadership</a:t>
            </a:r>
          </a:p>
          <a:p>
            <a:pPr marL="285750" indent="-285750">
              <a:lnSpc>
                <a:spcPct val="140000"/>
              </a:lnSpc>
              <a:buFont typeface="Arial"/>
              <a:buChar char="•"/>
            </a:pPr>
            <a:r>
              <a:rPr lang="en-US" sz="2000" b="1" dirty="0">
                <a:latin typeface="Helvetica Neue"/>
                <a:cs typeface="Helvetica Neue"/>
              </a:rPr>
              <a:t>Provides adequate meeting facilities</a:t>
            </a:r>
          </a:p>
          <a:p>
            <a:pPr marL="285750" indent="-285750">
              <a:lnSpc>
                <a:spcPct val="140000"/>
              </a:lnSpc>
              <a:buFont typeface="Arial"/>
              <a:buChar char="•"/>
            </a:pPr>
            <a:r>
              <a:rPr lang="en-US" sz="2000" b="1" dirty="0">
                <a:latin typeface="Helvetica Neue"/>
                <a:cs typeface="Helvetica Neue"/>
              </a:rPr>
              <a:t>Advises Scoutmaster on Scouting and chartered organization policies</a:t>
            </a:r>
          </a:p>
          <a:p>
            <a:pPr marL="285750" indent="-285750">
              <a:lnSpc>
                <a:spcPct val="140000"/>
              </a:lnSpc>
              <a:buFont typeface="Arial"/>
              <a:buChar char="•"/>
            </a:pPr>
            <a:r>
              <a:rPr lang="en-US" sz="2000" b="1" dirty="0">
                <a:latin typeface="Helvetica Neue"/>
                <a:cs typeface="Helvetica Neue"/>
              </a:rPr>
              <a:t>Supports youth and adult leaders in carrying out the program</a:t>
            </a:r>
          </a:p>
          <a:p>
            <a:pPr marL="285750" indent="-285750">
              <a:lnSpc>
                <a:spcPct val="140000"/>
              </a:lnSpc>
              <a:buFont typeface="Arial"/>
              <a:buChar char="•"/>
            </a:pPr>
            <a:r>
              <a:rPr lang="en-US" sz="2000" b="1" dirty="0">
                <a:latin typeface="Helvetica Neue"/>
                <a:cs typeface="Helvetica Neue"/>
              </a:rPr>
              <a:t>Responsible for administrative tasks</a:t>
            </a:r>
          </a:p>
          <a:p>
            <a:pPr marL="285750" indent="-285750">
              <a:lnSpc>
                <a:spcPct val="140000"/>
              </a:lnSpc>
              <a:buFont typeface="Arial"/>
              <a:buChar char="•"/>
            </a:pPr>
            <a:r>
              <a:rPr lang="en-US" sz="2000" b="1" dirty="0">
                <a:latin typeface="Helvetica Neue"/>
                <a:cs typeface="Helvetica Neue"/>
              </a:rPr>
              <a:t>Responsible for finances, funding, and budgeting</a:t>
            </a:r>
          </a:p>
          <a:p>
            <a:pPr marL="285750" indent="-285750">
              <a:lnSpc>
                <a:spcPct val="140000"/>
              </a:lnSpc>
              <a:buFont typeface="Arial"/>
              <a:buChar char="•"/>
            </a:pPr>
            <a:r>
              <a:rPr lang="en-US" sz="2000" b="1" dirty="0">
                <a:latin typeface="Helvetica Neue"/>
                <a:cs typeface="Helvetica Neue"/>
              </a:rPr>
              <a:t>Obtains, maintains, and cares for unit </a:t>
            </a:r>
            <a:r>
              <a:rPr lang="en-US" sz="2000" b="1" dirty="0" smtClean="0">
                <a:latin typeface="Helvetica Neue"/>
                <a:cs typeface="Helvetica Neue"/>
              </a:rPr>
              <a:t>property</a:t>
            </a:r>
            <a:endParaRPr lang="en-US" sz="2000" b="1" dirty="0">
              <a:latin typeface="Helvetica Neue"/>
              <a:cs typeface="Helvetica Neue"/>
            </a:endParaRPr>
          </a:p>
        </p:txBody>
      </p:sp>
    </p:spTree>
    <p:extLst>
      <p:ext uri="{BB962C8B-B14F-4D97-AF65-F5344CB8AC3E}">
        <p14:creationId xmlns:p14="http://schemas.microsoft.com/office/powerpoint/2010/main" val="39631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Role of the Unit Committee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86</a:t>
            </a:fld>
            <a:endParaRPr lang="en-US"/>
          </a:p>
        </p:txBody>
      </p:sp>
      <p:sp>
        <p:nvSpPr>
          <p:cNvPr id="3" name="TextBox 2"/>
          <p:cNvSpPr txBox="1"/>
          <p:nvPr/>
        </p:nvSpPr>
        <p:spPr>
          <a:xfrm>
            <a:off x="262365" y="1625984"/>
            <a:ext cx="8989384" cy="3056862"/>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Recruits and trains quality adult leadership</a:t>
            </a:r>
          </a:p>
          <a:p>
            <a:pPr marL="285750" indent="-285750">
              <a:lnSpc>
                <a:spcPct val="140000"/>
              </a:lnSpc>
              <a:buFont typeface="Arial"/>
              <a:buChar char="•"/>
            </a:pPr>
            <a:r>
              <a:rPr lang="en-US" sz="2000" b="1" dirty="0">
                <a:latin typeface="Helvetica Neue"/>
                <a:cs typeface="Helvetica Neue"/>
              </a:rPr>
              <a:t>Provides adequate meeting facilities</a:t>
            </a:r>
          </a:p>
          <a:p>
            <a:pPr marL="285750" indent="-285750">
              <a:lnSpc>
                <a:spcPct val="140000"/>
              </a:lnSpc>
              <a:buFont typeface="Arial"/>
              <a:buChar char="•"/>
            </a:pPr>
            <a:r>
              <a:rPr lang="en-US" sz="2000" b="1" dirty="0">
                <a:latin typeface="Helvetica Neue"/>
                <a:cs typeface="Helvetica Neue"/>
              </a:rPr>
              <a:t>Advises Scoutmaster on Scouting and chartered organization policies</a:t>
            </a:r>
          </a:p>
          <a:p>
            <a:pPr marL="285750" indent="-285750">
              <a:lnSpc>
                <a:spcPct val="140000"/>
              </a:lnSpc>
              <a:buFont typeface="Arial"/>
              <a:buChar char="•"/>
            </a:pPr>
            <a:r>
              <a:rPr lang="en-US" sz="2000" b="1" dirty="0">
                <a:latin typeface="Helvetica Neue"/>
                <a:cs typeface="Helvetica Neue"/>
              </a:rPr>
              <a:t>Supports youth and adult leaders in carrying out the program</a:t>
            </a:r>
          </a:p>
          <a:p>
            <a:pPr marL="285750" indent="-285750">
              <a:lnSpc>
                <a:spcPct val="140000"/>
              </a:lnSpc>
              <a:buFont typeface="Arial"/>
              <a:buChar char="•"/>
            </a:pPr>
            <a:r>
              <a:rPr lang="en-US" sz="2000" b="1" dirty="0">
                <a:latin typeface="Helvetica Neue"/>
                <a:cs typeface="Helvetica Neue"/>
              </a:rPr>
              <a:t>Responsible for administrative tasks</a:t>
            </a:r>
          </a:p>
          <a:p>
            <a:pPr marL="285750" indent="-285750">
              <a:lnSpc>
                <a:spcPct val="140000"/>
              </a:lnSpc>
              <a:buFont typeface="Arial"/>
              <a:buChar char="•"/>
            </a:pPr>
            <a:r>
              <a:rPr lang="en-US" sz="2000" b="1" dirty="0">
                <a:latin typeface="Helvetica Neue"/>
                <a:cs typeface="Helvetica Neue"/>
              </a:rPr>
              <a:t>Responsible for finances, funding, and budgeting</a:t>
            </a:r>
          </a:p>
          <a:p>
            <a:pPr marL="285750" indent="-285750">
              <a:lnSpc>
                <a:spcPct val="140000"/>
              </a:lnSpc>
              <a:buFont typeface="Arial"/>
              <a:buChar char="•"/>
            </a:pPr>
            <a:r>
              <a:rPr lang="en-US" sz="2000" b="1" dirty="0">
                <a:latin typeface="Helvetica Neue"/>
                <a:cs typeface="Helvetica Neue"/>
              </a:rPr>
              <a:t>Obtains, maintains, and cares for unit </a:t>
            </a:r>
            <a:r>
              <a:rPr lang="en-US" sz="2000" b="1" dirty="0" smtClean="0">
                <a:latin typeface="Helvetica Neue"/>
                <a:cs typeface="Helvetica Neue"/>
              </a:rPr>
              <a:t>property</a:t>
            </a:r>
            <a:endParaRPr lang="en-US" sz="2000" b="1" dirty="0">
              <a:latin typeface="Helvetica Neue"/>
              <a:cs typeface="Helvetica Neue"/>
            </a:endParaRPr>
          </a:p>
        </p:txBody>
      </p:sp>
    </p:spTree>
    <p:extLst>
      <p:ext uri="{BB962C8B-B14F-4D97-AF65-F5344CB8AC3E}">
        <p14:creationId xmlns:p14="http://schemas.microsoft.com/office/powerpoint/2010/main" val="44015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Role of the Unit Committee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87</a:t>
            </a:fld>
            <a:endParaRPr lang="en-US"/>
          </a:p>
        </p:txBody>
      </p:sp>
      <p:sp>
        <p:nvSpPr>
          <p:cNvPr id="3" name="TextBox 2"/>
          <p:cNvSpPr txBox="1"/>
          <p:nvPr/>
        </p:nvSpPr>
        <p:spPr>
          <a:xfrm>
            <a:off x="567165" y="1615098"/>
            <a:ext cx="8652305" cy="3487750"/>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Serves on boards of review</a:t>
            </a:r>
          </a:p>
          <a:p>
            <a:pPr marL="285750" indent="-285750">
              <a:lnSpc>
                <a:spcPct val="140000"/>
              </a:lnSpc>
              <a:buFont typeface="Arial"/>
              <a:buChar char="•"/>
            </a:pPr>
            <a:r>
              <a:rPr lang="en-US" sz="2000" b="1" dirty="0">
                <a:latin typeface="Helvetica Neue"/>
                <a:cs typeface="Helvetica Neue"/>
              </a:rPr>
              <a:t>Facilitates a camping and outdoor program</a:t>
            </a:r>
          </a:p>
          <a:p>
            <a:pPr marL="285750" indent="-285750">
              <a:lnSpc>
                <a:spcPct val="140000"/>
              </a:lnSpc>
              <a:buFont typeface="Arial"/>
              <a:buChar char="•"/>
            </a:pPr>
            <a:r>
              <a:rPr lang="en-US" sz="2000" b="1" dirty="0">
                <a:latin typeface="Helvetica Neue"/>
                <a:cs typeface="Helvetica Neue"/>
              </a:rPr>
              <a:t>Provides a safe meeting place for the troop</a:t>
            </a:r>
          </a:p>
          <a:p>
            <a:pPr marL="285750" indent="-285750">
              <a:lnSpc>
                <a:spcPct val="140000"/>
              </a:lnSpc>
              <a:buFont typeface="Arial"/>
              <a:buChar char="•"/>
            </a:pPr>
            <a:r>
              <a:rPr lang="en-US" sz="2000" b="1" dirty="0">
                <a:latin typeface="Helvetica Neue"/>
                <a:cs typeface="Helvetica Neue"/>
              </a:rPr>
              <a:t>Supports unit leaders with problems that affect the unit or program</a:t>
            </a:r>
          </a:p>
          <a:p>
            <a:pPr marL="285750" indent="-285750">
              <a:lnSpc>
                <a:spcPct val="140000"/>
              </a:lnSpc>
              <a:buFont typeface="Arial"/>
              <a:buChar char="•"/>
            </a:pPr>
            <a:r>
              <a:rPr lang="en-US" sz="2000" b="1" dirty="0">
                <a:latin typeface="Helvetica Neue"/>
                <a:cs typeface="Helvetica Neue"/>
              </a:rPr>
              <a:t>Provides for special-needs youth as necessary</a:t>
            </a:r>
          </a:p>
          <a:p>
            <a:pPr marL="285750" indent="-285750">
              <a:lnSpc>
                <a:spcPct val="140000"/>
              </a:lnSpc>
              <a:buFont typeface="Arial"/>
              <a:buChar char="•"/>
            </a:pPr>
            <a:r>
              <a:rPr lang="en-US" sz="2000" b="1" dirty="0">
                <a:latin typeface="Helvetica Neue"/>
                <a:cs typeface="Helvetica Neue"/>
              </a:rPr>
              <a:t>Helps with Friends of Scouting campaign</a:t>
            </a:r>
          </a:p>
          <a:p>
            <a:pPr marL="285750" indent="-285750">
              <a:lnSpc>
                <a:spcPct val="140000"/>
              </a:lnSpc>
              <a:buFont typeface="Arial"/>
              <a:buChar char="•"/>
            </a:pPr>
            <a:r>
              <a:rPr lang="en-US" sz="2000" b="1" dirty="0">
                <a:latin typeface="Helvetica Neue"/>
                <a:cs typeface="Helvetica Neue"/>
              </a:rPr>
              <a:t>Assists with youth behavioral problems</a:t>
            </a:r>
          </a:p>
          <a:p>
            <a:pPr marL="285750" indent="-285750">
              <a:lnSpc>
                <a:spcPct val="140000"/>
              </a:lnSpc>
              <a:buFont typeface="Arial"/>
              <a:buChar char="•"/>
            </a:pPr>
            <a:r>
              <a:rPr lang="en-US" sz="2000" b="1" dirty="0">
                <a:latin typeface="Helvetica Neue"/>
                <a:cs typeface="Helvetica Neue"/>
              </a:rPr>
              <a:t>Welcomes new </a:t>
            </a:r>
            <a:r>
              <a:rPr lang="en-US" sz="2000" b="1" dirty="0" smtClean="0">
                <a:latin typeface="Helvetica Neue"/>
                <a:cs typeface="Helvetica Neue"/>
              </a:rPr>
              <a:t>parents</a:t>
            </a:r>
            <a:endParaRPr lang="en-US" sz="2000" b="1" dirty="0">
              <a:latin typeface="Helvetica Neue"/>
              <a:cs typeface="Helvetica Neue"/>
            </a:endParaRPr>
          </a:p>
        </p:txBody>
      </p:sp>
    </p:spTree>
    <p:extLst>
      <p:ext uri="{BB962C8B-B14F-4D97-AF65-F5344CB8AC3E}">
        <p14:creationId xmlns:p14="http://schemas.microsoft.com/office/powerpoint/2010/main" val="215470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Role of the Unit Committee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88</a:t>
            </a:fld>
            <a:endParaRPr lang="en-US"/>
          </a:p>
        </p:txBody>
      </p:sp>
      <p:sp>
        <p:nvSpPr>
          <p:cNvPr id="3" name="TextBox 2"/>
          <p:cNvSpPr txBox="1"/>
          <p:nvPr/>
        </p:nvSpPr>
        <p:spPr>
          <a:xfrm>
            <a:off x="567165" y="1615098"/>
            <a:ext cx="8652305" cy="3487750"/>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Serves on boards of review</a:t>
            </a:r>
          </a:p>
          <a:p>
            <a:pPr marL="285750" indent="-285750">
              <a:lnSpc>
                <a:spcPct val="140000"/>
              </a:lnSpc>
              <a:buFont typeface="Arial"/>
              <a:buChar char="•"/>
            </a:pPr>
            <a:r>
              <a:rPr lang="en-US" sz="2000" b="1" dirty="0">
                <a:latin typeface="Helvetica Neue"/>
                <a:cs typeface="Helvetica Neue"/>
              </a:rPr>
              <a:t>Facilitates a camping and outdoor program</a:t>
            </a:r>
          </a:p>
          <a:p>
            <a:pPr marL="285750" indent="-285750">
              <a:lnSpc>
                <a:spcPct val="140000"/>
              </a:lnSpc>
              <a:buFont typeface="Arial"/>
              <a:buChar char="•"/>
            </a:pPr>
            <a:r>
              <a:rPr lang="en-US" sz="2000" b="1" dirty="0">
                <a:latin typeface="Helvetica Neue"/>
                <a:cs typeface="Helvetica Neue"/>
              </a:rPr>
              <a:t>Provides a safe meeting place for the troop</a:t>
            </a:r>
          </a:p>
          <a:p>
            <a:pPr marL="285750" indent="-285750">
              <a:lnSpc>
                <a:spcPct val="140000"/>
              </a:lnSpc>
              <a:buFont typeface="Arial"/>
              <a:buChar char="•"/>
            </a:pPr>
            <a:r>
              <a:rPr lang="en-US" sz="2000" b="1" dirty="0">
                <a:latin typeface="Helvetica Neue"/>
                <a:cs typeface="Helvetica Neue"/>
              </a:rPr>
              <a:t>Supports unit leaders with problems that affect the unit or program</a:t>
            </a:r>
          </a:p>
          <a:p>
            <a:pPr marL="285750" indent="-285750">
              <a:lnSpc>
                <a:spcPct val="140000"/>
              </a:lnSpc>
              <a:buFont typeface="Arial"/>
              <a:buChar char="•"/>
            </a:pPr>
            <a:r>
              <a:rPr lang="en-US" sz="2000" b="1" dirty="0">
                <a:latin typeface="Helvetica Neue"/>
                <a:cs typeface="Helvetica Neue"/>
              </a:rPr>
              <a:t>Provides for special-needs youth as necessary</a:t>
            </a:r>
          </a:p>
          <a:p>
            <a:pPr marL="285750" indent="-285750">
              <a:lnSpc>
                <a:spcPct val="140000"/>
              </a:lnSpc>
              <a:buFont typeface="Arial"/>
              <a:buChar char="•"/>
            </a:pPr>
            <a:r>
              <a:rPr lang="en-US" sz="2000" b="1" dirty="0">
                <a:latin typeface="Helvetica Neue"/>
                <a:cs typeface="Helvetica Neue"/>
              </a:rPr>
              <a:t>Helps with Friends of Scouting campaign</a:t>
            </a:r>
          </a:p>
          <a:p>
            <a:pPr marL="285750" indent="-285750">
              <a:lnSpc>
                <a:spcPct val="140000"/>
              </a:lnSpc>
              <a:buFont typeface="Arial"/>
              <a:buChar char="•"/>
            </a:pPr>
            <a:r>
              <a:rPr lang="en-US" sz="2000" b="1" dirty="0">
                <a:latin typeface="Helvetica Neue"/>
                <a:cs typeface="Helvetica Neue"/>
              </a:rPr>
              <a:t>Assists with youth behavioral problems</a:t>
            </a:r>
          </a:p>
          <a:p>
            <a:pPr marL="285750" indent="-285750">
              <a:lnSpc>
                <a:spcPct val="140000"/>
              </a:lnSpc>
              <a:buFont typeface="Arial"/>
              <a:buChar char="•"/>
            </a:pPr>
            <a:r>
              <a:rPr lang="en-US" sz="2000" b="1" dirty="0">
                <a:latin typeface="Helvetica Neue"/>
                <a:cs typeface="Helvetica Neue"/>
              </a:rPr>
              <a:t>Welcomes new </a:t>
            </a:r>
            <a:r>
              <a:rPr lang="en-US" sz="2000" b="1" dirty="0" smtClean="0">
                <a:latin typeface="Helvetica Neue"/>
                <a:cs typeface="Helvetica Neue"/>
              </a:rPr>
              <a:t>parents</a:t>
            </a:r>
            <a:endParaRPr lang="en-US" sz="2000" b="1" dirty="0">
              <a:latin typeface="Helvetica Neue"/>
              <a:cs typeface="Helvetica Neue"/>
            </a:endParaRPr>
          </a:p>
        </p:txBody>
      </p:sp>
    </p:spTree>
    <p:extLst>
      <p:ext uri="{BB962C8B-B14F-4D97-AF65-F5344CB8AC3E}">
        <p14:creationId xmlns:p14="http://schemas.microsoft.com/office/powerpoint/2010/main" val="167752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134037" y="1417638"/>
            <a:ext cx="5562163" cy="4234338"/>
          </a:xfrm>
        </p:spPr>
        <p:txBody>
          <a:bodyPr/>
          <a:lstStyle/>
          <a:p>
            <a:pPr marL="0" indent="0">
              <a:buNone/>
            </a:pPr>
            <a:r>
              <a:rPr lang="en-US" sz="3600" dirty="0" smtClean="0">
                <a:solidFill>
                  <a:schemeClr val="tx1"/>
                </a:solidFill>
              </a:rPr>
              <a:t>3 person </a:t>
            </a:r>
            <a:r>
              <a:rPr lang="en-US" sz="3600" dirty="0">
                <a:solidFill>
                  <a:schemeClr val="tx1"/>
                </a:solidFill>
              </a:rPr>
              <a:t>committee</a:t>
            </a:r>
            <a:r>
              <a:rPr lang="en-US" sz="3600" dirty="0" smtClean="0">
                <a:solidFill>
                  <a:schemeClr val="tx1"/>
                </a:solidFill>
              </a:rPr>
              <a:t>:</a:t>
            </a:r>
            <a:br>
              <a:rPr lang="en-US" sz="3600" dirty="0" smtClean="0">
                <a:solidFill>
                  <a:schemeClr val="tx1"/>
                </a:solidFill>
              </a:rPr>
            </a:br>
            <a:endParaRPr lang="en-US" sz="3600" dirty="0">
              <a:solidFill>
                <a:schemeClr val="tx1"/>
              </a:solidFill>
            </a:endParaRPr>
          </a:p>
          <a:p>
            <a:r>
              <a:rPr lang="en-US" sz="3200" dirty="0">
                <a:solidFill>
                  <a:schemeClr val="tx1"/>
                </a:solidFill>
              </a:rPr>
              <a:t>Committee chair</a:t>
            </a:r>
          </a:p>
          <a:p>
            <a:r>
              <a:rPr lang="en-US" sz="3200" dirty="0">
                <a:solidFill>
                  <a:schemeClr val="tx1"/>
                </a:solidFill>
              </a:rPr>
              <a:t>Administration</a:t>
            </a:r>
          </a:p>
          <a:p>
            <a:r>
              <a:rPr lang="en-US" sz="3200" dirty="0">
                <a:solidFill>
                  <a:schemeClr val="tx1"/>
                </a:solidFill>
              </a:rPr>
              <a:t>Logistics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89</a:t>
            </a:fld>
            <a:endParaRPr lang="en-US"/>
          </a:p>
        </p:txBody>
      </p:sp>
    </p:spTree>
    <p:extLst>
      <p:ext uri="{BB962C8B-B14F-4D97-AF65-F5344CB8AC3E}">
        <p14:creationId xmlns:p14="http://schemas.microsoft.com/office/powerpoint/2010/main" val="81266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of Scouting</a:t>
            </a: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9</a:t>
            </a:fld>
            <a:endParaRPr lang="en-US"/>
          </a:p>
        </p:txBody>
      </p:sp>
    </p:spTree>
    <p:extLst>
      <p:ext uri="{BB962C8B-B14F-4D97-AF65-F5344CB8AC3E}">
        <p14:creationId xmlns:p14="http://schemas.microsoft.com/office/powerpoint/2010/main" val="7149443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134037" y="1417638"/>
            <a:ext cx="5562163" cy="4234338"/>
          </a:xfrm>
        </p:spPr>
        <p:txBody>
          <a:bodyPr/>
          <a:lstStyle/>
          <a:p>
            <a:pPr marL="0" indent="0">
              <a:buNone/>
            </a:pPr>
            <a:r>
              <a:rPr lang="en-US" sz="3600" dirty="0" smtClean="0">
                <a:solidFill>
                  <a:schemeClr val="tx1"/>
                </a:solidFill>
              </a:rPr>
              <a:t>3 person </a:t>
            </a:r>
            <a:r>
              <a:rPr lang="en-US" sz="3600" dirty="0">
                <a:solidFill>
                  <a:schemeClr val="tx1"/>
                </a:solidFill>
              </a:rPr>
              <a:t>committee</a:t>
            </a:r>
            <a:r>
              <a:rPr lang="en-US" sz="3600" dirty="0" smtClean="0">
                <a:solidFill>
                  <a:schemeClr val="tx1"/>
                </a:solidFill>
              </a:rPr>
              <a:t>:</a:t>
            </a:r>
            <a:br>
              <a:rPr lang="en-US" sz="3600" dirty="0" smtClean="0">
                <a:solidFill>
                  <a:schemeClr val="tx1"/>
                </a:solidFill>
              </a:rPr>
            </a:br>
            <a:endParaRPr lang="en-US" sz="3600" dirty="0">
              <a:solidFill>
                <a:schemeClr val="tx1"/>
              </a:solidFill>
            </a:endParaRPr>
          </a:p>
          <a:p>
            <a:r>
              <a:rPr lang="en-US" sz="3200" dirty="0">
                <a:solidFill>
                  <a:schemeClr val="tx1"/>
                </a:solidFill>
              </a:rPr>
              <a:t>Committee chair</a:t>
            </a:r>
          </a:p>
          <a:p>
            <a:r>
              <a:rPr lang="en-US" sz="3200" dirty="0">
                <a:solidFill>
                  <a:schemeClr val="tx1"/>
                </a:solidFill>
              </a:rPr>
              <a:t>Administration</a:t>
            </a:r>
          </a:p>
          <a:p>
            <a:r>
              <a:rPr lang="en-US" sz="3200" dirty="0">
                <a:solidFill>
                  <a:schemeClr val="tx1"/>
                </a:solidFill>
              </a:rPr>
              <a:t>Logistics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90</a:t>
            </a:fld>
            <a:endParaRPr lang="en-US"/>
          </a:p>
        </p:txBody>
      </p:sp>
    </p:spTree>
    <p:extLst>
      <p:ext uri="{BB962C8B-B14F-4D97-AF65-F5344CB8AC3E}">
        <p14:creationId xmlns:p14="http://schemas.microsoft.com/office/powerpoint/2010/main" val="193281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062945" y="1036638"/>
            <a:ext cx="6427911" cy="4234338"/>
          </a:xfrm>
        </p:spPr>
        <p:txBody>
          <a:bodyPr/>
          <a:lstStyle/>
          <a:p>
            <a:pPr marL="0" indent="0">
              <a:buNone/>
            </a:pPr>
            <a:r>
              <a:rPr lang="en-US" sz="3200" dirty="0" smtClean="0">
                <a:solidFill>
                  <a:schemeClr val="tx1"/>
                </a:solidFill>
              </a:rPr>
              <a:t>Large committee</a:t>
            </a:r>
            <a:r>
              <a:rPr lang="en-US" sz="3200" dirty="0" smtClean="0">
                <a:solidFill>
                  <a:schemeClr val="tx1"/>
                </a:solidFill>
              </a:rPr>
              <a:t>:</a:t>
            </a:r>
            <a:br>
              <a:rPr lang="en-US" sz="3200" dirty="0" smtClean="0">
                <a:solidFill>
                  <a:schemeClr val="tx1"/>
                </a:solidFill>
              </a:rPr>
            </a:br>
            <a:r>
              <a:rPr lang="en-US" sz="800" dirty="0" smtClean="0">
                <a:solidFill>
                  <a:schemeClr val="tx1"/>
                </a:solidFill>
              </a:rPr>
              <a:t>	</a:t>
            </a:r>
            <a:endParaRPr lang="en-US" sz="3200" dirty="0">
              <a:solidFill>
                <a:schemeClr val="tx1"/>
              </a:solidFill>
            </a:endParaRPr>
          </a:p>
          <a:p>
            <a:r>
              <a:rPr lang="en-US" dirty="0">
                <a:solidFill>
                  <a:schemeClr val="tx1"/>
                </a:solidFill>
              </a:rPr>
              <a:t>Chartered organization representative </a:t>
            </a:r>
          </a:p>
          <a:p>
            <a:r>
              <a:rPr lang="en-US" dirty="0">
                <a:solidFill>
                  <a:schemeClr val="tx1"/>
                </a:solidFill>
              </a:rPr>
              <a:t>Committee chair </a:t>
            </a:r>
          </a:p>
          <a:p>
            <a:r>
              <a:rPr lang="en-US" dirty="0">
                <a:solidFill>
                  <a:schemeClr val="tx1"/>
                </a:solidFill>
              </a:rPr>
              <a:t>Secretary </a:t>
            </a:r>
          </a:p>
          <a:p>
            <a:r>
              <a:rPr lang="en-US" dirty="0">
                <a:solidFill>
                  <a:schemeClr val="tx1"/>
                </a:solidFill>
              </a:rPr>
              <a:t>Treasurer and fundraising </a:t>
            </a:r>
          </a:p>
          <a:p>
            <a:r>
              <a:rPr lang="en-US" dirty="0">
                <a:solidFill>
                  <a:schemeClr val="tx1"/>
                </a:solidFill>
              </a:rPr>
              <a:t>Advancement coordinator </a:t>
            </a:r>
          </a:p>
          <a:p>
            <a:r>
              <a:rPr lang="en-US" dirty="0">
                <a:solidFill>
                  <a:schemeClr val="tx1"/>
                </a:solidFill>
              </a:rPr>
              <a:t>Equipment coordinator </a:t>
            </a:r>
          </a:p>
          <a:p>
            <a:r>
              <a:rPr lang="en-US" dirty="0">
                <a:solidFill>
                  <a:schemeClr val="tx1"/>
                </a:solidFill>
              </a:rPr>
              <a:t>Membership </a:t>
            </a:r>
          </a:p>
          <a:p>
            <a:r>
              <a:rPr lang="en-US" dirty="0">
                <a:solidFill>
                  <a:schemeClr val="tx1"/>
                </a:solidFill>
              </a:rPr>
              <a:t>Activities and outdoor program </a:t>
            </a:r>
          </a:p>
          <a:p>
            <a:r>
              <a:rPr lang="en-US" dirty="0">
                <a:solidFill>
                  <a:schemeClr val="tx1"/>
                </a:solidFill>
              </a:rPr>
              <a:t>Training (youth and adult)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91</a:t>
            </a:fld>
            <a:endParaRPr lang="en-US"/>
          </a:p>
        </p:txBody>
      </p:sp>
    </p:spTree>
    <p:extLst>
      <p:ext uri="{BB962C8B-B14F-4D97-AF65-F5344CB8AC3E}">
        <p14:creationId xmlns:p14="http://schemas.microsoft.com/office/powerpoint/2010/main" val="268393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062945" y="1036638"/>
            <a:ext cx="6427911" cy="4234338"/>
          </a:xfrm>
        </p:spPr>
        <p:txBody>
          <a:bodyPr/>
          <a:lstStyle/>
          <a:p>
            <a:pPr marL="0" indent="0">
              <a:buNone/>
            </a:pPr>
            <a:r>
              <a:rPr lang="en-US" sz="3200" dirty="0" smtClean="0">
                <a:solidFill>
                  <a:schemeClr val="tx1"/>
                </a:solidFill>
              </a:rPr>
              <a:t>Large committee</a:t>
            </a:r>
            <a:r>
              <a:rPr lang="en-US" sz="3200" dirty="0" smtClean="0">
                <a:solidFill>
                  <a:schemeClr val="tx1"/>
                </a:solidFill>
              </a:rPr>
              <a:t>:</a:t>
            </a:r>
            <a:br>
              <a:rPr lang="en-US" sz="3200" dirty="0" smtClean="0">
                <a:solidFill>
                  <a:schemeClr val="tx1"/>
                </a:solidFill>
              </a:rPr>
            </a:br>
            <a:r>
              <a:rPr lang="en-US" sz="800" dirty="0" smtClean="0">
                <a:solidFill>
                  <a:schemeClr val="tx1"/>
                </a:solidFill>
              </a:rPr>
              <a:t>	</a:t>
            </a:r>
            <a:endParaRPr lang="en-US" sz="3200" dirty="0">
              <a:solidFill>
                <a:schemeClr val="tx1"/>
              </a:solidFill>
            </a:endParaRPr>
          </a:p>
          <a:p>
            <a:r>
              <a:rPr lang="en-US" dirty="0">
                <a:solidFill>
                  <a:schemeClr val="tx1"/>
                </a:solidFill>
              </a:rPr>
              <a:t>Chartered organization representative </a:t>
            </a:r>
          </a:p>
          <a:p>
            <a:r>
              <a:rPr lang="en-US" dirty="0">
                <a:solidFill>
                  <a:schemeClr val="tx1"/>
                </a:solidFill>
              </a:rPr>
              <a:t>Committee chair </a:t>
            </a:r>
          </a:p>
          <a:p>
            <a:r>
              <a:rPr lang="en-US" dirty="0">
                <a:solidFill>
                  <a:schemeClr val="tx1"/>
                </a:solidFill>
              </a:rPr>
              <a:t>Secretary </a:t>
            </a:r>
          </a:p>
          <a:p>
            <a:r>
              <a:rPr lang="en-US" dirty="0">
                <a:solidFill>
                  <a:schemeClr val="tx1"/>
                </a:solidFill>
              </a:rPr>
              <a:t>Treasurer and fundraising </a:t>
            </a:r>
          </a:p>
          <a:p>
            <a:r>
              <a:rPr lang="en-US" dirty="0">
                <a:solidFill>
                  <a:schemeClr val="tx1"/>
                </a:solidFill>
              </a:rPr>
              <a:t>Advancement coordinator </a:t>
            </a:r>
          </a:p>
          <a:p>
            <a:r>
              <a:rPr lang="en-US" dirty="0">
                <a:solidFill>
                  <a:schemeClr val="tx1"/>
                </a:solidFill>
              </a:rPr>
              <a:t>Equipment coordinator </a:t>
            </a:r>
          </a:p>
          <a:p>
            <a:r>
              <a:rPr lang="en-US" dirty="0">
                <a:solidFill>
                  <a:schemeClr val="tx1"/>
                </a:solidFill>
              </a:rPr>
              <a:t>Membership </a:t>
            </a:r>
          </a:p>
          <a:p>
            <a:r>
              <a:rPr lang="en-US" dirty="0">
                <a:solidFill>
                  <a:schemeClr val="tx1"/>
                </a:solidFill>
              </a:rPr>
              <a:t>Activities and outdoor program </a:t>
            </a:r>
          </a:p>
          <a:p>
            <a:r>
              <a:rPr lang="en-US" dirty="0">
                <a:solidFill>
                  <a:schemeClr val="tx1"/>
                </a:solidFill>
              </a:rPr>
              <a:t>Training (youth and adult)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92</a:t>
            </a:fld>
            <a:endParaRPr lang="en-US"/>
          </a:p>
        </p:txBody>
      </p:sp>
    </p:spTree>
    <p:extLst>
      <p:ext uri="{BB962C8B-B14F-4D97-AF65-F5344CB8AC3E}">
        <p14:creationId xmlns:p14="http://schemas.microsoft.com/office/powerpoint/2010/main" val="203959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District and Council Support</a:t>
            </a:r>
            <a:endParaRPr lang="en-US" dirty="0">
              <a:solidFill>
                <a:schemeClr val="tx1"/>
              </a:solidFill>
            </a:endParaRPr>
          </a:p>
        </p:txBody>
      </p:sp>
      <p:sp>
        <p:nvSpPr>
          <p:cNvPr id="3" name="Content Placeholder 2"/>
          <p:cNvSpPr>
            <a:spLocks noGrp="1"/>
          </p:cNvSpPr>
          <p:nvPr>
            <p:ph idx="1"/>
          </p:nvPr>
        </p:nvSpPr>
        <p:spPr>
          <a:xfrm>
            <a:off x="1442573" y="1417638"/>
            <a:ext cx="6485412" cy="4234338"/>
          </a:xfrm>
        </p:spPr>
        <p:txBody>
          <a:bodyPr/>
          <a:lstStyle/>
          <a:p>
            <a:pPr marL="0" indent="0">
              <a:buNone/>
            </a:pPr>
            <a:r>
              <a:rPr lang="en-US" sz="2800" dirty="0" smtClean="0">
                <a:solidFill>
                  <a:schemeClr val="tx1"/>
                </a:solidFill>
              </a:rPr>
              <a:t>4 </a:t>
            </a:r>
            <a:r>
              <a:rPr lang="en-US" sz="2800" dirty="0" smtClean="0">
                <a:solidFill>
                  <a:schemeClr val="tx1"/>
                </a:solidFill>
              </a:rPr>
              <a:t>Functions of Councils &amp; Districts:</a:t>
            </a:r>
            <a:br>
              <a:rPr lang="en-US" sz="2800" dirty="0" smtClean="0">
                <a:solidFill>
                  <a:schemeClr val="tx1"/>
                </a:solidFill>
              </a:rPr>
            </a:br>
            <a:endParaRPr lang="en-US" sz="2800" dirty="0">
              <a:solidFill>
                <a:schemeClr val="tx1"/>
              </a:solidFill>
            </a:endParaRPr>
          </a:p>
          <a:p>
            <a:pPr marL="457200" indent="-457200">
              <a:buFont typeface="+mj-lt"/>
              <a:buAutoNum type="arabicPeriod"/>
            </a:pPr>
            <a:r>
              <a:rPr lang="en-US" sz="2800" dirty="0" smtClean="0">
                <a:solidFill>
                  <a:schemeClr val="tx1"/>
                </a:solidFill>
              </a:rPr>
              <a:t>Membership and Relationships </a:t>
            </a:r>
            <a:endParaRPr lang="en-US" sz="2800" dirty="0">
              <a:solidFill>
                <a:schemeClr val="tx1"/>
              </a:solidFill>
            </a:endParaRPr>
          </a:p>
          <a:p>
            <a:pPr marL="457200" indent="-457200">
              <a:buFont typeface="+mj-lt"/>
              <a:buAutoNum type="arabicPeriod"/>
            </a:pPr>
            <a:r>
              <a:rPr lang="en-US" sz="2800" dirty="0" smtClean="0">
                <a:solidFill>
                  <a:schemeClr val="tx1"/>
                </a:solidFill>
              </a:rPr>
              <a:t>Finance </a:t>
            </a:r>
            <a:endParaRPr lang="en-US" sz="2800" dirty="0">
              <a:solidFill>
                <a:schemeClr val="tx1"/>
              </a:solidFill>
            </a:endParaRPr>
          </a:p>
          <a:p>
            <a:pPr marL="457200" indent="-457200">
              <a:buFont typeface="+mj-lt"/>
              <a:buAutoNum type="arabicPeriod"/>
            </a:pPr>
            <a:r>
              <a:rPr lang="en-US" sz="2800" dirty="0" smtClean="0">
                <a:solidFill>
                  <a:schemeClr val="tx1"/>
                </a:solidFill>
              </a:rPr>
              <a:t>Quality Program</a:t>
            </a:r>
            <a:endParaRPr lang="en-US" sz="2800" dirty="0">
              <a:solidFill>
                <a:schemeClr val="tx1"/>
              </a:solidFill>
            </a:endParaRPr>
          </a:p>
          <a:p>
            <a:pPr marL="457200" indent="-457200">
              <a:buFont typeface="+mj-lt"/>
              <a:buAutoNum type="arabicPeriod"/>
            </a:pPr>
            <a:r>
              <a:rPr lang="en-US" sz="2800" dirty="0" smtClean="0">
                <a:solidFill>
                  <a:schemeClr val="tx1"/>
                </a:solidFill>
              </a:rPr>
              <a:t>Unit Service</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93</a:t>
            </a:fld>
            <a:endParaRPr lang="en-US"/>
          </a:p>
        </p:txBody>
      </p:sp>
    </p:spTree>
    <p:extLst>
      <p:ext uri="{BB962C8B-B14F-4D97-AF65-F5344CB8AC3E}">
        <p14:creationId xmlns:p14="http://schemas.microsoft.com/office/powerpoint/2010/main" val="403248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District and Council Support</a:t>
            </a:r>
            <a:endParaRPr lang="en-US" dirty="0">
              <a:solidFill>
                <a:schemeClr val="tx1"/>
              </a:solidFill>
            </a:endParaRPr>
          </a:p>
        </p:txBody>
      </p:sp>
      <p:sp>
        <p:nvSpPr>
          <p:cNvPr id="3" name="Content Placeholder 2"/>
          <p:cNvSpPr>
            <a:spLocks noGrp="1"/>
          </p:cNvSpPr>
          <p:nvPr>
            <p:ph idx="1"/>
          </p:nvPr>
        </p:nvSpPr>
        <p:spPr>
          <a:xfrm>
            <a:off x="1442573" y="1417638"/>
            <a:ext cx="6485412" cy="4234338"/>
          </a:xfrm>
        </p:spPr>
        <p:txBody>
          <a:bodyPr/>
          <a:lstStyle/>
          <a:p>
            <a:pPr marL="0" indent="0">
              <a:buNone/>
            </a:pPr>
            <a:r>
              <a:rPr lang="en-US" sz="2800" dirty="0" smtClean="0">
                <a:solidFill>
                  <a:schemeClr val="tx1"/>
                </a:solidFill>
              </a:rPr>
              <a:t>4 </a:t>
            </a:r>
            <a:r>
              <a:rPr lang="en-US" sz="2800" dirty="0" smtClean="0">
                <a:solidFill>
                  <a:schemeClr val="tx1"/>
                </a:solidFill>
              </a:rPr>
              <a:t>Functions of Councils &amp; Districts:</a:t>
            </a:r>
            <a:br>
              <a:rPr lang="en-US" sz="2800" dirty="0" smtClean="0">
                <a:solidFill>
                  <a:schemeClr val="tx1"/>
                </a:solidFill>
              </a:rPr>
            </a:br>
            <a:endParaRPr lang="en-US" sz="2800" dirty="0">
              <a:solidFill>
                <a:schemeClr val="tx1"/>
              </a:solidFill>
            </a:endParaRPr>
          </a:p>
          <a:p>
            <a:pPr marL="457200" indent="-457200">
              <a:buFont typeface="+mj-lt"/>
              <a:buAutoNum type="arabicPeriod"/>
            </a:pPr>
            <a:r>
              <a:rPr lang="en-US" sz="2800" dirty="0" smtClean="0">
                <a:solidFill>
                  <a:schemeClr val="tx1"/>
                </a:solidFill>
              </a:rPr>
              <a:t>Membership and Relationships </a:t>
            </a:r>
            <a:endParaRPr lang="en-US" sz="2800" dirty="0">
              <a:solidFill>
                <a:schemeClr val="tx1"/>
              </a:solidFill>
            </a:endParaRPr>
          </a:p>
          <a:p>
            <a:pPr marL="457200" indent="-457200">
              <a:buFont typeface="+mj-lt"/>
              <a:buAutoNum type="arabicPeriod"/>
            </a:pPr>
            <a:r>
              <a:rPr lang="en-US" sz="2800" dirty="0" smtClean="0">
                <a:solidFill>
                  <a:schemeClr val="tx1"/>
                </a:solidFill>
              </a:rPr>
              <a:t>Finance </a:t>
            </a:r>
            <a:endParaRPr lang="en-US" sz="2800" dirty="0">
              <a:solidFill>
                <a:schemeClr val="tx1"/>
              </a:solidFill>
            </a:endParaRPr>
          </a:p>
          <a:p>
            <a:pPr marL="457200" indent="-457200">
              <a:buFont typeface="+mj-lt"/>
              <a:buAutoNum type="arabicPeriod"/>
            </a:pPr>
            <a:r>
              <a:rPr lang="en-US" sz="2800" dirty="0" smtClean="0">
                <a:solidFill>
                  <a:schemeClr val="tx1"/>
                </a:solidFill>
              </a:rPr>
              <a:t>Quality Program</a:t>
            </a:r>
            <a:endParaRPr lang="en-US" sz="2800" dirty="0">
              <a:solidFill>
                <a:schemeClr val="tx1"/>
              </a:solidFill>
            </a:endParaRPr>
          </a:p>
          <a:p>
            <a:pPr marL="457200" indent="-457200">
              <a:buFont typeface="+mj-lt"/>
              <a:buAutoNum type="arabicPeriod"/>
            </a:pPr>
            <a:r>
              <a:rPr lang="en-US" sz="2800" dirty="0" smtClean="0">
                <a:solidFill>
                  <a:schemeClr val="tx1"/>
                </a:solidFill>
              </a:rPr>
              <a:t>Unit Service</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94</a:t>
            </a:fld>
            <a:endParaRPr lang="en-US"/>
          </a:p>
        </p:txBody>
      </p:sp>
    </p:spTree>
    <p:extLst>
      <p:ext uri="{BB962C8B-B14F-4D97-AF65-F5344CB8AC3E}">
        <p14:creationId xmlns:p14="http://schemas.microsoft.com/office/powerpoint/2010/main" val="126870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District and Council Support</a:t>
            </a:r>
            <a:endParaRPr lang="en-US" dirty="0">
              <a:solidFill>
                <a:schemeClr val="tx1"/>
              </a:solidFill>
            </a:endParaRPr>
          </a:p>
        </p:txBody>
      </p:sp>
      <p:sp>
        <p:nvSpPr>
          <p:cNvPr id="3" name="Content Placeholder 2"/>
          <p:cNvSpPr>
            <a:spLocks noGrp="1"/>
          </p:cNvSpPr>
          <p:nvPr>
            <p:ph idx="1"/>
          </p:nvPr>
        </p:nvSpPr>
        <p:spPr>
          <a:xfrm>
            <a:off x="674913" y="1420133"/>
            <a:ext cx="7594748" cy="4234338"/>
          </a:xfrm>
        </p:spPr>
        <p:txBody>
          <a:bodyPr/>
          <a:lstStyle/>
          <a:p>
            <a:r>
              <a:rPr lang="en-US" sz="2200" dirty="0" smtClean="0">
                <a:solidFill>
                  <a:schemeClr val="tx1"/>
                </a:solidFill>
              </a:rPr>
              <a:t>District roundtables</a:t>
            </a:r>
          </a:p>
          <a:p>
            <a:r>
              <a:rPr lang="en-US" sz="2200" dirty="0" smtClean="0">
                <a:solidFill>
                  <a:schemeClr val="tx1"/>
                </a:solidFill>
              </a:rPr>
              <a:t>District camporees</a:t>
            </a:r>
            <a:endParaRPr lang="en-US" sz="2200" dirty="0">
              <a:solidFill>
                <a:schemeClr val="tx1"/>
              </a:solidFill>
            </a:endParaRPr>
          </a:p>
          <a:p>
            <a:r>
              <a:rPr lang="en-US" sz="2200" dirty="0">
                <a:solidFill>
                  <a:schemeClr val="tx1"/>
                </a:solidFill>
              </a:rPr>
              <a:t>Youth &amp;</a:t>
            </a:r>
            <a:r>
              <a:rPr lang="en-US" sz="2200" dirty="0" smtClean="0">
                <a:solidFill>
                  <a:schemeClr val="tx1"/>
                </a:solidFill>
              </a:rPr>
              <a:t> </a:t>
            </a:r>
            <a:r>
              <a:rPr lang="en-US" sz="2200" dirty="0">
                <a:solidFill>
                  <a:schemeClr val="tx1"/>
                </a:solidFill>
              </a:rPr>
              <a:t>adult training: NYLT, University of Scouting, </a:t>
            </a:r>
            <a:r>
              <a:rPr lang="en-US" sz="2200" dirty="0" smtClean="0">
                <a:solidFill>
                  <a:schemeClr val="tx1"/>
                </a:solidFill>
              </a:rPr>
              <a:t>Wood </a:t>
            </a:r>
            <a:r>
              <a:rPr lang="en-US" sz="2200" dirty="0">
                <a:solidFill>
                  <a:schemeClr val="tx1"/>
                </a:solidFill>
              </a:rPr>
              <a:t>Badge </a:t>
            </a:r>
          </a:p>
          <a:p>
            <a:r>
              <a:rPr lang="en-US" sz="2200" dirty="0">
                <a:solidFill>
                  <a:schemeClr val="tx1"/>
                </a:solidFill>
              </a:rPr>
              <a:t>Summer camp: H</a:t>
            </a:r>
            <a:r>
              <a:rPr lang="en-US" sz="2200" dirty="0" smtClean="0">
                <a:solidFill>
                  <a:schemeClr val="tx1"/>
                </a:solidFill>
              </a:rPr>
              <a:t>ighlight </a:t>
            </a:r>
            <a:r>
              <a:rPr lang="en-US" sz="2200" dirty="0">
                <a:solidFill>
                  <a:schemeClr val="tx1"/>
                </a:solidFill>
              </a:rPr>
              <a:t>of the Scouting year </a:t>
            </a:r>
          </a:p>
          <a:p>
            <a:r>
              <a:rPr lang="en-US" sz="2200" dirty="0">
                <a:solidFill>
                  <a:schemeClr val="tx1"/>
                </a:solidFill>
              </a:rPr>
              <a:t>Order of the Arrow: </a:t>
            </a:r>
            <a:r>
              <a:rPr lang="en-US" sz="2200" dirty="0" smtClean="0">
                <a:solidFill>
                  <a:schemeClr val="tx1"/>
                </a:solidFill>
              </a:rPr>
              <a:t> Provides </a:t>
            </a:r>
            <a:r>
              <a:rPr lang="en-US" sz="2200" dirty="0">
                <a:solidFill>
                  <a:schemeClr val="tx1"/>
                </a:solidFill>
              </a:rPr>
              <a:t>leadership training and promotes and supports summer camp, camporees, and council activities </a:t>
            </a:r>
          </a:p>
          <a:p>
            <a:r>
              <a:rPr lang="en-US" sz="2200" dirty="0">
                <a:solidFill>
                  <a:schemeClr val="tx1"/>
                </a:solidFill>
              </a:rPr>
              <a:t>Recognition: </a:t>
            </a:r>
            <a:r>
              <a:rPr lang="en-US" sz="2200" dirty="0" smtClean="0">
                <a:solidFill>
                  <a:schemeClr val="tx1"/>
                </a:solidFill>
              </a:rPr>
              <a:t> Awards</a:t>
            </a:r>
            <a:r>
              <a:rPr lang="en-US" sz="2200" dirty="0">
                <a:solidFill>
                  <a:schemeClr val="tx1"/>
                </a:solidFill>
              </a:rPr>
              <a:t>, Eagle dinner, </a:t>
            </a:r>
            <a:r>
              <a:rPr lang="en-US" sz="2200" dirty="0" smtClean="0">
                <a:solidFill>
                  <a:schemeClr val="tx1"/>
                </a:solidFill>
              </a:rPr>
              <a:t>District </a:t>
            </a:r>
            <a:r>
              <a:rPr lang="en-US" sz="2200" dirty="0">
                <a:solidFill>
                  <a:schemeClr val="tx1"/>
                </a:solidFill>
              </a:rPr>
              <a:t>banquet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95</a:t>
            </a:fld>
            <a:endParaRPr lang="en-US"/>
          </a:p>
        </p:txBody>
      </p:sp>
    </p:spTree>
    <p:extLst>
      <p:ext uri="{BB962C8B-B14F-4D97-AF65-F5344CB8AC3E}">
        <p14:creationId xmlns:p14="http://schemas.microsoft.com/office/powerpoint/2010/main" val="429483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District and Council Support</a:t>
            </a:r>
            <a:endParaRPr lang="en-US" dirty="0">
              <a:solidFill>
                <a:schemeClr val="tx1"/>
              </a:solidFill>
            </a:endParaRPr>
          </a:p>
        </p:txBody>
      </p:sp>
      <p:sp>
        <p:nvSpPr>
          <p:cNvPr id="3" name="Content Placeholder 2"/>
          <p:cNvSpPr>
            <a:spLocks noGrp="1"/>
          </p:cNvSpPr>
          <p:nvPr>
            <p:ph idx="1"/>
          </p:nvPr>
        </p:nvSpPr>
        <p:spPr>
          <a:xfrm>
            <a:off x="674913" y="1420133"/>
            <a:ext cx="7594748" cy="4234338"/>
          </a:xfrm>
        </p:spPr>
        <p:txBody>
          <a:bodyPr/>
          <a:lstStyle/>
          <a:p>
            <a:r>
              <a:rPr lang="en-US" sz="2200" dirty="0" smtClean="0">
                <a:solidFill>
                  <a:schemeClr val="tx1"/>
                </a:solidFill>
              </a:rPr>
              <a:t>District roundtables</a:t>
            </a:r>
          </a:p>
          <a:p>
            <a:r>
              <a:rPr lang="en-US" sz="2200" dirty="0" smtClean="0">
                <a:solidFill>
                  <a:schemeClr val="tx1"/>
                </a:solidFill>
              </a:rPr>
              <a:t>District camporees</a:t>
            </a:r>
            <a:endParaRPr lang="en-US" sz="2200" dirty="0">
              <a:solidFill>
                <a:schemeClr val="tx1"/>
              </a:solidFill>
            </a:endParaRPr>
          </a:p>
          <a:p>
            <a:r>
              <a:rPr lang="en-US" sz="2200" dirty="0">
                <a:solidFill>
                  <a:schemeClr val="tx1"/>
                </a:solidFill>
              </a:rPr>
              <a:t>Youth &amp;</a:t>
            </a:r>
            <a:r>
              <a:rPr lang="en-US" sz="2200" dirty="0" smtClean="0">
                <a:solidFill>
                  <a:schemeClr val="tx1"/>
                </a:solidFill>
              </a:rPr>
              <a:t> </a:t>
            </a:r>
            <a:r>
              <a:rPr lang="en-US" sz="2200" dirty="0">
                <a:solidFill>
                  <a:schemeClr val="tx1"/>
                </a:solidFill>
              </a:rPr>
              <a:t>adult training: NYLT, University of Scouting, </a:t>
            </a:r>
            <a:r>
              <a:rPr lang="en-US" sz="2200" dirty="0" smtClean="0">
                <a:solidFill>
                  <a:schemeClr val="tx1"/>
                </a:solidFill>
              </a:rPr>
              <a:t>Wood </a:t>
            </a:r>
            <a:r>
              <a:rPr lang="en-US" sz="2200" dirty="0">
                <a:solidFill>
                  <a:schemeClr val="tx1"/>
                </a:solidFill>
              </a:rPr>
              <a:t>Badge </a:t>
            </a:r>
          </a:p>
          <a:p>
            <a:r>
              <a:rPr lang="en-US" sz="2200" dirty="0">
                <a:solidFill>
                  <a:schemeClr val="tx1"/>
                </a:solidFill>
              </a:rPr>
              <a:t>Summer camp: H</a:t>
            </a:r>
            <a:r>
              <a:rPr lang="en-US" sz="2200" dirty="0" smtClean="0">
                <a:solidFill>
                  <a:schemeClr val="tx1"/>
                </a:solidFill>
              </a:rPr>
              <a:t>ighlight </a:t>
            </a:r>
            <a:r>
              <a:rPr lang="en-US" sz="2200" dirty="0">
                <a:solidFill>
                  <a:schemeClr val="tx1"/>
                </a:solidFill>
              </a:rPr>
              <a:t>of the Scouting year </a:t>
            </a:r>
          </a:p>
          <a:p>
            <a:r>
              <a:rPr lang="en-US" sz="2200" dirty="0">
                <a:solidFill>
                  <a:schemeClr val="tx1"/>
                </a:solidFill>
              </a:rPr>
              <a:t>Order of the Arrow: </a:t>
            </a:r>
            <a:r>
              <a:rPr lang="en-US" sz="2200" dirty="0" smtClean="0">
                <a:solidFill>
                  <a:schemeClr val="tx1"/>
                </a:solidFill>
              </a:rPr>
              <a:t> Provides </a:t>
            </a:r>
            <a:r>
              <a:rPr lang="en-US" sz="2200" dirty="0">
                <a:solidFill>
                  <a:schemeClr val="tx1"/>
                </a:solidFill>
              </a:rPr>
              <a:t>leadership training and promotes and supports summer camp, camporees, and council activities </a:t>
            </a:r>
          </a:p>
          <a:p>
            <a:r>
              <a:rPr lang="en-US" sz="2200" dirty="0">
                <a:solidFill>
                  <a:schemeClr val="tx1"/>
                </a:solidFill>
              </a:rPr>
              <a:t>Recognition: </a:t>
            </a:r>
            <a:r>
              <a:rPr lang="en-US" sz="2200" dirty="0" smtClean="0">
                <a:solidFill>
                  <a:schemeClr val="tx1"/>
                </a:solidFill>
              </a:rPr>
              <a:t> Awards</a:t>
            </a:r>
            <a:r>
              <a:rPr lang="en-US" sz="2200" dirty="0">
                <a:solidFill>
                  <a:schemeClr val="tx1"/>
                </a:solidFill>
              </a:rPr>
              <a:t>, Eagle dinner, </a:t>
            </a:r>
            <a:r>
              <a:rPr lang="en-US" sz="2200" dirty="0" smtClean="0">
                <a:solidFill>
                  <a:schemeClr val="tx1"/>
                </a:solidFill>
              </a:rPr>
              <a:t>District </a:t>
            </a:r>
            <a:r>
              <a:rPr lang="en-US" sz="2200" dirty="0">
                <a:solidFill>
                  <a:schemeClr val="tx1"/>
                </a:solidFill>
              </a:rPr>
              <a:t>banquet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96</a:t>
            </a:fld>
            <a:endParaRPr lang="en-US"/>
          </a:p>
        </p:txBody>
      </p:sp>
    </p:spTree>
    <p:extLst>
      <p:ext uri="{BB962C8B-B14F-4D97-AF65-F5344CB8AC3E}">
        <p14:creationId xmlns:p14="http://schemas.microsoft.com/office/powerpoint/2010/main" val="72666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Friend of the troop: serves as an advocate to the district for the </a:t>
            </a:r>
            <a:r>
              <a:rPr lang="en-US" dirty="0" smtClean="0">
                <a:solidFill>
                  <a:schemeClr val="tx1"/>
                </a:solidFill>
              </a:rPr>
              <a:t>troop</a:t>
            </a:r>
          </a:p>
          <a:p>
            <a:endParaRPr lang="en-US" dirty="0">
              <a:solidFill>
                <a:schemeClr val="tx1"/>
              </a:solidFill>
            </a:endParaRPr>
          </a:p>
          <a:p>
            <a:r>
              <a:rPr lang="en-US" dirty="0">
                <a:solidFill>
                  <a:schemeClr val="tx1"/>
                </a:solidFill>
              </a:rPr>
              <a:t>Representative: represents the ideals, principles, and policies of the BSA </a:t>
            </a:r>
            <a:endParaRPr lang="en-US" dirty="0" smtClean="0">
              <a:solidFill>
                <a:schemeClr val="tx1"/>
              </a:solidFill>
            </a:endParaRPr>
          </a:p>
          <a:p>
            <a:endParaRPr lang="en-US" dirty="0">
              <a:solidFill>
                <a:schemeClr val="tx1"/>
              </a:solidFill>
            </a:endParaRPr>
          </a:p>
          <a:p>
            <a:r>
              <a:rPr lang="en-US" dirty="0">
                <a:solidFill>
                  <a:schemeClr val="tx1"/>
                </a:solidFill>
              </a:rPr>
              <a:t>Teacher: provides best practices, helps solve challenges, and reinforces training programs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97</a:t>
            </a:fld>
            <a:endParaRPr lang="en-US"/>
          </a:p>
        </p:txBody>
      </p:sp>
    </p:spTree>
    <p:extLst>
      <p:ext uri="{BB962C8B-B14F-4D97-AF65-F5344CB8AC3E}">
        <p14:creationId xmlns:p14="http://schemas.microsoft.com/office/powerpoint/2010/main" val="274032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Friend of the troop: serves as an advocate to the district for the </a:t>
            </a:r>
            <a:r>
              <a:rPr lang="en-US" dirty="0" smtClean="0">
                <a:solidFill>
                  <a:schemeClr val="tx1"/>
                </a:solidFill>
              </a:rPr>
              <a:t>troop</a:t>
            </a:r>
          </a:p>
          <a:p>
            <a:endParaRPr lang="en-US" dirty="0">
              <a:solidFill>
                <a:schemeClr val="tx1"/>
              </a:solidFill>
            </a:endParaRPr>
          </a:p>
          <a:p>
            <a:r>
              <a:rPr lang="en-US" dirty="0">
                <a:solidFill>
                  <a:schemeClr val="tx1"/>
                </a:solidFill>
              </a:rPr>
              <a:t>Representative: represents the ideals, principles, and policies of the BSA </a:t>
            </a:r>
            <a:endParaRPr lang="en-US" dirty="0" smtClean="0">
              <a:solidFill>
                <a:schemeClr val="tx1"/>
              </a:solidFill>
            </a:endParaRPr>
          </a:p>
          <a:p>
            <a:endParaRPr lang="en-US" dirty="0">
              <a:solidFill>
                <a:schemeClr val="tx1"/>
              </a:solidFill>
            </a:endParaRPr>
          </a:p>
          <a:p>
            <a:r>
              <a:rPr lang="en-US" dirty="0">
                <a:solidFill>
                  <a:schemeClr val="tx1"/>
                </a:solidFill>
              </a:rPr>
              <a:t>Teacher: provides best practices, helps solve challenges, and reinforces training programs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98</a:t>
            </a:fld>
            <a:endParaRPr lang="en-US"/>
          </a:p>
        </p:txBody>
      </p:sp>
    </p:spTree>
    <p:extLst>
      <p:ext uri="{BB962C8B-B14F-4D97-AF65-F5344CB8AC3E}">
        <p14:creationId xmlns:p14="http://schemas.microsoft.com/office/powerpoint/2010/main" val="24407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Unit Commissioner</a:t>
            </a:r>
            <a:endParaRPr lang="en-US" dirty="0">
              <a:solidFill>
                <a:schemeClr val="tx1"/>
              </a:solidFill>
            </a:endParaRP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smtClean="0">
                <a:solidFill>
                  <a:schemeClr val="tx1"/>
                </a:solidFill>
              </a:rPr>
              <a:t>Counselor</a:t>
            </a:r>
            <a:r>
              <a:rPr lang="en-US" dirty="0">
                <a:solidFill>
                  <a:schemeClr val="tx1"/>
                </a:solidFill>
              </a:rPr>
              <a:t>: external observer and empathetic coach who identifies opportunities including training, activities, leadership skills, health and safety, and more </a:t>
            </a:r>
            <a:endParaRPr lang="en-US" dirty="0" smtClean="0">
              <a:solidFill>
                <a:schemeClr val="tx1"/>
              </a:solidFill>
            </a:endParaRPr>
          </a:p>
          <a:p>
            <a:endParaRPr lang="en-US" dirty="0">
              <a:solidFill>
                <a:schemeClr val="tx1"/>
              </a:solidFill>
            </a:endParaRPr>
          </a:p>
          <a:p>
            <a:r>
              <a:rPr lang="en-US" dirty="0" smtClean="0">
                <a:solidFill>
                  <a:schemeClr val="tx1"/>
                </a:solidFill>
              </a:rPr>
              <a:t>Manager:  Charter renewal process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99</a:t>
            </a:fld>
            <a:endParaRPr lang="en-US"/>
          </a:p>
        </p:txBody>
      </p:sp>
    </p:spTree>
    <p:extLst>
      <p:ext uri="{BB962C8B-B14F-4D97-AF65-F5344CB8AC3E}">
        <p14:creationId xmlns:p14="http://schemas.microsoft.com/office/powerpoint/2010/main" val="23260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SA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BSAwhite.thmx</Template>
  <TotalTime>2425</TotalTime>
  <Words>4405</Words>
  <Application>Microsoft Macintosh PowerPoint</Application>
  <PresentationFormat>On-screen Show (4:3)</PresentationFormat>
  <Paragraphs>1064</Paragraphs>
  <Slides>128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128</vt:i4>
      </vt:variant>
    </vt:vector>
  </HeadingPairs>
  <TitlesOfParts>
    <vt:vector size="134" baseType="lpstr">
      <vt:lpstr>Helvetica</vt:lpstr>
      <vt:lpstr>Helvetica Neue</vt:lpstr>
      <vt:lpstr>Lucida Grande</vt:lpstr>
      <vt:lpstr>ヒラギノ角ゴ Pro W3</vt:lpstr>
      <vt:lpstr>Arial</vt:lpstr>
      <vt:lpstr>BSAwhite</vt:lpstr>
      <vt:lpstr>Scoutmaster Position Specific Training</vt:lpstr>
      <vt:lpstr>Scoutmaster Position Specific Training</vt:lpstr>
      <vt:lpstr>Scoutmaster Position Specific Training</vt:lpstr>
      <vt:lpstr>PowerPoint Presentation</vt:lpstr>
      <vt:lpstr>Boy Scouts of America Mission Statement</vt:lpstr>
      <vt:lpstr>PowerPoint Presentation</vt:lpstr>
      <vt:lpstr>Qualities Gained from Scouting</vt:lpstr>
      <vt:lpstr>Qualities Gained from Scouting</vt:lpstr>
      <vt:lpstr>Aims and Methods of Scouting</vt:lpstr>
      <vt:lpstr>PowerPoint Presentation</vt:lpstr>
      <vt:lpstr>Aims and Methods of Scouting</vt:lpstr>
      <vt:lpstr>Aims and Methods of Scouting</vt:lpstr>
      <vt:lpstr>Methods of Boy Scouting</vt:lpstr>
      <vt:lpstr>PowerPoint Presentation</vt:lpstr>
      <vt:lpstr>Methods of Boy Scouting</vt:lpstr>
      <vt:lpstr>PowerPoint Presentation</vt:lpstr>
      <vt:lpstr>How Programs Stray</vt:lpstr>
      <vt:lpstr>How Programs Stray</vt:lpstr>
      <vt:lpstr>Aims and Methods - Summary</vt:lpstr>
      <vt:lpstr>Aims and Methods - Summary</vt:lpstr>
      <vt:lpstr>Role of the Scoutmaster</vt:lpstr>
      <vt:lpstr>What are the Qualities of a Scoutmaster?</vt:lpstr>
      <vt:lpstr>Qualities of a Scoutmaster</vt:lpstr>
      <vt:lpstr>Qualities of a Scoutmaster</vt:lpstr>
      <vt:lpstr>Be, Know, Do</vt:lpstr>
      <vt:lpstr>Be, Know, Do</vt:lpstr>
      <vt:lpstr>Be, Know, Do</vt:lpstr>
      <vt:lpstr>Be, Know, Do</vt:lpstr>
      <vt:lpstr>Be, Know, Do</vt:lpstr>
      <vt:lpstr>Be, Know, Do</vt:lpstr>
      <vt:lpstr>Role of the Scoutmaster - Summary</vt:lpstr>
      <vt:lpstr>Role of the Scoutmaster - Summary</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New Scout Patrol</vt:lpstr>
      <vt:lpstr>New Scout Patrol</vt:lpstr>
      <vt:lpstr>Traditional Patrol</vt:lpstr>
      <vt:lpstr>Traditional Patrol</vt:lpstr>
      <vt:lpstr>Older Scout Patrol</vt:lpstr>
      <vt:lpstr>Older Scout Patrol</vt:lpstr>
      <vt:lpstr>Balancing the Patrols’ Needs</vt:lpstr>
      <vt:lpstr>Balancing the Patrols’ Needs</vt:lpstr>
      <vt:lpstr>Guidelines for ALL Patrols</vt:lpstr>
      <vt:lpstr>Guidelines for ALL Patrols</vt:lpstr>
      <vt:lpstr>Patrol Method - Summary</vt:lpstr>
      <vt:lpstr>Patrol Method - Summary</vt:lpstr>
      <vt:lpstr>The Troop Meeting</vt:lpstr>
      <vt:lpstr>The Troop Meeting</vt:lpstr>
      <vt:lpstr>Troop Meeting Plan</vt:lpstr>
      <vt:lpstr>Troop Meeting Plan</vt:lpstr>
      <vt:lpstr>Troop Meeting Plan</vt:lpstr>
      <vt:lpstr>Troop Meeting Plan</vt:lpstr>
      <vt:lpstr>Troop Meeting Plan</vt:lpstr>
      <vt:lpstr>Troop Meeting Plan</vt:lpstr>
      <vt:lpstr>Advancement</vt:lpstr>
      <vt:lpstr>Advancement</vt:lpstr>
      <vt:lpstr>Advancement</vt:lpstr>
      <vt:lpstr>Advancement</vt:lpstr>
      <vt:lpstr>Advancement</vt:lpstr>
      <vt:lpstr>Advancement</vt:lpstr>
      <vt:lpstr>Advancement</vt:lpstr>
      <vt:lpstr>Advancement</vt:lpstr>
      <vt:lpstr>Advancement</vt:lpstr>
      <vt:lpstr>Advancement</vt:lpstr>
      <vt:lpstr>Unit Advancement Coordinator</vt:lpstr>
      <vt:lpstr>Unit Advancement Coordinator</vt:lpstr>
      <vt:lpstr>Scoutmaster Conferences</vt:lpstr>
      <vt:lpstr>Scoutmaster Conferences</vt:lpstr>
      <vt:lpstr>Scoutmaster Conferences</vt:lpstr>
      <vt:lpstr>Scoutmaster Conferences</vt:lpstr>
      <vt:lpstr>Advancement Summary</vt:lpstr>
      <vt:lpstr>Advancement Summary</vt:lpstr>
      <vt:lpstr>The Support Team</vt:lpstr>
      <vt:lpstr>The Support Team</vt:lpstr>
      <vt:lpstr>Role of the Unit Committee</vt:lpstr>
      <vt:lpstr>Role of the Unit Committee</vt:lpstr>
      <vt:lpstr>Role of the Unit Committee</vt:lpstr>
      <vt:lpstr>Role of the Unit Committee</vt:lpstr>
      <vt:lpstr>Troop Committee Positions </vt:lpstr>
      <vt:lpstr>Troop Committee Positions </vt:lpstr>
      <vt:lpstr>Troop Committee Positions </vt:lpstr>
      <vt:lpstr>Troop Committee Positions </vt:lpstr>
      <vt:lpstr>District and Council Support</vt:lpstr>
      <vt:lpstr>District and Council Support</vt:lpstr>
      <vt:lpstr>District and Council Support</vt:lpstr>
      <vt:lpstr>District and Council Support</vt:lpstr>
      <vt:lpstr>Unit Commissioner</vt:lpstr>
      <vt:lpstr>Unit Commissioner</vt:lpstr>
      <vt:lpstr>Unit Commissioner</vt:lpstr>
      <vt:lpstr>Unit Commissioner</vt:lpstr>
      <vt:lpstr>Unit Commissioner</vt:lpstr>
      <vt:lpstr>Unit Commissioner</vt:lpstr>
      <vt:lpstr>The Support Team - Summary</vt:lpstr>
      <vt:lpstr>The Support Team - Summary</vt:lpstr>
      <vt:lpstr>Annual Planning</vt:lpstr>
      <vt:lpstr>Annual Planning</vt:lpstr>
      <vt:lpstr>Annual Planning</vt:lpstr>
      <vt:lpstr>Annual Planning</vt:lpstr>
      <vt:lpstr>The Five Steps of Annual Troop Program Planning </vt:lpstr>
      <vt:lpstr>The Five Steps of Annual Troop Program Planning </vt:lpstr>
      <vt:lpstr>Do Your Homework </vt:lpstr>
      <vt:lpstr>Do Your Homework </vt:lpstr>
      <vt:lpstr>Get Patrol Input</vt:lpstr>
      <vt:lpstr>Get Patrol Input</vt:lpstr>
      <vt:lpstr>Hold a Troop Program Planning Conference </vt:lpstr>
      <vt:lpstr>Hold a Troop Program Planning Conference </vt:lpstr>
      <vt:lpstr>Consult With the Troop Committee </vt:lpstr>
      <vt:lpstr>Consult With the Troop Committee </vt:lpstr>
      <vt:lpstr>Announce the Troop’s Annual Plan </vt:lpstr>
      <vt:lpstr>Announce the Troop’s Annual Plan </vt:lpstr>
      <vt:lpstr>Annual Planning</vt:lpstr>
      <vt:lpstr>Annual Planning</vt:lpstr>
      <vt:lpstr>Annual Planning - Summary</vt:lpstr>
      <vt:lpstr>Annual Planning - Summary</vt:lpstr>
      <vt:lpstr>Thank You For Attending Today</vt:lpstr>
      <vt:lpstr>Thank You For Attending Today</vt:lpstr>
      <vt:lpstr>Any Questions?</vt:lpstr>
      <vt:lpstr>Any Questions?</vt:lpstr>
    </vt:vector>
  </TitlesOfParts>
  <Company>Samaritan's Purse</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Scoutmaster Specific Training</dc:title>
  <dc:creator>John Green</dc:creator>
  <cp:lastModifiedBy>John Green</cp:lastModifiedBy>
  <cp:revision>236</cp:revision>
  <cp:lastPrinted>2015-02-14T18:05:15Z</cp:lastPrinted>
  <dcterms:created xsi:type="dcterms:W3CDTF">2015-02-13T00:42:16Z</dcterms:created>
  <dcterms:modified xsi:type="dcterms:W3CDTF">2017-06-06T17:50:00Z</dcterms:modified>
</cp:coreProperties>
</file>